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9.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0.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1.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1.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90" r:id="rId3"/>
    <p:sldMasterId id="2147483714" r:id="rId4"/>
    <p:sldMasterId id="2147483726" r:id="rId5"/>
    <p:sldMasterId id="2147483738" r:id="rId6"/>
    <p:sldMasterId id="2147483750" r:id="rId7"/>
    <p:sldMasterId id="2147483763" r:id="rId8"/>
    <p:sldMasterId id="2147483775" r:id="rId9"/>
    <p:sldMasterId id="2147483787" r:id="rId10"/>
    <p:sldMasterId id="2147483816" r:id="rId11"/>
    <p:sldMasterId id="2147483822" r:id="rId12"/>
  </p:sldMasterIdLst>
  <p:notesMasterIdLst>
    <p:notesMasterId r:id="rId132"/>
  </p:notesMasterIdLst>
  <p:sldIdLst>
    <p:sldId id="322" r:id="rId13"/>
    <p:sldId id="431" r:id="rId14"/>
    <p:sldId id="430" r:id="rId15"/>
    <p:sldId id="345" r:id="rId16"/>
    <p:sldId id="324" r:id="rId17"/>
    <p:sldId id="264" r:id="rId18"/>
    <p:sldId id="316" r:id="rId19"/>
    <p:sldId id="317" r:id="rId20"/>
    <p:sldId id="318" r:id="rId21"/>
    <p:sldId id="319" r:id="rId22"/>
    <p:sldId id="320" r:id="rId23"/>
    <p:sldId id="432" r:id="rId24"/>
    <p:sldId id="261" r:id="rId25"/>
    <p:sldId id="341" r:id="rId26"/>
    <p:sldId id="342" r:id="rId27"/>
    <p:sldId id="343" r:id="rId28"/>
    <p:sldId id="344" r:id="rId29"/>
    <p:sldId id="266" r:id="rId30"/>
    <p:sldId id="272" r:id="rId31"/>
    <p:sldId id="356" r:id="rId32"/>
    <p:sldId id="340" r:id="rId33"/>
    <p:sldId id="353" r:id="rId34"/>
    <p:sldId id="354" r:id="rId35"/>
    <p:sldId id="355" r:id="rId36"/>
    <p:sldId id="279" r:id="rId37"/>
    <p:sldId id="413" r:id="rId38"/>
    <p:sldId id="414" r:id="rId39"/>
    <p:sldId id="412" r:id="rId40"/>
    <p:sldId id="433" r:id="rId41"/>
    <p:sldId id="271" r:id="rId42"/>
    <p:sldId id="270" r:id="rId43"/>
    <p:sldId id="347" r:id="rId44"/>
    <p:sldId id="294" r:id="rId45"/>
    <p:sldId id="333" r:id="rId46"/>
    <p:sldId id="334" r:id="rId47"/>
    <p:sldId id="335" r:id="rId48"/>
    <p:sldId id="429" r:id="rId49"/>
    <p:sldId id="295" r:id="rId50"/>
    <p:sldId id="357" r:id="rId51"/>
    <p:sldId id="302" r:id="rId52"/>
    <p:sldId id="296" r:id="rId53"/>
    <p:sldId id="358" r:id="rId54"/>
    <p:sldId id="297" r:id="rId55"/>
    <p:sldId id="298" r:id="rId56"/>
    <p:sldId id="299" r:id="rId57"/>
    <p:sldId id="300" r:id="rId58"/>
    <p:sldId id="301" r:id="rId59"/>
    <p:sldId id="415" r:id="rId60"/>
    <p:sldId id="416" r:id="rId61"/>
    <p:sldId id="417" r:id="rId62"/>
    <p:sldId id="303" r:id="rId63"/>
    <p:sldId id="304" r:id="rId64"/>
    <p:sldId id="305" r:id="rId65"/>
    <p:sldId id="434" r:id="rId66"/>
    <p:sldId id="352" r:id="rId67"/>
    <p:sldId id="331" r:id="rId68"/>
    <p:sldId id="332" r:id="rId69"/>
    <p:sldId id="269" r:id="rId70"/>
    <p:sldId id="359" r:id="rId71"/>
    <p:sldId id="410" r:id="rId72"/>
    <p:sldId id="411" r:id="rId73"/>
    <p:sldId id="361" r:id="rId74"/>
    <p:sldId id="362" r:id="rId75"/>
    <p:sldId id="363" r:id="rId76"/>
    <p:sldId id="364" r:id="rId77"/>
    <p:sldId id="365" r:id="rId78"/>
    <p:sldId id="366" r:id="rId79"/>
    <p:sldId id="367" r:id="rId80"/>
    <p:sldId id="368" r:id="rId81"/>
    <p:sldId id="369" r:id="rId82"/>
    <p:sldId id="370" r:id="rId83"/>
    <p:sldId id="371" r:id="rId84"/>
    <p:sldId id="372" r:id="rId85"/>
    <p:sldId id="373" r:id="rId86"/>
    <p:sldId id="374" r:id="rId87"/>
    <p:sldId id="375" r:id="rId88"/>
    <p:sldId id="376" r:id="rId89"/>
    <p:sldId id="379" r:id="rId90"/>
    <p:sldId id="380" r:id="rId91"/>
    <p:sldId id="381" r:id="rId92"/>
    <p:sldId id="382" r:id="rId93"/>
    <p:sldId id="383" r:id="rId94"/>
    <p:sldId id="384" r:id="rId95"/>
    <p:sldId id="385" r:id="rId96"/>
    <p:sldId id="386" r:id="rId97"/>
    <p:sldId id="395" r:id="rId98"/>
    <p:sldId id="396" r:id="rId99"/>
    <p:sldId id="397" r:id="rId100"/>
    <p:sldId id="398" r:id="rId101"/>
    <p:sldId id="399" r:id="rId102"/>
    <p:sldId id="400" r:id="rId103"/>
    <p:sldId id="401" r:id="rId104"/>
    <p:sldId id="402" r:id="rId105"/>
    <p:sldId id="403" r:id="rId106"/>
    <p:sldId id="404" r:id="rId107"/>
    <p:sldId id="405" r:id="rId108"/>
    <p:sldId id="406" r:id="rId109"/>
    <p:sldId id="407" r:id="rId110"/>
    <p:sldId id="408" r:id="rId111"/>
    <p:sldId id="409" r:id="rId112"/>
    <p:sldId id="360" r:id="rId113"/>
    <p:sldId id="435" r:id="rId114"/>
    <p:sldId id="306" r:id="rId115"/>
    <p:sldId id="307" r:id="rId116"/>
    <p:sldId id="309" r:id="rId117"/>
    <p:sldId id="325" r:id="rId118"/>
    <p:sldId id="327" r:id="rId119"/>
    <p:sldId id="311" r:id="rId120"/>
    <p:sldId id="312" r:id="rId121"/>
    <p:sldId id="418" r:id="rId122"/>
    <p:sldId id="419" r:id="rId123"/>
    <p:sldId id="420" r:id="rId124"/>
    <p:sldId id="326" r:id="rId125"/>
    <p:sldId id="308" r:id="rId126"/>
    <p:sldId id="310" r:id="rId127"/>
    <p:sldId id="427" r:id="rId128"/>
    <p:sldId id="428" r:id="rId129"/>
    <p:sldId id="436" r:id="rId130"/>
    <p:sldId id="315" r:id="rId131"/>
  </p:sldIdLst>
  <p:sldSz cx="9144000" cy="6858000" type="screen4x3"/>
  <p:notesSz cx="12192000" cy="6858000"/>
  <p:defaultTextStyle>
    <a:defPPr>
      <a:defRPr lang="en-US"/>
    </a:defPPr>
    <a:lvl1pPr marL="0" algn="l" defTabSz="907008" rtl="0" eaLnBrk="1" latinLnBrk="0" hangingPunct="1">
      <a:defRPr sz="1800" kern="1200">
        <a:solidFill>
          <a:schemeClr val="tx1"/>
        </a:solidFill>
        <a:latin typeface="+mn-lt"/>
        <a:ea typeface="+mn-ea"/>
        <a:cs typeface="+mn-cs"/>
      </a:defRPr>
    </a:lvl1pPr>
    <a:lvl2pPr marL="453508" algn="l" defTabSz="907008" rtl="0" eaLnBrk="1" latinLnBrk="0" hangingPunct="1">
      <a:defRPr sz="1800" kern="1200">
        <a:solidFill>
          <a:schemeClr val="tx1"/>
        </a:solidFill>
        <a:latin typeface="+mn-lt"/>
        <a:ea typeface="+mn-ea"/>
        <a:cs typeface="+mn-cs"/>
      </a:defRPr>
    </a:lvl2pPr>
    <a:lvl3pPr marL="907008" algn="l" defTabSz="907008" rtl="0" eaLnBrk="1" latinLnBrk="0" hangingPunct="1">
      <a:defRPr sz="1800" kern="1200">
        <a:solidFill>
          <a:schemeClr val="tx1"/>
        </a:solidFill>
        <a:latin typeface="+mn-lt"/>
        <a:ea typeface="+mn-ea"/>
        <a:cs typeface="+mn-cs"/>
      </a:defRPr>
    </a:lvl3pPr>
    <a:lvl4pPr marL="1360510" algn="l" defTabSz="907008" rtl="0" eaLnBrk="1" latinLnBrk="0" hangingPunct="1">
      <a:defRPr sz="1800" kern="1200">
        <a:solidFill>
          <a:schemeClr val="tx1"/>
        </a:solidFill>
        <a:latin typeface="+mn-lt"/>
        <a:ea typeface="+mn-ea"/>
        <a:cs typeface="+mn-cs"/>
      </a:defRPr>
    </a:lvl4pPr>
    <a:lvl5pPr marL="1814012" algn="l" defTabSz="907008" rtl="0" eaLnBrk="1" latinLnBrk="0" hangingPunct="1">
      <a:defRPr sz="1800" kern="1200">
        <a:solidFill>
          <a:schemeClr val="tx1"/>
        </a:solidFill>
        <a:latin typeface="+mn-lt"/>
        <a:ea typeface="+mn-ea"/>
        <a:cs typeface="+mn-cs"/>
      </a:defRPr>
    </a:lvl5pPr>
    <a:lvl6pPr marL="2267515" algn="l" defTabSz="907008" rtl="0" eaLnBrk="1" latinLnBrk="0" hangingPunct="1">
      <a:defRPr sz="1800" kern="1200">
        <a:solidFill>
          <a:schemeClr val="tx1"/>
        </a:solidFill>
        <a:latin typeface="+mn-lt"/>
        <a:ea typeface="+mn-ea"/>
        <a:cs typeface="+mn-cs"/>
      </a:defRPr>
    </a:lvl6pPr>
    <a:lvl7pPr marL="2721013" algn="l" defTabSz="907008" rtl="0" eaLnBrk="1" latinLnBrk="0" hangingPunct="1">
      <a:defRPr sz="1800" kern="1200">
        <a:solidFill>
          <a:schemeClr val="tx1"/>
        </a:solidFill>
        <a:latin typeface="+mn-lt"/>
        <a:ea typeface="+mn-ea"/>
        <a:cs typeface="+mn-cs"/>
      </a:defRPr>
    </a:lvl7pPr>
    <a:lvl8pPr marL="3174519" algn="l" defTabSz="907008" rtl="0" eaLnBrk="1" latinLnBrk="0" hangingPunct="1">
      <a:defRPr sz="1800" kern="1200">
        <a:solidFill>
          <a:schemeClr val="tx1"/>
        </a:solidFill>
        <a:latin typeface="+mn-lt"/>
        <a:ea typeface="+mn-ea"/>
        <a:cs typeface="+mn-cs"/>
      </a:defRPr>
    </a:lvl8pPr>
    <a:lvl9pPr marL="3628021" algn="l" defTabSz="90700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7FEF6A-FA4D-4938-B962-23572FB5CE27}">
          <p14:sldIdLst>
            <p14:sldId id="322"/>
          </p14:sldIdLst>
        </p14:section>
        <p14:section name="Untitled Section" id="{646273E7-F561-4E17-B941-03C897A0D666}">
          <p14:sldIdLst>
            <p14:sldId id="431"/>
            <p14:sldId id="430"/>
            <p14:sldId id="345"/>
            <p14:sldId id="324"/>
            <p14:sldId id="264"/>
          </p14:sldIdLst>
        </p14:section>
        <p14:section name="Untitled Section" id="{663C26E9-D9EC-4C7B-A5AC-8961F176BE52}">
          <p14:sldIdLst>
            <p14:sldId id="316"/>
            <p14:sldId id="317"/>
            <p14:sldId id="318"/>
            <p14:sldId id="319"/>
            <p14:sldId id="320"/>
          </p14:sldIdLst>
        </p14:section>
        <p14:section name="Untitled Section" id="{E77B645E-3190-47C3-9D54-9131CE7A76F4}">
          <p14:sldIdLst>
            <p14:sldId id="432"/>
            <p14:sldId id="261"/>
            <p14:sldId id="341"/>
            <p14:sldId id="342"/>
            <p14:sldId id="343"/>
            <p14:sldId id="344"/>
            <p14:sldId id="266"/>
            <p14:sldId id="272"/>
          </p14:sldIdLst>
        </p14:section>
        <p14:section name="Untitled Section" id="{751F8A60-9C8E-4F66-8C43-3951CD7EA9E5}">
          <p14:sldIdLst>
            <p14:sldId id="356"/>
            <p14:sldId id="340"/>
            <p14:sldId id="353"/>
            <p14:sldId id="354"/>
            <p14:sldId id="355"/>
            <p14:sldId id="279"/>
            <p14:sldId id="413"/>
            <p14:sldId id="414"/>
            <p14:sldId id="412"/>
          </p14:sldIdLst>
        </p14:section>
        <p14:section name="Untitled Section" id="{D84D9222-63BE-470E-8A81-19FB6E9FAEF0}">
          <p14:sldIdLst>
            <p14:sldId id="433"/>
            <p14:sldId id="271"/>
            <p14:sldId id="270"/>
            <p14:sldId id="347"/>
            <p14:sldId id="294"/>
            <p14:sldId id="333"/>
            <p14:sldId id="334"/>
            <p14:sldId id="335"/>
            <p14:sldId id="429"/>
          </p14:sldIdLst>
        </p14:section>
        <p14:section name="Untitled Section" id="{3A04E023-58EB-4CB7-B2CB-ADF02B12492E}">
          <p14:sldIdLst>
            <p14:sldId id="295"/>
            <p14:sldId id="357"/>
            <p14:sldId id="302"/>
            <p14:sldId id="296"/>
            <p14:sldId id="358"/>
            <p14:sldId id="297"/>
            <p14:sldId id="298"/>
            <p14:sldId id="299"/>
            <p14:sldId id="300"/>
            <p14:sldId id="301"/>
            <p14:sldId id="415"/>
            <p14:sldId id="416"/>
            <p14:sldId id="417"/>
            <p14:sldId id="303"/>
            <p14:sldId id="304"/>
            <p14:sldId id="305"/>
          </p14:sldIdLst>
        </p14:section>
        <p14:section name="Untitled Section" id="{AEFB6DF0-5A76-4167-AA6A-281CBDC2F052}">
          <p14:sldIdLst>
            <p14:sldId id="434"/>
            <p14:sldId id="352"/>
            <p14:sldId id="331"/>
            <p14:sldId id="332"/>
            <p14:sldId id="269"/>
          </p14:sldIdLst>
        </p14:section>
        <p14:section name="Untitled Section" id="{B023672F-C3C2-43B3-96D7-FC56E36AC40C}">
          <p14:sldIdLst>
            <p14:sldId id="359"/>
            <p14:sldId id="410"/>
            <p14:sldId id="411"/>
          </p14:sldIdLst>
        </p14:section>
        <p14:section name="Untitled Section" id="{2586F9AF-FA0E-4F07-8A9D-305D86AC6990}">
          <p14:sldIdLst>
            <p14:sldId id="361"/>
            <p14:sldId id="362"/>
            <p14:sldId id="363"/>
            <p14:sldId id="364"/>
            <p14:sldId id="365"/>
            <p14:sldId id="366"/>
            <p14:sldId id="367"/>
            <p14:sldId id="368"/>
            <p14:sldId id="369"/>
            <p14:sldId id="370"/>
            <p14:sldId id="371"/>
            <p14:sldId id="372"/>
            <p14:sldId id="373"/>
          </p14:sldIdLst>
        </p14:section>
        <p14:section name="Untitled Section" id="{37BDF2D1-E2C4-4772-BB41-440F0F69D99A}">
          <p14:sldIdLst>
            <p14:sldId id="374"/>
            <p14:sldId id="375"/>
            <p14:sldId id="376"/>
            <p14:sldId id="379"/>
            <p14:sldId id="380"/>
            <p14:sldId id="381"/>
            <p14:sldId id="382"/>
            <p14:sldId id="383"/>
          </p14:sldIdLst>
        </p14:section>
        <p14:section name="Untitled Section" id="{46853282-B40C-4343-9D22-CA003B728C58}">
          <p14:sldIdLst>
            <p14:sldId id="384"/>
            <p14:sldId id="385"/>
            <p14:sldId id="386"/>
            <p14:sldId id="395"/>
            <p14:sldId id="396"/>
            <p14:sldId id="397"/>
          </p14:sldIdLst>
        </p14:section>
        <p14:section name="Untitled Section" id="{D7A7D43E-D248-442D-BCCB-C59555B5AE16}">
          <p14:sldIdLst>
            <p14:sldId id="398"/>
            <p14:sldId id="399"/>
            <p14:sldId id="400"/>
            <p14:sldId id="401"/>
            <p14:sldId id="402"/>
            <p14:sldId id="403"/>
            <p14:sldId id="404"/>
            <p14:sldId id="405"/>
            <p14:sldId id="406"/>
            <p14:sldId id="407"/>
            <p14:sldId id="408"/>
            <p14:sldId id="409"/>
            <p14:sldId id="360"/>
          </p14:sldIdLst>
        </p14:section>
        <p14:section name="Untitled Section" id="{50F6C314-32A1-41F1-9707-3B234E439490}">
          <p14:sldIdLst>
            <p14:sldId id="435"/>
            <p14:sldId id="306"/>
            <p14:sldId id="307"/>
            <p14:sldId id="309"/>
            <p14:sldId id="325"/>
            <p14:sldId id="327"/>
            <p14:sldId id="311"/>
            <p14:sldId id="312"/>
            <p14:sldId id="418"/>
            <p14:sldId id="419"/>
            <p14:sldId id="420"/>
            <p14:sldId id="326"/>
            <p14:sldId id="308"/>
            <p14:sldId id="310"/>
            <p14:sldId id="427"/>
            <p14:sldId id="428"/>
          </p14:sldIdLst>
        </p14:section>
        <p14:section name="Untitled Section" id="{B2A0E8F9-C89E-4E9F-BC7C-5290892F8970}">
          <p14:sldIdLst>
            <p14:sldId id="436"/>
            <p14:sldId id="315"/>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guide id="3" pos="1620">
          <p15:clr>
            <a:srgbClr val="A4A3A4"/>
          </p15:clr>
        </p15:guide>
        <p15:guide id="4" orient="horz"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032" autoAdjust="0"/>
    <p:restoredTop sz="94660"/>
  </p:normalViewPr>
  <p:slideViewPr>
    <p:cSldViewPr>
      <p:cViewPr>
        <p:scale>
          <a:sx n="75" d="100"/>
          <a:sy n="75" d="100"/>
        </p:scale>
        <p:origin x="1288" y="1800"/>
      </p:cViewPr>
      <p:guideLst>
        <p:guide orient="horz" pos="2880"/>
        <p:guide pos="2160"/>
        <p:guide pos="1620"/>
        <p:guide orient="horz" pos="2879"/>
      </p:guideLst>
    </p:cSldViewPr>
  </p:slideViewPr>
  <p:notesTextViewPr>
    <p:cViewPr>
      <p:scale>
        <a:sx n="100" d="100"/>
        <a:sy n="100" d="100"/>
      </p:scale>
      <p:origin x="0" y="0"/>
    </p:cViewPr>
  </p:notesTextViewPr>
  <p:sorterViewPr>
    <p:cViewPr>
      <p:scale>
        <a:sx n="100" d="100"/>
        <a:sy n="100" d="100"/>
      </p:scale>
      <p:origin x="0" y="-470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presProps" Target="presProps.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13" Type="http://schemas.openxmlformats.org/officeDocument/2006/relationships/slide" Target="slides/slide101.xml"/><Relationship Id="rId118" Type="http://schemas.openxmlformats.org/officeDocument/2006/relationships/slide" Target="slides/slide106.xml"/><Relationship Id="rId126" Type="http://schemas.openxmlformats.org/officeDocument/2006/relationships/slide" Target="slides/slide114.xml"/><Relationship Id="rId13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slide" Target="slides/slide96.xml"/><Relationship Id="rId116" Type="http://schemas.openxmlformats.org/officeDocument/2006/relationships/slide" Target="slides/slide104.xml"/><Relationship Id="rId124" Type="http://schemas.openxmlformats.org/officeDocument/2006/relationships/slide" Target="slides/slide112.xml"/><Relationship Id="rId129" Type="http://schemas.openxmlformats.org/officeDocument/2006/relationships/slide" Target="slides/slide117.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slide" Target="slides/slide99.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slide" Target="slides/slide102.xml"/><Relationship Id="rId119" Type="http://schemas.openxmlformats.org/officeDocument/2006/relationships/slide" Target="slides/slide107.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30" Type="http://schemas.openxmlformats.org/officeDocument/2006/relationships/slide" Target="slides/slide118.xml"/><Relationship Id="rId13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571A1FF-0378-487F-9372-B038C0EFB740}" type="datetimeFigureOut">
              <a:rPr lang="en-US" smtClean="0"/>
              <a:t>2/12/2020</a:t>
            </a:fld>
            <a:endParaRPr lang="en-US"/>
          </a:p>
        </p:txBody>
      </p:sp>
      <p:sp>
        <p:nvSpPr>
          <p:cNvPr id="4" name="Slide Image Placeholder 3"/>
          <p:cNvSpPr>
            <a:spLocks noGrp="1" noRot="1" noChangeAspect="1"/>
          </p:cNvSpPr>
          <p:nvPr>
            <p:ph type="sldImg" idx="2"/>
          </p:nvPr>
        </p:nvSpPr>
        <p:spPr>
          <a:xfrm>
            <a:off x="4552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6475E4B-D7F1-4AC5-B0F3-EFD094DAEF49}" type="slidenum">
              <a:rPr lang="en-US" smtClean="0"/>
              <a:t>‹#›</a:t>
            </a:fld>
            <a:endParaRPr lang="en-US"/>
          </a:p>
        </p:txBody>
      </p:sp>
    </p:spTree>
    <p:extLst>
      <p:ext uri="{BB962C8B-B14F-4D97-AF65-F5344CB8AC3E}">
        <p14:creationId xmlns:p14="http://schemas.microsoft.com/office/powerpoint/2010/main" val="3209008510"/>
      </p:ext>
    </p:extLst>
  </p:cSld>
  <p:clrMap bg1="lt1" tx1="dk1" bg2="lt2" tx2="dk2" accent1="accent1" accent2="accent2" accent3="accent3" accent4="accent4" accent5="accent5" accent6="accent6" hlink="hlink" folHlink="folHlink"/>
  <p:notesStyle>
    <a:lvl1pPr marL="0" algn="l" defTabSz="907008" rtl="0" eaLnBrk="1" latinLnBrk="0" hangingPunct="1">
      <a:defRPr sz="1200" kern="1200">
        <a:solidFill>
          <a:schemeClr val="tx1"/>
        </a:solidFill>
        <a:latin typeface="+mn-lt"/>
        <a:ea typeface="+mn-ea"/>
        <a:cs typeface="+mn-cs"/>
      </a:defRPr>
    </a:lvl1pPr>
    <a:lvl2pPr marL="453508" algn="l" defTabSz="907008" rtl="0" eaLnBrk="1" latinLnBrk="0" hangingPunct="1">
      <a:defRPr sz="1200" kern="1200">
        <a:solidFill>
          <a:schemeClr val="tx1"/>
        </a:solidFill>
        <a:latin typeface="+mn-lt"/>
        <a:ea typeface="+mn-ea"/>
        <a:cs typeface="+mn-cs"/>
      </a:defRPr>
    </a:lvl2pPr>
    <a:lvl3pPr marL="907008" algn="l" defTabSz="907008" rtl="0" eaLnBrk="1" latinLnBrk="0" hangingPunct="1">
      <a:defRPr sz="1200" kern="1200">
        <a:solidFill>
          <a:schemeClr val="tx1"/>
        </a:solidFill>
        <a:latin typeface="+mn-lt"/>
        <a:ea typeface="+mn-ea"/>
        <a:cs typeface="+mn-cs"/>
      </a:defRPr>
    </a:lvl3pPr>
    <a:lvl4pPr marL="1360510" algn="l" defTabSz="907008" rtl="0" eaLnBrk="1" latinLnBrk="0" hangingPunct="1">
      <a:defRPr sz="1200" kern="1200">
        <a:solidFill>
          <a:schemeClr val="tx1"/>
        </a:solidFill>
        <a:latin typeface="+mn-lt"/>
        <a:ea typeface="+mn-ea"/>
        <a:cs typeface="+mn-cs"/>
      </a:defRPr>
    </a:lvl4pPr>
    <a:lvl5pPr marL="1814012" algn="l" defTabSz="907008" rtl="0" eaLnBrk="1" latinLnBrk="0" hangingPunct="1">
      <a:defRPr sz="1200" kern="1200">
        <a:solidFill>
          <a:schemeClr val="tx1"/>
        </a:solidFill>
        <a:latin typeface="+mn-lt"/>
        <a:ea typeface="+mn-ea"/>
        <a:cs typeface="+mn-cs"/>
      </a:defRPr>
    </a:lvl5pPr>
    <a:lvl6pPr marL="2267515" algn="l" defTabSz="907008" rtl="0" eaLnBrk="1" latinLnBrk="0" hangingPunct="1">
      <a:defRPr sz="1200" kern="1200">
        <a:solidFill>
          <a:schemeClr val="tx1"/>
        </a:solidFill>
        <a:latin typeface="+mn-lt"/>
        <a:ea typeface="+mn-ea"/>
        <a:cs typeface="+mn-cs"/>
      </a:defRPr>
    </a:lvl6pPr>
    <a:lvl7pPr marL="2721013" algn="l" defTabSz="907008" rtl="0" eaLnBrk="1" latinLnBrk="0" hangingPunct="1">
      <a:defRPr sz="1200" kern="1200">
        <a:solidFill>
          <a:schemeClr val="tx1"/>
        </a:solidFill>
        <a:latin typeface="+mn-lt"/>
        <a:ea typeface="+mn-ea"/>
        <a:cs typeface="+mn-cs"/>
      </a:defRPr>
    </a:lvl7pPr>
    <a:lvl8pPr marL="3174519" algn="l" defTabSz="907008" rtl="0" eaLnBrk="1" latinLnBrk="0" hangingPunct="1">
      <a:defRPr sz="1200" kern="1200">
        <a:solidFill>
          <a:schemeClr val="tx1"/>
        </a:solidFill>
        <a:latin typeface="+mn-lt"/>
        <a:ea typeface="+mn-ea"/>
        <a:cs typeface="+mn-cs"/>
      </a:defRPr>
    </a:lvl8pPr>
    <a:lvl9pPr marL="3628021" algn="l" defTabSz="9070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75E4B-D7F1-4AC5-B0F3-EFD094DAEF49}" type="slidenum">
              <a:rPr lang="en-US" smtClean="0"/>
              <a:t>11</a:t>
            </a:fld>
            <a:endParaRPr lang="en-US"/>
          </a:p>
        </p:txBody>
      </p:sp>
    </p:spTree>
    <p:extLst>
      <p:ext uri="{BB962C8B-B14F-4D97-AF65-F5344CB8AC3E}">
        <p14:creationId xmlns:p14="http://schemas.microsoft.com/office/powerpoint/2010/main" val="196539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sz="1200" dirty="0" smtClean="0">
                <a:latin typeface="+mn-lt"/>
              </a:rPr>
              <a:t>ImageNet</a:t>
            </a:r>
            <a:r>
              <a:rPr lang="he-IL" sz="1200" baseline="0" dirty="0" smtClean="0">
                <a:latin typeface="+mn-lt"/>
              </a:rPr>
              <a:t> </a:t>
            </a:r>
            <a:r>
              <a:rPr lang="he-IL" sz="1200" dirty="0" smtClean="0"/>
              <a:t>זה </a:t>
            </a:r>
            <a:r>
              <a:rPr lang="en-US" sz="1200" dirty="0" smtClean="0"/>
              <a:t>dataset</a:t>
            </a:r>
            <a:r>
              <a:rPr lang="he-IL" sz="1200" dirty="0" smtClean="0"/>
              <a:t> גדול מאוד של תמונות מתוייגות.</a:t>
            </a:r>
          </a:p>
          <a:p>
            <a:pPr marL="171450" indent="-171450" algn="r" rtl="1">
              <a:buFont typeface="Arial" panose="020B0604020202020204" pitchFamily="34" charset="0"/>
              <a:buChar char="•"/>
            </a:pPr>
            <a:r>
              <a:rPr lang="he-IL" sz="1200" dirty="0" smtClean="0"/>
              <a:t>בתחרות ב2012 היו </a:t>
            </a:r>
            <a:r>
              <a:rPr lang="he-IL" sz="1200" b="0" i="0" kern="1200" dirty="0" smtClean="0">
                <a:solidFill>
                  <a:schemeClr val="tx1"/>
                </a:solidFill>
                <a:effectLst/>
                <a:latin typeface="+mn-lt"/>
                <a:ea typeface="+mn-ea"/>
                <a:cs typeface="+mn-cs"/>
              </a:rPr>
              <a:t>1.2</a:t>
            </a:r>
            <a:r>
              <a:rPr lang="he-IL" sz="1200" b="0" i="0" kern="1200" baseline="0" dirty="0" smtClean="0">
                <a:solidFill>
                  <a:schemeClr val="tx1"/>
                </a:solidFill>
                <a:effectLst/>
                <a:latin typeface="+mn-lt"/>
                <a:ea typeface="+mn-ea"/>
                <a:cs typeface="+mn-cs"/>
              </a:rPr>
              <a:t> מיליון </a:t>
            </a:r>
            <a:r>
              <a:rPr lang="he-IL" sz="1200" b="0" i="0" kern="1200" dirty="0" smtClean="0">
                <a:solidFill>
                  <a:schemeClr val="tx1"/>
                </a:solidFill>
                <a:effectLst/>
                <a:latin typeface="+mn-lt"/>
                <a:ea typeface="+mn-ea"/>
                <a:cs typeface="+mn-cs"/>
              </a:rPr>
              <a:t>תמונות מתוייגות לטובת</a:t>
            </a:r>
            <a:r>
              <a:rPr lang="he-IL"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training</a:t>
            </a:r>
            <a:r>
              <a:rPr lang="he-IL" sz="1200" b="0" i="0" kern="1200" dirty="0" smtClean="0">
                <a:solidFill>
                  <a:schemeClr val="tx1"/>
                </a:solidFill>
                <a:effectLst/>
                <a:latin typeface="+mn-lt"/>
                <a:ea typeface="+mn-ea"/>
                <a:cs typeface="+mn-cs"/>
              </a:rPr>
              <a:t> ב1000 קטגוריות . (בפועל יש הרבה יותר תמונות במאגר)</a:t>
            </a:r>
          </a:p>
          <a:p>
            <a:pPr marL="171450" indent="-171450" algn="r" rtl="1">
              <a:buFont typeface="Arial" panose="020B0604020202020204" pitchFamily="34" charset="0"/>
              <a:buChar char="•"/>
            </a:pPr>
            <a:r>
              <a:rPr lang="he-IL" sz="1200" dirty="0" smtClean="0"/>
              <a:t>התחרות מהווה כמו אולימפיאדה עבור צוותים שעוסקים</a:t>
            </a:r>
            <a:r>
              <a:rPr lang="he-IL" sz="1200" baseline="0" dirty="0" smtClean="0"/>
              <a:t> בראיה ממוחשבת מסביב לעולם.</a:t>
            </a:r>
          </a:p>
          <a:p>
            <a:pPr marL="171450" indent="-171450" algn="r" rtl="1">
              <a:buFont typeface="Arial" panose="020B0604020202020204" pitchFamily="34" charset="0"/>
              <a:buChar char="•"/>
            </a:pPr>
            <a:r>
              <a:rPr lang="he-IL" sz="1200" baseline="0" dirty="0" smtClean="0"/>
              <a:t>2012 הייתה השנה הראשונה שהשתמשו ב</a:t>
            </a:r>
            <a:r>
              <a:rPr lang="en-US" sz="1200" baseline="0" dirty="0" smtClean="0"/>
              <a:t>CNN</a:t>
            </a:r>
            <a:r>
              <a:rPr lang="he-IL" sz="1200" baseline="0" dirty="0" smtClean="0"/>
              <a:t> לקבל </a:t>
            </a:r>
            <a:r>
              <a:rPr lang="en-US" sz="1200" dirty="0" smtClean="0"/>
              <a:t>top 5 test error rate of 15.3%. </a:t>
            </a:r>
            <a:r>
              <a:rPr lang="he-IL" sz="1200" dirty="0" smtClean="0"/>
              <a:t>.</a:t>
            </a:r>
          </a:p>
          <a:p>
            <a:pPr marL="171450" indent="-171450" algn="r" rtl="1">
              <a:buFont typeface="Arial" panose="020B0604020202020204" pitchFamily="34" charset="0"/>
              <a:buChar char="•"/>
            </a:pPr>
            <a:r>
              <a:rPr lang="en-US" sz="1200" dirty="0" smtClean="0"/>
              <a:t>(Top 5 error is the rate at which, given an image, the model does not output the correct label with its top 5 predictions)</a:t>
            </a:r>
            <a:endParaRPr lang="he-IL" sz="1200" dirty="0" smtClean="0"/>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לשם השוואה, השני אחריו קיבל </a:t>
            </a:r>
            <a:r>
              <a:rPr lang="en-US" sz="1200" b="0" i="0" u="none" strike="noStrike" kern="1200" baseline="0" dirty="0" smtClean="0">
                <a:solidFill>
                  <a:schemeClr val="tx1"/>
                </a:solidFill>
                <a:effectLst/>
                <a:latin typeface="+mn-lt"/>
                <a:ea typeface="+mn-ea"/>
                <a:cs typeface="+mn-cs"/>
              </a:rPr>
              <a:t>26.2%</a:t>
            </a:r>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אפשר לראות את השיפור המשמעותי שהביא הפתרון ב</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 ב2012 לעומת השנים שקדמו.</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kern="1200" baseline="0" dirty="0" smtClean="0">
                <a:solidFill>
                  <a:schemeClr val="tx1"/>
                </a:solidFill>
                <a:effectLst/>
                <a:latin typeface="+mn-lt"/>
                <a:ea typeface="+mn-ea"/>
                <a:cs typeface="+mn-cs"/>
              </a:rPr>
              <a:t>מבנה הרשת הכללי מופיע משמאל – שכבת </a:t>
            </a:r>
            <a:r>
              <a:rPr lang="en-US" sz="1200" b="0" i="0" u="none" strike="noStrike" kern="1200" baseline="0" dirty="0" smtClean="0">
                <a:solidFill>
                  <a:schemeClr val="tx1"/>
                </a:solidFill>
                <a:effectLst/>
                <a:latin typeface="+mn-lt"/>
                <a:ea typeface="+mn-ea"/>
                <a:cs typeface="+mn-cs"/>
              </a:rPr>
              <a:t>conv</a:t>
            </a:r>
            <a:r>
              <a:rPr lang="he-IL" sz="1200" b="0" i="0" u="none" strike="noStrike" kern="1200" baseline="0" dirty="0" smtClean="0">
                <a:solidFill>
                  <a:schemeClr val="tx1"/>
                </a:solidFill>
                <a:effectLst/>
                <a:latin typeface="+mn-lt"/>
                <a:ea typeface="+mn-ea"/>
                <a:cs typeface="+mn-cs"/>
              </a:rPr>
              <a:t> ואחריה שכבת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ואז נורמליזציה וכו. בסוף יש 2 שכבות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שמופיעות לפני ה</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האחרון אל ה</a:t>
            </a:r>
            <a:r>
              <a:rPr lang="en-US" sz="1200" b="0" i="0" u="none" strike="noStrike" kern="1200" baseline="0" dirty="0" smtClean="0">
                <a:solidFill>
                  <a:schemeClr val="tx1"/>
                </a:solidFill>
                <a:effectLst/>
                <a:latin typeface="+mn-lt"/>
                <a:ea typeface="+mn-ea"/>
                <a:cs typeface="+mn-cs"/>
              </a:rPr>
              <a:t>output classes</a:t>
            </a:r>
            <a:r>
              <a:rPr lang="he-IL" sz="1200" b="0" i="0" u="none" strike="noStrike" kern="1200" baseline="0" dirty="0" smtClean="0">
                <a:solidFill>
                  <a:schemeClr val="tx1"/>
                </a:solidFill>
                <a:effectLst/>
                <a:latin typeface="+mn-lt"/>
                <a:ea typeface="+mn-ea"/>
                <a:cs typeface="+mn-cs"/>
              </a:rPr>
              <a:t>. סה"כ 5 שכבות קונבולוציה והיא יחסית דומה לארכיטקטורה הקודמת שראינו.</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ננסה להבין קצת את המימדים של הארכיטקטורה הזו.</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השכבה הראשונה היא שכבת קונבולוציה עם 96 פילטרים בגודל </a:t>
            </a:r>
            <a:r>
              <a:rPr lang="en-US" sz="1200" b="0" i="0" u="none" strike="noStrike" kern="1200" baseline="0" dirty="0" smtClean="0">
                <a:solidFill>
                  <a:schemeClr val="tx1"/>
                </a:solidFill>
                <a:effectLst/>
                <a:latin typeface="+mn-lt"/>
                <a:ea typeface="+mn-ea"/>
                <a:cs typeface="+mn-cs"/>
              </a:rPr>
              <a:t>11x11</a:t>
            </a:r>
            <a:r>
              <a:rPr lang="he-IL" sz="1200" b="0" i="0" u="none" strike="noStrike" kern="1200" baseline="0" dirty="0" smtClean="0">
                <a:solidFill>
                  <a:schemeClr val="tx1"/>
                </a:solidFill>
                <a:effectLst/>
                <a:latin typeface="+mn-lt"/>
                <a:ea typeface="+mn-ea"/>
                <a:cs typeface="+mn-cs"/>
              </a:rPr>
              <a:t> ו</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4. מה גודל ה</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אחרי שכבה זו?</a:t>
            </a:r>
          </a:p>
          <a:p>
            <a:pPr algn="r" rtl="1"/>
            <a:r>
              <a:rPr lang="he-IL" sz="1200" b="0" i="0" u="none" strike="noStrike" kern="1200" baseline="0" dirty="0" smtClean="0">
                <a:solidFill>
                  <a:schemeClr val="tx1"/>
                </a:solidFill>
                <a:effectLst/>
                <a:latin typeface="+mn-lt"/>
                <a:ea typeface="+mn-ea"/>
                <a:cs typeface="+mn-cs"/>
              </a:rPr>
              <a:t>אנחנו רואים שהמימדים קטנו משמעותית (בערך חלקי 4 בגובה והרוחב) וזה משום שיש לנו </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גדול של 4.</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מה מספר הפרמטרים עבור שכבה זו? ה-3 מגיע מזה שיש לנו </a:t>
            </a:r>
            <a:r>
              <a:rPr lang="en-US" sz="1200" b="0" i="0" u="none" strike="noStrike" kern="1200" baseline="0" dirty="0" smtClean="0">
                <a:solidFill>
                  <a:schemeClr val="tx1"/>
                </a:solidFill>
                <a:effectLst/>
                <a:latin typeface="+mn-lt"/>
                <a:ea typeface="+mn-ea"/>
                <a:cs typeface="+mn-cs"/>
              </a:rPr>
              <a:t> 3 input channels</a:t>
            </a:r>
            <a:r>
              <a:rPr lang="he-IL" sz="1200" b="0" i="0" u="none" strike="noStrike" kern="1200" baseline="0" dirty="0" smtClean="0">
                <a:solidFill>
                  <a:schemeClr val="tx1"/>
                </a:solidFill>
                <a:effectLst/>
                <a:latin typeface="+mn-lt"/>
                <a:ea typeface="+mn-ea"/>
                <a:cs typeface="+mn-cs"/>
              </a:rPr>
              <a:t>.</a:t>
            </a:r>
            <a:endParaRPr lang="en-US" sz="1200" b="0" i="0" u="none" strike="noStrike"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endParaRPr lang="en-US" dirty="0" smtClean="0"/>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kern="1200" dirty="0" smtClean="0">
                <a:solidFill>
                  <a:schemeClr val="tx1"/>
                </a:solidFill>
                <a:effectLst/>
                <a:latin typeface="+mn-lt"/>
                <a:ea typeface="+mn-ea"/>
                <a:cs typeface="+mn-cs"/>
              </a:rPr>
              <a:t> אלה</a:t>
            </a:r>
            <a:r>
              <a:rPr lang="he-IL" sz="1200" b="0" i="0" kern="1200" baseline="0" dirty="0" smtClean="0">
                <a:solidFill>
                  <a:schemeClr val="tx1"/>
                </a:solidFill>
                <a:effectLst/>
                <a:latin typeface="+mn-lt"/>
                <a:ea typeface="+mn-ea"/>
                <a:cs typeface="+mn-cs"/>
              </a:rPr>
              <a:t> 96 הפילטרים של שכבת ה</a:t>
            </a:r>
            <a:r>
              <a:rPr lang="en-US" sz="1200" b="0" i="0" kern="1200" baseline="0" dirty="0" smtClean="0">
                <a:solidFill>
                  <a:schemeClr val="tx1"/>
                </a:solidFill>
                <a:effectLst/>
                <a:latin typeface="+mn-lt"/>
                <a:ea typeface="+mn-ea"/>
                <a:cs typeface="+mn-cs"/>
              </a:rPr>
              <a:t>conv</a:t>
            </a:r>
            <a:r>
              <a:rPr lang="he-IL" sz="1200" b="0" i="0" kern="1200" baseline="0" dirty="0" smtClean="0">
                <a:solidFill>
                  <a:schemeClr val="tx1"/>
                </a:solidFill>
                <a:effectLst/>
                <a:latin typeface="+mn-lt"/>
                <a:ea typeface="+mn-ea"/>
                <a:cs typeface="+mn-cs"/>
              </a:rPr>
              <a:t> הראשונה.</a:t>
            </a:r>
          </a:p>
          <a:p>
            <a:pPr algn="r" rtl="1"/>
            <a:r>
              <a:rPr lang="he-IL" sz="1200" b="0" i="0" kern="1200" baseline="0" dirty="0" smtClean="0">
                <a:solidFill>
                  <a:schemeClr val="tx1"/>
                </a:solidFill>
                <a:effectLst/>
                <a:latin typeface="+mn-lt"/>
                <a:ea typeface="+mn-ea"/>
                <a:cs typeface="+mn-cs"/>
              </a:rPr>
              <a:t>כשהפילטרים נראים לנו מסודרים ועם </a:t>
            </a:r>
            <a:r>
              <a:rPr lang="en-US" sz="1200" b="0" i="0" kern="1200" baseline="0" dirty="0" smtClean="0">
                <a:solidFill>
                  <a:schemeClr val="tx1"/>
                </a:solidFill>
                <a:effectLst/>
                <a:latin typeface="+mn-lt"/>
                <a:ea typeface="+mn-ea"/>
                <a:cs typeface="+mn-cs"/>
              </a:rPr>
              <a:t>patterns</a:t>
            </a:r>
            <a:r>
              <a:rPr lang="he-IL" sz="1200" b="0" i="0" kern="1200" baseline="0" dirty="0" smtClean="0">
                <a:solidFill>
                  <a:schemeClr val="tx1"/>
                </a:solidFill>
                <a:effectLst/>
                <a:latin typeface="+mn-lt"/>
                <a:ea typeface="+mn-ea"/>
                <a:cs typeface="+mn-cs"/>
              </a:rPr>
              <a:t> ברורים, זה לרוב אומר שהרשת אומנה היטב.</a:t>
            </a:r>
          </a:p>
          <a:p>
            <a:pPr algn="r" rtl="1"/>
            <a:r>
              <a:rPr lang="he-IL" sz="1200" b="0" i="0" kern="1200" baseline="0" dirty="0" smtClean="0">
                <a:solidFill>
                  <a:schemeClr val="tx1"/>
                </a:solidFill>
                <a:effectLst/>
                <a:latin typeface="+mn-lt"/>
                <a:ea typeface="+mn-ea"/>
                <a:cs typeface="+mn-cs"/>
              </a:rPr>
              <a:t>במקרה הזה אנחנו רואים קבוצה אחת של </a:t>
            </a:r>
            <a:r>
              <a:rPr lang="en-US" sz="1200" b="0" i="0" kern="1200" baseline="0" dirty="0" smtClean="0">
                <a:solidFill>
                  <a:schemeClr val="tx1"/>
                </a:solidFill>
                <a:effectLst/>
                <a:latin typeface="+mn-lt"/>
                <a:ea typeface="+mn-ea"/>
                <a:cs typeface="+mn-cs"/>
              </a:rPr>
              <a:t>grayscale features</a:t>
            </a:r>
            <a:r>
              <a:rPr lang="he-IL" sz="1200" b="0" i="0" kern="1200" baseline="0" dirty="0" smtClean="0">
                <a:solidFill>
                  <a:schemeClr val="tx1"/>
                </a:solidFill>
                <a:effectLst/>
                <a:latin typeface="+mn-lt"/>
                <a:ea typeface="+mn-ea"/>
                <a:cs typeface="+mn-cs"/>
              </a:rPr>
              <a:t> וקבוצה שניה של</a:t>
            </a:r>
            <a:r>
              <a:rPr lang="en-US" sz="1200" b="0"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color features</a:t>
            </a:r>
            <a:r>
              <a:rPr lang="he-IL" sz="1200" b="0" i="0" kern="1200" baseline="0" dirty="0" smtClean="0">
                <a:solidFill>
                  <a:schemeClr val="tx1"/>
                </a:solidFill>
                <a:effectLst/>
                <a:latin typeface="+mn-lt"/>
                <a:ea typeface="+mn-ea"/>
                <a:cs typeface="+mn-cs"/>
              </a:rPr>
              <a:t> וזה מכיוון שהארכיטקטורה של הרשת הזאת מתוכננת ב-2 </a:t>
            </a:r>
            <a:r>
              <a:rPr lang="en-US" sz="1200" b="0" i="0" kern="1200" baseline="0" dirty="0" smtClean="0">
                <a:solidFill>
                  <a:schemeClr val="tx1"/>
                </a:solidFill>
                <a:effectLst/>
                <a:latin typeface="+mn-lt"/>
                <a:ea typeface="+mn-ea"/>
                <a:cs typeface="+mn-cs"/>
              </a:rPr>
              <a:t>streams</a:t>
            </a:r>
            <a:r>
              <a:rPr lang="he-IL" sz="1200" b="0" i="0" kern="1200" baseline="0" dirty="0" smtClean="0">
                <a:solidFill>
                  <a:schemeClr val="tx1"/>
                </a:solidFill>
                <a:effectLst/>
                <a:latin typeface="+mn-lt"/>
                <a:ea typeface="+mn-ea"/>
                <a:cs typeface="+mn-cs"/>
              </a:rPr>
              <a:t> כדי שתוכל לרוץ על 2 מכונות שונות, כלומר 2 </a:t>
            </a:r>
            <a:r>
              <a:rPr lang="en-US" sz="1200" b="0" i="0" kern="1200" baseline="0" dirty="0" smtClean="0">
                <a:solidFill>
                  <a:schemeClr val="tx1"/>
                </a:solidFill>
                <a:effectLst/>
                <a:latin typeface="+mn-lt"/>
                <a:ea typeface="+mn-ea"/>
                <a:cs typeface="+mn-cs"/>
              </a:rPr>
              <a:t>GPUs</a:t>
            </a:r>
            <a:r>
              <a:rPr lang="he-IL" sz="1200" b="0" i="0" kern="1200" baseline="0" dirty="0" smtClean="0">
                <a:solidFill>
                  <a:schemeClr val="tx1"/>
                </a:solidFill>
                <a:effectLst/>
                <a:latin typeface="+mn-lt"/>
                <a:ea typeface="+mn-ea"/>
                <a:cs typeface="+mn-cs"/>
              </a:rPr>
              <a:t> נפרדים.</a:t>
            </a:r>
            <a:endParaRPr lang="en-US" sz="1200" b="0" i="0"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48 הפילטרים העליונים למדו על </a:t>
            </a:r>
            <a:r>
              <a:rPr lang="en-US" sz="1200" b="0" i="0" u="none" strike="noStrike" kern="1200" baseline="0" dirty="0" smtClean="0">
                <a:solidFill>
                  <a:schemeClr val="tx1"/>
                </a:solidFill>
                <a:effectLst/>
                <a:latin typeface="+mn-lt"/>
                <a:ea typeface="+mn-ea"/>
                <a:cs typeface="+mn-cs"/>
              </a:rPr>
              <a:t>GPU</a:t>
            </a:r>
            <a:r>
              <a:rPr lang="he-IL" sz="1200" b="0" i="0" u="none" strike="noStrike" kern="1200" baseline="0" dirty="0" smtClean="0">
                <a:solidFill>
                  <a:schemeClr val="tx1"/>
                </a:solidFill>
                <a:effectLst/>
                <a:latin typeface="+mn-lt"/>
                <a:ea typeface="+mn-ea"/>
                <a:cs typeface="+mn-cs"/>
              </a:rPr>
              <a:t> אחד והתחתונים על השניה.</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השכבה השניה היא שכבת של</a:t>
            </a:r>
            <a:r>
              <a:rPr lang="en-US" sz="1200" b="0" i="0" u="none" strike="noStrike" kern="1200" baseline="0" dirty="0" smtClean="0">
                <a:solidFill>
                  <a:schemeClr val="tx1"/>
                </a:solidFill>
                <a:effectLst/>
                <a:latin typeface="+mn-lt"/>
                <a:ea typeface="+mn-ea"/>
                <a:cs typeface="+mn-cs"/>
              </a:rPr>
              <a:t> max pooling </a:t>
            </a:r>
            <a:r>
              <a:rPr lang="he-IL" sz="1200" b="0" i="0" u="none" strike="noStrike" kern="1200" baseline="0" dirty="0" smtClean="0">
                <a:solidFill>
                  <a:schemeClr val="tx1"/>
                </a:solidFill>
                <a:effectLst/>
                <a:latin typeface="+mn-lt"/>
                <a:ea typeface="+mn-ea"/>
                <a:cs typeface="+mn-cs"/>
              </a:rPr>
              <a:t> עם פילטרים בגודל </a:t>
            </a:r>
            <a:r>
              <a:rPr lang="en-US" sz="1200" b="0" i="0" u="none" strike="noStrike" kern="1200" baseline="0" dirty="0" smtClean="0">
                <a:solidFill>
                  <a:schemeClr val="tx1"/>
                </a:solidFill>
                <a:effectLst/>
                <a:latin typeface="+mn-lt"/>
                <a:ea typeface="+mn-ea"/>
                <a:cs typeface="+mn-cs"/>
              </a:rPr>
              <a:t>3x3</a:t>
            </a:r>
            <a:r>
              <a:rPr lang="he-IL" sz="1200" b="0" i="0" u="none" strike="noStrike" kern="1200" baseline="0" dirty="0" smtClean="0">
                <a:solidFill>
                  <a:schemeClr val="tx1"/>
                </a:solidFill>
                <a:effectLst/>
                <a:latin typeface="+mn-lt"/>
                <a:ea typeface="+mn-ea"/>
                <a:cs typeface="+mn-cs"/>
              </a:rPr>
              <a:t> ו</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2. מה גודל ה</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אחרי שכבה זו?</a:t>
            </a:r>
            <a:endParaRPr lang="en-US" sz="1200" b="0" i="0" u="none" strike="noStrike" kern="1200" baseline="0" dirty="0" smtClean="0">
              <a:solidFill>
                <a:schemeClr val="tx1"/>
              </a:solidFill>
              <a:effectLst/>
              <a:latin typeface="+mn-lt"/>
              <a:ea typeface="+mn-ea"/>
              <a:cs typeface="+mn-cs"/>
            </a:endParaRPr>
          </a:p>
          <a:p>
            <a:pPr algn="r" rtl="1"/>
            <a:r>
              <a:rPr lang="en-US" sz="1200" b="0" i="0" u="none" strike="noStrike" kern="1200" baseline="0" dirty="0" smtClean="0">
                <a:solidFill>
                  <a:schemeClr val="tx1"/>
                </a:solidFill>
                <a:effectLst/>
                <a:latin typeface="+mn-lt"/>
                <a:ea typeface="+mn-ea"/>
                <a:cs typeface="+mn-cs"/>
              </a:rPr>
              <a:t>0!</a:t>
            </a:r>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en-US" sz="1200" b="0" i="0" u="none" strike="noStrike" kern="1200" dirty="0" smtClean="0">
                <a:solidFill>
                  <a:schemeClr val="tx1"/>
                </a:solidFill>
                <a:effectLst/>
                <a:latin typeface="+mn-lt"/>
                <a:ea typeface="+mn-ea"/>
                <a:cs typeface="+mn-cs"/>
              </a:rPr>
              <a:t>Same</a:t>
            </a:r>
            <a:r>
              <a:rPr lang="en-US" sz="1200" b="0" i="0" u="none" strike="noStrike" kern="1200" baseline="0" dirty="0" smtClean="0">
                <a:solidFill>
                  <a:schemeClr val="tx1"/>
                </a:solidFill>
                <a:effectLst/>
                <a:latin typeface="+mn-lt"/>
                <a:ea typeface="+mn-ea"/>
                <a:cs typeface="+mn-cs"/>
              </a:rPr>
              <a:t> convolution</a:t>
            </a:r>
            <a:r>
              <a:rPr lang="he-IL" sz="1200" b="0" i="0" u="none" strike="noStrike" kern="1200" baseline="0" dirty="0" smtClean="0">
                <a:solidFill>
                  <a:schemeClr val="tx1"/>
                </a:solidFill>
                <a:effectLst/>
                <a:latin typeface="+mn-lt"/>
                <a:ea typeface="+mn-ea"/>
                <a:cs typeface="+mn-cs"/>
              </a:rPr>
              <a:t> – משמרת את המימדים של הגובה והרוחב של התמונה על ידי </a:t>
            </a:r>
            <a:r>
              <a:rPr lang="en-US" sz="1200" b="0" i="0" u="none" strike="noStrike" kern="1200" baseline="0" dirty="0" smtClean="0">
                <a:solidFill>
                  <a:schemeClr val="tx1"/>
                </a:solidFill>
                <a:effectLst/>
                <a:latin typeface="+mn-lt"/>
                <a:ea typeface="+mn-ea"/>
                <a:cs typeface="+mn-cs"/>
              </a:rPr>
              <a:t>padding</a:t>
            </a:r>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אם נכפיל </a:t>
            </a:r>
            <a:r>
              <a:rPr lang="en-US" sz="1200" b="0" i="0" u="none" strike="noStrike" kern="1200" baseline="0" dirty="0" smtClean="0">
                <a:solidFill>
                  <a:schemeClr val="tx1"/>
                </a:solidFill>
                <a:effectLst/>
                <a:latin typeface="+mn-lt"/>
                <a:ea typeface="+mn-ea"/>
                <a:cs typeface="+mn-cs"/>
              </a:rPr>
              <a:t>6x6x256</a:t>
            </a:r>
            <a:r>
              <a:rPr lang="he-IL" sz="1200" b="0" i="0" u="none" strike="noStrike" kern="1200" baseline="0" dirty="0" smtClean="0">
                <a:solidFill>
                  <a:schemeClr val="tx1"/>
                </a:solidFill>
                <a:effectLst/>
                <a:latin typeface="+mn-lt"/>
                <a:ea typeface="+mn-ea"/>
                <a:cs typeface="+mn-cs"/>
              </a:rPr>
              <a:t> אנחנו מקבלים 9216 אז לפעמים מציירים את זה כעוד שכבה עם 9216 </a:t>
            </a:r>
            <a:r>
              <a:rPr lang="en-US" sz="1200" b="0" i="0" u="none" strike="noStrike" kern="1200" baseline="0" dirty="0" smtClean="0">
                <a:solidFill>
                  <a:schemeClr val="tx1"/>
                </a:solidFill>
                <a:effectLst/>
                <a:latin typeface="+mn-lt"/>
                <a:ea typeface="+mn-ea"/>
                <a:cs typeface="+mn-cs"/>
              </a:rPr>
              <a:t>Nodes</a:t>
            </a:r>
            <a:r>
              <a:rPr lang="he-IL" sz="1200" b="0" i="0" u="none" strike="noStrike" kern="1200" baseline="0" dirty="0" smtClean="0">
                <a:solidFill>
                  <a:schemeClr val="tx1"/>
                </a:solidFill>
                <a:effectLst/>
                <a:latin typeface="+mn-lt"/>
                <a:ea typeface="+mn-ea"/>
                <a:cs typeface="+mn-cs"/>
              </a:rPr>
              <a:t> ואחר כך יש שכבת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שהם יהיו מחוברים אליה.</a:t>
            </a:r>
            <a:endParaRPr lang="he-IL" sz="1200" b="0" i="0" u="none" strike="noStrike" kern="1200" dirty="0" smtClean="0">
              <a:solidFill>
                <a:schemeClr val="tx1"/>
              </a:solidFill>
              <a:effectLst/>
              <a:latin typeface="+mn-lt"/>
              <a:ea typeface="+mn-ea"/>
              <a:cs typeface="+mn-cs"/>
            </a:endParaRPr>
          </a:p>
          <a:p>
            <a:endParaRPr lang="he-IL" sz="1200" b="0" i="0" u="none" strike="noStrike" kern="1200" dirty="0" smtClean="0">
              <a:solidFill>
                <a:schemeClr val="tx1"/>
              </a:solidFill>
              <a:effectLst/>
              <a:latin typeface="+mn-lt"/>
              <a:ea typeface="+mn-ea"/>
              <a:cs typeface="+mn-cs"/>
            </a:endParaRPr>
          </a:p>
          <a:p>
            <a:endParaRPr lang="he-IL"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smtClean="0"/>
              <a:t>CNNs</a:t>
            </a:r>
            <a:r>
              <a:rPr lang="he-IL" dirty="0" smtClean="0"/>
              <a:t> עמוקים שמשתמשים ב</a:t>
            </a:r>
            <a:r>
              <a:rPr lang="en-US" dirty="0" smtClean="0"/>
              <a:t>RELU</a:t>
            </a:r>
            <a:r>
              <a:rPr lang="he-IL" dirty="0" smtClean="0"/>
              <a:t>, עושים </a:t>
            </a:r>
            <a:r>
              <a:rPr lang="en-US" dirty="0" smtClean="0"/>
              <a:t>training</a:t>
            </a:r>
            <a:r>
              <a:rPr lang="he-IL" baseline="0" dirty="0" smtClean="0"/>
              <a:t> פי כמה יותר מהר מאשר כאלה שמבוססים על </a:t>
            </a:r>
            <a:r>
              <a:rPr lang="en-US" baseline="0" dirty="0" err="1" smtClean="0"/>
              <a:t>tanh</a:t>
            </a:r>
            <a:r>
              <a:rPr lang="he-IL" baseline="0" dirty="0" smtClean="0"/>
              <a:t> וזה מאפשר ללמוד רשת שהיא עמוקה .</a:t>
            </a:r>
            <a:endParaRPr lang="en-US" baseline="0" dirty="0" smtClean="0"/>
          </a:p>
          <a:p>
            <a:pPr marL="171450" indent="-171450" algn="r" rtl="1">
              <a:buFont typeface="Arial" panose="020B0604020202020204" pitchFamily="34" charset="0"/>
              <a:buChar char="•"/>
            </a:pPr>
            <a:r>
              <a:rPr lang="he-IL" baseline="0" dirty="0" smtClean="0"/>
              <a:t>השתמשו בשכבות נורמליזציה (</a:t>
            </a:r>
            <a:r>
              <a:rPr lang="en-US" sz="1200" b="0" i="0" u="none" strike="noStrike" kern="1200" dirty="0" smtClean="0">
                <a:solidFill>
                  <a:schemeClr val="tx1"/>
                </a:solidFill>
                <a:effectLst/>
                <a:latin typeface="+mn-lt"/>
                <a:ea typeface="+mn-ea"/>
                <a:cs typeface="+mn-cs"/>
              </a:rPr>
              <a:t>Local Response Normalization</a:t>
            </a:r>
            <a:r>
              <a:rPr lang="he-IL" sz="1200" b="0" i="0" u="none" strike="noStrike" kern="1200" dirty="0" smtClean="0">
                <a:solidFill>
                  <a:schemeClr val="tx1"/>
                </a:solidFill>
                <a:effectLst/>
                <a:latin typeface="+mn-lt"/>
                <a:ea typeface="+mn-ea"/>
                <a:cs typeface="+mn-cs"/>
              </a:rPr>
              <a:t>)</a:t>
            </a:r>
            <a:r>
              <a:rPr lang="he-IL" baseline="0" dirty="0" smtClean="0"/>
              <a:t> כדי לנרמל את התגובה במיקום מסויים (פיקסל מסויים ) בין ה</a:t>
            </a:r>
            <a:r>
              <a:rPr lang="en-US" baseline="0" dirty="0" smtClean="0"/>
              <a:t>channels</a:t>
            </a:r>
            <a:r>
              <a:rPr lang="he-IL" baseline="0" dirty="0" smtClean="0"/>
              <a:t>. המוטיבציה לזה הייתה שלכל מקום בתמונה, אנחנו לא רוצים שיהיו יותר מידי נוירונים עם תגובה מאוד חזקה. בהמשך הראו שאין לזה כל כך השפעה אז לא עושים את זה יותר.</a:t>
            </a:r>
          </a:p>
          <a:p>
            <a:pPr marL="171450" indent="-171450" algn="r" rtl="1">
              <a:buFont typeface="Arial" panose="020B0604020202020204" pitchFamily="34" charset="0"/>
              <a:buChar char="•"/>
            </a:pPr>
            <a:r>
              <a:rPr lang="en-US" sz="1200" dirty="0" smtClean="0"/>
              <a:t>data augmentation</a:t>
            </a:r>
            <a:r>
              <a:rPr lang="he-IL" sz="1200" dirty="0" smtClean="0"/>
              <a:t> הכוונה לסיבוב, שכפול, מראה, הוספת </a:t>
            </a:r>
            <a:r>
              <a:rPr lang="en-US" sz="1200" dirty="0" smtClean="0"/>
              <a:t>jitter</a:t>
            </a:r>
            <a:r>
              <a:rPr lang="he-IL" sz="1200" baseline="0" dirty="0" smtClean="0"/>
              <a:t> ומניפוליו</a:t>
            </a:r>
            <a:r>
              <a:rPr lang="en-US" sz="1200" baseline="0" dirty="0" smtClean="0"/>
              <a:t>,</a:t>
            </a:r>
            <a:r>
              <a:rPr lang="he-IL" sz="1200" baseline="0" dirty="0" smtClean="0"/>
              <a:t> נוספו</a:t>
            </a:r>
            <a:r>
              <a:rPr lang="en-US" sz="1200" baseline="0" dirty="0" smtClean="0"/>
              <a:t>,</a:t>
            </a:r>
            <a:r>
              <a:rPr lang="he-IL" sz="1200" baseline="0" dirty="0" smtClean="0"/>
              <a:t> שראינו בשבוע שעבר.</a:t>
            </a:r>
            <a:endParaRPr lang="en-US" sz="1200" baseline="0" dirty="0" smtClean="0"/>
          </a:p>
          <a:p>
            <a:pPr marL="171450" indent="-171450" algn="r" rtl="1">
              <a:buFont typeface="Arial" panose="020B0604020202020204" pitchFamily="34" charset="0"/>
              <a:buChar char="•"/>
            </a:pPr>
            <a:r>
              <a:rPr lang="en-US" sz="1200" baseline="0" dirty="0" smtClean="0"/>
              <a:t>Dropout</a:t>
            </a:r>
            <a:endParaRPr lang="he-IL" sz="1200" baseline="0" dirty="0" smtClean="0"/>
          </a:p>
          <a:p>
            <a:pPr marL="171450" indent="-171450" algn="r" rtl="1">
              <a:buFont typeface="Arial" panose="020B0604020202020204" pitchFamily="34" charset="0"/>
              <a:buChar char="•"/>
            </a:pPr>
            <a:r>
              <a:rPr lang="en-US" sz="1200" baseline="0" dirty="0" smtClean="0"/>
              <a:t>Ensemble</a:t>
            </a:r>
            <a:r>
              <a:rPr lang="he-IL" sz="1200" baseline="0" dirty="0" smtClean="0"/>
              <a:t> – הכוונה שהם אימנו מספר רשתות כאלה ועשו ממוצע בסוף לקבל תוצאות טובות יותר</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dirty="0" smtClean="0">
                <a:solidFill>
                  <a:schemeClr val="tx1"/>
                </a:solidFill>
                <a:effectLst/>
                <a:latin typeface="+mn-lt"/>
                <a:ea typeface="+mn-ea"/>
                <a:cs typeface="+mn-cs"/>
              </a:rPr>
              <a:t>עם</a:t>
            </a:r>
            <a:r>
              <a:rPr lang="he-IL" sz="1200" b="0" i="0" u="none" strike="noStrike" kern="1200" baseline="0" dirty="0" smtClean="0">
                <a:solidFill>
                  <a:schemeClr val="tx1"/>
                </a:solidFill>
                <a:effectLst/>
                <a:latin typeface="+mn-lt"/>
                <a:ea typeface="+mn-ea"/>
                <a:cs typeface="+mn-cs"/>
              </a:rPr>
              <a:t> 2 </a:t>
            </a:r>
            <a:r>
              <a:rPr lang="en-US" sz="1200" b="0" i="0" u="none" strike="noStrike" kern="1200" baseline="0" dirty="0" smtClean="0">
                <a:solidFill>
                  <a:schemeClr val="tx1"/>
                </a:solidFill>
                <a:effectLst/>
                <a:latin typeface="+mn-lt"/>
                <a:ea typeface="+mn-ea"/>
                <a:cs typeface="+mn-cs"/>
              </a:rPr>
              <a:t>GPUs</a:t>
            </a:r>
            <a:r>
              <a:rPr lang="he-IL" sz="1200" b="0" i="0" u="none" strike="noStrike" kern="1200" baseline="0" dirty="0" smtClean="0">
                <a:solidFill>
                  <a:schemeClr val="tx1"/>
                </a:solidFill>
                <a:effectLst/>
                <a:latin typeface="+mn-lt"/>
                <a:ea typeface="+mn-ea"/>
                <a:cs typeface="+mn-cs"/>
              </a:rPr>
              <a:t> מסוג </a:t>
            </a:r>
            <a:r>
              <a:rPr lang="en-US" dirty="0" smtClean="0"/>
              <a:t>GTX 580 3GB </a:t>
            </a:r>
            <a:r>
              <a:rPr lang="he-IL" dirty="0" smtClean="0"/>
              <a:t>, לקח 5-6 ימים ל</a:t>
            </a:r>
            <a:r>
              <a:rPr lang="en-US" dirty="0" smtClean="0"/>
              <a:t>training</a:t>
            </a:r>
            <a:r>
              <a:rPr lang="he-IL" baseline="0" dirty="0" smtClean="0"/>
              <a:t> של הרשת.</a:t>
            </a:r>
            <a:endParaRPr lang="en-US" baseline="0" dirty="0" smtClean="0"/>
          </a:p>
          <a:p>
            <a:pPr algn="r" rtl="1"/>
            <a:r>
              <a:rPr lang="he-IL" sz="1200" b="0" i="0" u="none" strike="noStrike" kern="1200" baseline="0" dirty="0" smtClean="0">
                <a:solidFill>
                  <a:schemeClr val="tx1"/>
                </a:solidFill>
                <a:effectLst/>
                <a:latin typeface="+mn-lt"/>
                <a:ea typeface="+mn-ea"/>
                <a:cs typeface="+mn-cs"/>
              </a:rPr>
              <a:t>בחלק מהשכבות</a:t>
            </a:r>
            <a:r>
              <a:rPr lang="en-US" sz="1200" b="0"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כל </a:t>
            </a:r>
            <a:r>
              <a:rPr lang="en-US" sz="1200" b="0" i="0" u="none" strike="noStrike" kern="1200" baseline="0" dirty="0" smtClean="0">
                <a:solidFill>
                  <a:schemeClr val="tx1"/>
                </a:solidFill>
                <a:effectLst/>
                <a:latin typeface="+mn-lt"/>
                <a:ea typeface="+mn-ea"/>
                <a:cs typeface="+mn-cs"/>
              </a:rPr>
              <a:t>GPU </a:t>
            </a:r>
            <a:r>
              <a:rPr lang="he-IL" sz="1200" b="0" i="0" u="none" strike="noStrike" kern="1200" baseline="0" dirty="0" smtClean="0">
                <a:solidFill>
                  <a:schemeClr val="tx1"/>
                </a:solidFill>
                <a:effectLst/>
                <a:latin typeface="+mn-lt"/>
                <a:ea typeface="+mn-ea"/>
                <a:cs typeface="+mn-cs"/>
              </a:rPr>
              <a:t> עובד באופן עצמאי ואז בחלק מהשכבות הם מתקשרים בינהם.</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p>
          <a:p>
            <a:r>
              <a:rPr lang="en-US" dirty="0" smtClean="0"/>
              <a:t> </a:t>
            </a:r>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לסיכום, </a:t>
            </a:r>
            <a:r>
              <a:rPr lang="en-US" sz="1200" b="0" i="0" u="none" strike="noStrike" kern="1200" baseline="0" dirty="0" err="1" smtClean="0">
                <a:solidFill>
                  <a:schemeClr val="tx1"/>
                </a:solidFill>
                <a:effectLst/>
                <a:latin typeface="+mn-lt"/>
                <a:ea typeface="+mn-ea"/>
                <a:cs typeface="+mn-cs"/>
              </a:rPr>
              <a:t>AlexNet</a:t>
            </a:r>
            <a:r>
              <a:rPr lang="he-IL" sz="1200" b="0" i="0" u="none" strike="noStrike" kern="1200" baseline="0" dirty="0" smtClean="0">
                <a:solidFill>
                  <a:schemeClr val="tx1"/>
                </a:solidFill>
                <a:effectLst/>
                <a:latin typeface="+mn-lt"/>
                <a:ea typeface="+mn-ea"/>
                <a:cs typeface="+mn-cs"/>
              </a:rPr>
              <a:t> הוא הזוכה מהתחרות בשנת 2012 והוא היה הראשון שהיה מבוסס </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 והוא הצליח להקטין באופן משמעותי את ה</a:t>
            </a:r>
            <a:r>
              <a:rPr lang="en-US" sz="1200" b="0" i="0" u="none" strike="noStrike" kern="1200" baseline="0" dirty="0" smtClean="0">
                <a:solidFill>
                  <a:schemeClr val="tx1"/>
                </a:solidFill>
                <a:effectLst/>
                <a:latin typeface="+mn-lt"/>
                <a:ea typeface="+mn-ea"/>
                <a:cs typeface="+mn-cs"/>
              </a:rPr>
              <a:t>error-rate</a:t>
            </a:r>
            <a:r>
              <a:rPr lang="he-IL" sz="1200" b="0" i="0" u="none" strike="noStrike" kern="1200" baseline="0" dirty="0" smtClean="0">
                <a:solidFill>
                  <a:schemeClr val="tx1"/>
                </a:solidFill>
                <a:effectLst/>
                <a:latin typeface="+mn-lt"/>
                <a:ea typeface="+mn-ea"/>
                <a:cs typeface="+mn-cs"/>
              </a:rPr>
              <a:t>.</a:t>
            </a:r>
          </a:p>
          <a:p>
            <a:pPr algn="r" rtl="1"/>
            <a:r>
              <a:rPr lang="he-IL" sz="1200" b="0" i="0" u="none" strike="noStrike" kern="1200" baseline="0" dirty="0" smtClean="0">
                <a:solidFill>
                  <a:schemeClr val="tx1"/>
                </a:solidFill>
                <a:effectLst/>
                <a:latin typeface="+mn-lt"/>
                <a:ea typeface="+mn-ea"/>
                <a:cs typeface="+mn-cs"/>
              </a:rPr>
              <a:t>הוא שימש כארכיטקטורה בסיסית והיה מאוד מאוד נפוץ עד לפני כמה שנים. הוא גם שימש למשימות שונות של </a:t>
            </a:r>
            <a:r>
              <a:rPr lang="en-US" sz="1200" b="0" i="0" u="none" strike="noStrike" kern="1200" baseline="0" dirty="0" smtClean="0">
                <a:solidFill>
                  <a:schemeClr val="tx1"/>
                </a:solidFill>
                <a:effectLst/>
                <a:latin typeface="+mn-lt"/>
                <a:ea typeface="+mn-ea"/>
                <a:cs typeface="+mn-cs"/>
              </a:rPr>
              <a:t>transfer learning</a:t>
            </a:r>
            <a:r>
              <a:rPr lang="he-IL" sz="1200" b="0" i="0" u="none" strike="noStrike" kern="1200" baseline="0" dirty="0" smtClean="0">
                <a:solidFill>
                  <a:schemeClr val="tx1"/>
                </a:solidFill>
                <a:effectLst/>
                <a:latin typeface="+mn-lt"/>
                <a:ea typeface="+mn-ea"/>
                <a:cs typeface="+mn-cs"/>
              </a:rPr>
              <a:t> (למשל כשמאמנים רשת לזהות חתולים אבל מגלים שהיא עוזרת לנו לזהות כלבים).</a:t>
            </a:r>
          </a:p>
          <a:p>
            <a:pPr algn="r" rtl="1"/>
            <a:r>
              <a:rPr lang="he-IL" sz="1200" b="0" i="0" u="none" strike="noStrike" kern="1200" baseline="0" dirty="0" smtClean="0">
                <a:solidFill>
                  <a:schemeClr val="tx1"/>
                </a:solidFill>
                <a:effectLst/>
                <a:latin typeface="+mn-lt"/>
                <a:ea typeface="+mn-ea"/>
                <a:cs typeface="+mn-cs"/>
              </a:rPr>
              <a:t>בהמשך הגיעו ארכיטקטורות נוספות שמשמשות היום וראה אותם בשקפים הבאים.</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Article writer - Jan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 - who is today the director of A.I. Facebook helped establish the way we use CNNs today - as a multilayered structure of neurons for the processing of complex phases in the deep layers of the network.</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The features of CNNs differ from those of traditional feed-forward networks in several aspects, making them effective for the needs of vision problems.</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For example, images are represented by height and depth so that depth refers to the number of channels per pixel. Example 3 - R, G, B. If we used a traditional fully connected structure, we would get a significant increase in the number of parameters and that would result in overfitting. (For a 670x1040 image, we would get more than 2 million parameters already in the first layer)</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CNNs lower the number of parameters by allowing different parts of the network to focus on high-level features like texture or repetitive examples.</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In the article, </a:t>
            </a:r>
            <a:r>
              <a:rPr lang="en-US" sz="1200" b="0" i="0" kern="1200" dirty="0" err="1" smtClean="0">
                <a:solidFill>
                  <a:schemeClr val="tx1"/>
                </a:solidFill>
                <a:effectLst/>
                <a:latin typeface="+mn-lt"/>
                <a:ea typeface="+mn-ea"/>
                <a:cs typeface="+mn-cs"/>
              </a:rPr>
              <a:t>Lacon</a:t>
            </a:r>
            <a:r>
              <a:rPr lang="en-US" sz="1200" b="0" i="0" kern="1200" dirty="0" smtClean="0">
                <a:solidFill>
                  <a:schemeClr val="tx1"/>
                </a:solidFill>
                <a:effectLst/>
                <a:latin typeface="+mn-lt"/>
                <a:ea typeface="+mn-ea"/>
                <a:cs typeface="+mn-cs"/>
              </a:rPr>
              <a:t> notes that because CNNs learn all the weights alone through backpropagation, it can be seen as if CNNs make their own features. Until this realization of </a:t>
            </a:r>
            <a:r>
              <a:rPr lang="en-US" sz="1200" b="0" i="0" kern="1200" dirty="0" err="1" smtClean="0">
                <a:solidFill>
                  <a:schemeClr val="tx1"/>
                </a:solidFill>
                <a:effectLst/>
                <a:latin typeface="+mn-lt"/>
                <a:ea typeface="+mn-ea"/>
                <a:cs typeface="+mn-cs"/>
              </a:rPr>
              <a:t>Lacon</a:t>
            </a:r>
            <a:r>
              <a:rPr lang="en-US" sz="1200" b="0" i="0" kern="1200" dirty="0" smtClean="0">
                <a:solidFill>
                  <a:schemeClr val="tx1"/>
                </a:solidFill>
                <a:effectLst/>
                <a:latin typeface="+mn-lt"/>
                <a:ea typeface="+mn-ea"/>
                <a:cs typeface="+mn-cs"/>
              </a:rPr>
              <a:t>, work was done with networks in the field of vision, but feature extraction was done as a form of preprocessing.</a:t>
            </a:r>
          </a:p>
          <a:p>
            <a:pPr marL="171450" indent="-171450" algn="r" rtl="1">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כותב</a:t>
            </a:r>
            <a:r>
              <a:rPr lang="he-IL" sz="1200" b="0" i="0" kern="1200" baseline="0" dirty="0" smtClean="0">
                <a:solidFill>
                  <a:schemeClr val="tx1"/>
                </a:solidFill>
                <a:effectLst/>
                <a:latin typeface="+mn-lt"/>
                <a:ea typeface="+mn-ea"/>
                <a:cs typeface="+mn-cs"/>
              </a:rPr>
              <a:t> המאמר – יאן לקון – שהיום הוא ה</a:t>
            </a:r>
            <a:r>
              <a:rPr lang="en-US" sz="1200" b="0" i="0" kern="1200" baseline="0" dirty="0" smtClean="0">
                <a:solidFill>
                  <a:schemeClr val="tx1"/>
                </a:solidFill>
                <a:effectLst/>
                <a:latin typeface="+mn-lt"/>
                <a:ea typeface="+mn-ea"/>
                <a:cs typeface="+mn-cs"/>
              </a:rPr>
              <a:t>director of A.I.</a:t>
            </a:r>
            <a:r>
              <a:rPr lang="he-IL" sz="1200" b="0" i="0" kern="1200" baseline="0" dirty="0" smtClean="0">
                <a:solidFill>
                  <a:schemeClr val="tx1"/>
                </a:solidFill>
                <a:effectLst/>
                <a:latin typeface="+mn-lt"/>
                <a:ea typeface="+mn-ea"/>
                <a:cs typeface="+mn-cs"/>
              </a:rPr>
              <a:t> ב</a:t>
            </a:r>
            <a:r>
              <a:rPr lang="en-US" sz="1200" b="0" i="0" kern="1200" baseline="0" dirty="0" smtClean="0">
                <a:solidFill>
                  <a:schemeClr val="tx1"/>
                </a:solidFill>
                <a:effectLst/>
                <a:latin typeface="+mn-lt"/>
                <a:ea typeface="+mn-ea"/>
                <a:cs typeface="+mn-cs"/>
              </a:rPr>
              <a:t>Facebook</a:t>
            </a:r>
            <a:r>
              <a:rPr lang="he-IL" sz="1200" b="0" i="0" kern="1200" baseline="0" dirty="0" smtClean="0">
                <a:solidFill>
                  <a:schemeClr val="tx1"/>
                </a:solidFill>
                <a:effectLst/>
                <a:latin typeface="+mn-lt"/>
                <a:ea typeface="+mn-ea"/>
                <a:cs typeface="+mn-cs"/>
              </a:rPr>
              <a:t> עזר </a:t>
            </a:r>
            <a:r>
              <a:rPr lang="he-IL" sz="1200" b="1" i="0" kern="1200" baseline="0" dirty="0" smtClean="0">
                <a:solidFill>
                  <a:schemeClr val="tx1"/>
                </a:solidFill>
                <a:effectLst/>
                <a:latin typeface="+mn-lt"/>
                <a:ea typeface="+mn-ea"/>
                <a:cs typeface="+mn-cs"/>
              </a:rPr>
              <a:t>לבסס את הדרך שבה אנחנו משתמשים ב </a:t>
            </a:r>
            <a:r>
              <a:rPr lang="en-US" sz="1200" b="1" i="0" kern="1200" baseline="0" dirty="0" smtClean="0">
                <a:solidFill>
                  <a:schemeClr val="tx1"/>
                </a:solidFill>
                <a:effectLst/>
                <a:latin typeface="+mn-lt"/>
                <a:ea typeface="+mn-ea"/>
                <a:cs typeface="+mn-cs"/>
              </a:rPr>
              <a:t>CNNs</a:t>
            </a:r>
            <a:r>
              <a:rPr lang="he-IL" sz="1200" b="1" i="0" kern="1200" baseline="0" dirty="0" smtClean="0">
                <a:solidFill>
                  <a:schemeClr val="tx1"/>
                </a:solidFill>
                <a:effectLst/>
                <a:latin typeface="+mn-lt"/>
                <a:ea typeface="+mn-ea"/>
                <a:cs typeface="+mn-cs"/>
              </a:rPr>
              <a:t> היום </a:t>
            </a:r>
            <a:r>
              <a:rPr lang="he-IL" sz="1200" b="0" i="0" kern="1200" baseline="0" dirty="0" smtClean="0">
                <a:solidFill>
                  <a:schemeClr val="tx1"/>
                </a:solidFill>
                <a:effectLst/>
                <a:latin typeface="+mn-lt"/>
                <a:ea typeface="+mn-ea"/>
                <a:cs typeface="+mn-cs"/>
              </a:rPr>
              <a:t>– כמבנה רב שכבתי של נוירונים לטובת עיבוד של פ'יצרים מורכבים, בשכבות העמוקות של הרשת.</a:t>
            </a: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1" i="0" kern="1200" baseline="0" dirty="0" smtClean="0">
                <a:solidFill>
                  <a:schemeClr val="tx1"/>
                </a:solidFill>
                <a:effectLst/>
                <a:latin typeface="+mn-lt"/>
                <a:ea typeface="+mn-ea"/>
                <a:cs typeface="+mn-cs"/>
              </a:rPr>
              <a:t>התכונות של </a:t>
            </a:r>
            <a:r>
              <a:rPr lang="en-US" sz="1200" b="1"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שונות מאלו של רשתות </a:t>
            </a:r>
            <a:r>
              <a:rPr lang="en-US" sz="1200" b="0" i="0" kern="1200" baseline="0" dirty="0" smtClean="0">
                <a:solidFill>
                  <a:schemeClr val="tx1"/>
                </a:solidFill>
                <a:effectLst/>
                <a:latin typeface="+mn-lt"/>
                <a:ea typeface="+mn-ea"/>
                <a:cs typeface="+mn-cs"/>
              </a:rPr>
              <a:t>feed-forward</a:t>
            </a:r>
            <a:r>
              <a:rPr lang="he-IL" sz="1200" b="0" i="0" kern="1200" baseline="0" dirty="0" smtClean="0">
                <a:solidFill>
                  <a:schemeClr val="tx1"/>
                </a:solidFill>
                <a:effectLst/>
                <a:latin typeface="+mn-lt"/>
                <a:ea typeface="+mn-ea"/>
                <a:cs typeface="+mn-cs"/>
              </a:rPr>
              <a:t> מסורתיות הכמה היבטים, וגורמות להם להיות אפקטיביות לצרכים של בעיות ראיה.</a:t>
            </a:r>
          </a:p>
          <a:p>
            <a:pPr algn="r" rtl="1"/>
            <a:r>
              <a:rPr lang="he-IL" sz="1200" b="0" i="0" kern="1200" baseline="0" dirty="0" smtClean="0">
                <a:solidFill>
                  <a:schemeClr val="tx1"/>
                </a:solidFill>
                <a:effectLst/>
                <a:latin typeface="+mn-lt"/>
                <a:ea typeface="+mn-ea"/>
                <a:cs typeface="+mn-cs"/>
              </a:rPr>
              <a:t>למשל תמונות מיוצגות על ידי גובה רוחב ועומק כך שעומק מתייחס למספר ה</a:t>
            </a:r>
            <a:r>
              <a:rPr lang="en-US" sz="1200" b="0" i="0" kern="1200" baseline="0" dirty="0" smtClean="0">
                <a:solidFill>
                  <a:schemeClr val="tx1"/>
                </a:solidFill>
                <a:effectLst/>
                <a:latin typeface="+mn-lt"/>
                <a:ea typeface="+mn-ea"/>
                <a:cs typeface="+mn-cs"/>
              </a:rPr>
              <a:t>channels</a:t>
            </a:r>
            <a:r>
              <a:rPr lang="he-IL" sz="1200" b="0" i="0" kern="1200" baseline="0" dirty="0" smtClean="0">
                <a:solidFill>
                  <a:schemeClr val="tx1"/>
                </a:solidFill>
                <a:effectLst/>
                <a:latin typeface="+mn-lt"/>
                <a:ea typeface="+mn-ea"/>
                <a:cs typeface="+mn-cs"/>
              </a:rPr>
              <a:t> בכל פיקסל. למשל 3 – </a:t>
            </a:r>
            <a:r>
              <a:rPr lang="en-US" sz="1200" b="0" i="0" kern="1200" baseline="0" dirty="0" smtClean="0">
                <a:solidFill>
                  <a:schemeClr val="tx1"/>
                </a:solidFill>
                <a:effectLst/>
                <a:latin typeface="+mn-lt"/>
                <a:ea typeface="+mn-ea"/>
                <a:cs typeface="+mn-cs"/>
              </a:rPr>
              <a:t>R,G,B</a:t>
            </a:r>
            <a:r>
              <a:rPr lang="he-IL" sz="1200" b="0" i="0" kern="1200" baseline="0" dirty="0" smtClean="0">
                <a:solidFill>
                  <a:schemeClr val="tx1"/>
                </a:solidFill>
                <a:effectLst/>
                <a:latin typeface="+mn-lt"/>
                <a:ea typeface="+mn-ea"/>
                <a:cs typeface="+mn-cs"/>
              </a:rPr>
              <a:t>. אם היינו משתמשים במבנה מסורתי </a:t>
            </a:r>
            <a:r>
              <a:rPr lang="en-US" sz="1200" b="0" i="0" kern="1200" baseline="0" dirty="0" smtClean="0">
                <a:solidFill>
                  <a:schemeClr val="tx1"/>
                </a:solidFill>
                <a:effectLst/>
                <a:latin typeface="+mn-lt"/>
                <a:ea typeface="+mn-ea"/>
                <a:cs typeface="+mn-cs"/>
              </a:rPr>
              <a:t>fully connected</a:t>
            </a:r>
            <a:r>
              <a:rPr lang="he-IL" sz="1200" b="0" i="0" kern="1200" baseline="0" dirty="0" smtClean="0">
                <a:solidFill>
                  <a:schemeClr val="tx1"/>
                </a:solidFill>
                <a:effectLst/>
                <a:latin typeface="+mn-lt"/>
                <a:ea typeface="+mn-ea"/>
                <a:cs typeface="+mn-cs"/>
              </a:rPr>
              <a:t>, היינו מקבלים עליה משמעותית במספר הפרמטרים וזה היה מביא ל</a:t>
            </a:r>
            <a:r>
              <a:rPr lang="en-US" sz="1200" b="0" i="0" kern="1200" baseline="0" dirty="0" smtClean="0">
                <a:solidFill>
                  <a:schemeClr val="tx1"/>
                </a:solidFill>
                <a:effectLst/>
                <a:latin typeface="+mn-lt"/>
                <a:ea typeface="+mn-ea"/>
                <a:cs typeface="+mn-cs"/>
              </a:rPr>
              <a:t>overfitting</a:t>
            </a:r>
            <a:r>
              <a:rPr lang="he-IL" sz="1200" b="0" i="0" kern="1200" baseline="0" dirty="0" smtClean="0">
                <a:solidFill>
                  <a:schemeClr val="tx1"/>
                </a:solidFill>
                <a:effectLst/>
                <a:latin typeface="+mn-lt"/>
                <a:ea typeface="+mn-ea"/>
                <a:cs typeface="+mn-cs"/>
              </a:rPr>
              <a:t>. (עבור תמונה </a:t>
            </a:r>
            <a:r>
              <a:rPr lang="en-US" sz="1200" b="0" i="0" kern="1200" baseline="0" dirty="0" smtClean="0">
                <a:solidFill>
                  <a:schemeClr val="tx1"/>
                </a:solidFill>
                <a:effectLst/>
                <a:latin typeface="+mn-lt"/>
                <a:ea typeface="+mn-ea"/>
                <a:cs typeface="+mn-cs"/>
              </a:rPr>
              <a:t>670x1040</a:t>
            </a:r>
            <a:r>
              <a:rPr lang="he-IL" sz="1200" b="0" i="0" kern="1200" baseline="0" dirty="0" smtClean="0">
                <a:solidFill>
                  <a:schemeClr val="tx1"/>
                </a:solidFill>
                <a:effectLst/>
                <a:latin typeface="+mn-lt"/>
                <a:ea typeface="+mn-ea"/>
                <a:cs typeface="+mn-cs"/>
              </a:rPr>
              <a:t> היינו מקבלים יותר מ 2 מיליון פרמטרים כבר בשכבה הראשונה)</a:t>
            </a:r>
          </a:p>
          <a:p>
            <a:pPr marL="171450" indent="-171450" algn="r" rtl="1">
              <a:buFont typeface="Arial" panose="020B0604020202020204" pitchFamily="34" charset="0"/>
              <a:buChar char="•"/>
            </a:pP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מורידים את מספר הפרמטרים בכך שמאפשרים </a:t>
            </a:r>
            <a:r>
              <a:rPr lang="he-IL" sz="1200" b="1" i="0" kern="1200" baseline="0" dirty="0" smtClean="0">
                <a:solidFill>
                  <a:schemeClr val="tx1"/>
                </a:solidFill>
                <a:effectLst/>
                <a:latin typeface="+mn-lt"/>
                <a:ea typeface="+mn-ea"/>
                <a:cs typeface="+mn-cs"/>
              </a:rPr>
              <a:t>לחלקים שונים של הרשת להתמקד ב</a:t>
            </a:r>
            <a:r>
              <a:rPr lang="en-US" sz="1200" b="1" i="0" kern="1200" baseline="0" dirty="0" smtClean="0">
                <a:solidFill>
                  <a:schemeClr val="tx1"/>
                </a:solidFill>
                <a:effectLst/>
                <a:latin typeface="+mn-lt"/>
                <a:ea typeface="+mn-ea"/>
                <a:cs typeface="+mn-cs"/>
              </a:rPr>
              <a:t>High level features</a:t>
            </a:r>
            <a:r>
              <a:rPr lang="he-IL" sz="1200" b="1"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כמו טקסטורה או דוגמאות שחוזרות על עצמן.</a:t>
            </a: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במאמר, לקון מציין שבגלל ש</a:t>
            </a: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לומדות את כל המשקלים לבד באמצעות </a:t>
            </a:r>
            <a:r>
              <a:rPr lang="en-US" sz="1200" b="0" i="0" kern="1200" baseline="0" dirty="0" smtClean="0">
                <a:solidFill>
                  <a:schemeClr val="tx1"/>
                </a:solidFill>
                <a:effectLst/>
                <a:latin typeface="+mn-lt"/>
                <a:ea typeface="+mn-ea"/>
                <a:cs typeface="+mn-cs"/>
              </a:rPr>
              <a:t>backpropagation</a:t>
            </a:r>
            <a:r>
              <a:rPr lang="he-IL"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 אז אפשר לראות את זה כאילו </a:t>
            </a: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מייצרות את הפיצ'רים של עצמן. עד המימוש הזה של לקון, נעשו עבודות עם רשתות בתחום של ראיה, אבל ה</a:t>
            </a:r>
            <a:r>
              <a:rPr lang="en-US" sz="1200" b="0" i="0" kern="1200" baseline="0" dirty="0" smtClean="0">
                <a:solidFill>
                  <a:schemeClr val="tx1"/>
                </a:solidFill>
                <a:effectLst/>
                <a:latin typeface="+mn-lt"/>
                <a:ea typeface="+mn-ea"/>
                <a:cs typeface="+mn-cs"/>
              </a:rPr>
              <a:t>feature extraction</a:t>
            </a:r>
            <a:r>
              <a:rPr lang="he-IL" sz="1200" b="0" i="0" kern="1200" baseline="0" dirty="0" smtClean="0">
                <a:solidFill>
                  <a:schemeClr val="tx1"/>
                </a:solidFill>
                <a:effectLst/>
                <a:latin typeface="+mn-lt"/>
                <a:ea typeface="+mn-ea"/>
                <a:cs typeface="+mn-cs"/>
              </a:rPr>
              <a:t> נעשה כסוג של </a:t>
            </a:r>
            <a:r>
              <a:rPr lang="en-US" sz="1200" b="0" i="0" kern="1200" baseline="0" dirty="0" smtClean="0">
                <a:solidFill>
                  <a:schemeClr val="tx1"/>
                </a:solidFill>
                <a:effectLst/>
                <a:latin typeface="+mn-lt"/>
                <a:ea typeface="+mn-ea"/>
                <a:cs typeface="+mn-cs"/>
              </a:rPr>
              <a:t>preprocessing</a:t>
            </a:r>
            <a:r>
              <a:rPr lang="he-IL"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fontAlgn="base"/>
            <a:r>
              <a:rPr lang="he-IL" sz="1200" b="0" i="0" kern="1200" dirty="0" smtClean="0">
                <a:solidFill>
                  <a:schemeClr val="tx1"/>
                </a:solidFill>
                <a:effectLst/>
                <a:latin typeface="+mn-lt"/>
                <a:ea typeface="+mn-ea"/>
                <a:cs typeface="+mn-cs"/>
              </a:rPr>
              <a:t>לא נתעכב עליה</a:t>
            </a:r>
          </a:p>
          <a:p>
            <a:pPr algn="r" rtl="1" fontAlgn="base"/>
            <a:r>
              <a:rPr lang="he-IL" sz="1200" b="0" i="0" kern="1200" dirty="0" smtClean="0">
                <a:solidFill>
                  <a:schemeClr val="tx1"/>
                </a:solidFill>
                <a:effectLst/>
                <a:latin typeface="+mn-lt"/>
                <a:ea typeface="+mn-ea"/>
                <a:cs typeface="+mn-cs"/>
              </a:rPr>
              <a:t>קרויה</a:t>
            </a:r>
            <a:r>
              <a:rPr lang="he-IL" sz="1200" b="0" i="0" kern="1200" baseline="0" dirty="0" smtClean="0">
                <a:solidFill>
                  <a:schemeClr val="tx1"/>
                </a:solidFill>
                <a:effectLst/>
                <a:latin typeface="+mn-lt"/>
                <a:ea typeface="+mn-ea"/>
                <a:cs typeface="+mn-cs"/>
              </a:rPr>
              <a:t> על שם מחברי המאמר </a:t>
            </a:r>
            <a:r>
              <a:rPr lang="en-US" sz="1200" b="0" i="0" kern="1200" baseline="0" dirty="0" smtClean="0">
                <a:solidFill>
                  <a:schemeClr val="tx1"/>
                </a:solidFill>
                <a:effectLst/>
                <a:latin typeface="+mn-lt"/>
                <a:ea typeface="+mn-ea"/>
                <a:cs typeface="+mn-cs"/>
              </a:rPr>
              <a:t> - </a:t>
            </a:r>
            <a:r>
              <a:rPr lang="en-US" dirty="0" smtClean="0"/>
              <a:t>Matthew D. </a:t>
            </a:r>
            <a:r>
              <a:rPr lang="en-US" dirty="0" err="1" smtClean="0"/>
              <a:t>Zeiler</a:t>
            </a:r>
            <a:r>
              <a:rPr lang="en-US" dirty="0" smtClean="0"/>
              <a:t> and Rob Fergus</a:t>
            </a:r>
            <a:endParaRPr lang="he-IL" sz="1200" b="0" i="0" kern="1200" baseline="0" dirty="0" smtClean="0">
              <a:solidFill>
                <a:schemeClr val="tx1"/>
              </a:solidFill>
              <a:effectLst/>
              <a:latin typeface="+mn-lt"/>
              <a:ea typeface="+mn-ea"/>
              <a:cs typeface="+mn-cs"/>
            </a:endParaRPr>
          </a:p>
          <a:p>
            <a:pPr algn="r" rtl="1" fontAlgn="base"/>
            <a:r>
              <a:rPr lang="he-IL" sz="1200" b="0" i="0" kern="1200" baseline="0" dirty="0" smtClean="0">
                <a:solidFill>
                  <a:schemeClr val="tx1"/>
                </a:solidFill>
                <a:effectLst/>
                <a:latin typeface="+mn-lt"/>
                <a:ea typeface="+mn-ea"/>
                <a:cs typeface="+mn-cs"/>
              </a:rPr>
              <a:t>כאן יש את אותו מספר שכבות ואותו מבנה כללי רק ששיפרו את ההיפר פרמטרים כלומר:</a:t>
            </a:r>
            <a:r>
              <a:rPr lang="en-US" sz="1200" b="0" i="0" kern="1200" dirty="0" smtClean="0">
                <a:solidFill>
                  <a:schemeClr val="tx1"/>
                </a:solidFill>
                <a:effectLst/>
                <a:latin typeface="+mn-lt"/>
                <a:ea typeface="+mn-ea"/>
                <a:cs typeface="+mn-cs"/>
              </a:rPr>
              <a:t>   </a:t>
            </a:r>
          </a:p>
          <a:p>
            <a:pPr marL="171450" indent="-171450" algn="r" rtl="1" fontAlgn="base">
              <a:buFontTx/>
              <a:buChar char="-"/>
            </a:pPr>
            <a:r>
              <a:rPr lang="he-IL" sz="1200" b="0" i="0" kern="1200" baseline="0" dirty="0" smtClean="0">
                <a:solidFill>
                  <a:schemeClr val="tx1"/>
                </a:solidFill>
                <a:effectLst/>
                <a:latin typeface="+mn-lt"/>
                <a:ea typeface="+mn-ea"/>
                <a:cs typeface="+mn-cs"/>
              </a:rPr>
              <a:t>שינו את ה</a:t>
            </a:r>
            <a:r>
              <a:rPr lang="en-US" sz="1200" b="0" i="0" kern="1200" baseline="0" dirty="0" smtClean="0">
                <a:solidFill>
                  <a:schemeClr val="tx1"/>
                </a:solidFill>
                <a:effectLst/>
                <a:latin typeface="+mn-lt"/>
                <a:ea typeface="+mn-ea"/>
                <a:cs typeface="+mn-cs"/>
              </a:rPr>
              <a:t>stride size</a:t>
            </a:r>
            <a:endParaRPr lang="he-IL" sz="1200" b="0" i="0" kern="1200" baseline="0" dirty="0" smtClean="0">
              <a:solidFill>
                <a:schemeClr val="tx1"/>
              </a:solidFill>
              <a:effectLst/>
              <a:latin typeface="+mn-lt"/>
              <a:ea typeface="+mn-ea"/>
              <a:cs typeface="+mn-cs"/>
            </a:endParaRPr>
          </a:p>
          <a:p>
            <a:pPr marL="171450" indent="-171450" algn="r" rtl="1" fontAlgn="base">
              <a:buFontTx/>
              <a:buChar char="-"/>
            </a:pPr>
            <a:r>
              <a:rPr lang="he-IL" sz="1200" b="0" i="0" kern="1200" baseline="0" dirty="0" smtClean="0">
                <a:solidFill>
                  <a:schemeClr val="tx1"/>
                </a:solidFill>
                <a:effectLst/>
                <a:latin typeface="+mn-lt"/>
                <a:ea typeface="+mn-ea"/>
                <a:cs typeface="+mn-cs"/>
              </a:rPr>
              <a:t>שינו את מספר הפילטרים</a:t>
            </a:r>
          </a:p>
          <a:p>
            <a:pPr marL="0" indent="0" algn="r" rtl="1" fontAlgn="base">
              <a:buFontTx/>
              <a:buNone/>
            </a:pPr>
            <a:r>
              <a:rPr lang="he-IL" sz="1200" b="0" i="0" kern="1200" baseline="0" dirty="0" smtClean="0">
                <a:solidFill>
                  <a:schemeClr val="tx1"/>
                </a:solidFill>
                <a:effectLst/>
                <a:latin typeface="+mn-lt"/>
                <a:ea typeface="+mn-ea"/>
                <a:cs typeface="+mn-cs"/>
              </a:rPr>
              <a:t>והצליחו להגיע לתוצאות טיפה יותר טובות.</a:t>
            </a:r>
          </a:p>
          <a:p>
            <a:pPr marL="0" indent="0" algn="r" rtl="1" fontAlgn="base">
              <a:buFontTx/>
              <a:buNone/>
            </a:pPr>
            <a:endParaRPr lang="he-IL" sz="1200" b="0" i="0" kern="1200" baseline="0" dirty="0" smtClean="0">
              <a:solidFill>
                <a:schemeClr val="tx1"/>
              </a:solidFill>
              <a:effectLst/>
              <a:latin typeface="+mn-lt"/>
              <a:ea typeface="+mn-ea"/>
              <a:cs typeface="+mn-cs"/>
            </a:endParaRPr>
          </a:p>
          <a:p>
            <a:pPr marL="171450" indent="-171450" algn="r" rtl="1" fontAlgn="base">
              <a:buFontTx/>
              <a:buChar char="-"/>
            </a:pPr>
            <a:endParaRPr lang="he-IL" sz="1200" b="0" i="0" kern="1200" dirty="0" smtClean="0">
              <a:solidFill>
                <a:schemeClr val="tx1"/>
              </a:solidFill>
              <a:effectLst/>
              <a:latin typeface="+mn-lt"/>
              <a:ea typeface="+mn-ea"/>
              <a:cs typeface="+mn-cs"/>
            </a:endParaRPr>
          </a:p>
          <a:p>
            <a:pPr fontAlgn="base"/>
            <a:endParaRPr lang="he-IL"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With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stealing the show in 2012, there was a large increase in the number of CNN models submitted to ILSVRC 2013. The winner of the competition that year was a network built by Matthew </a:t>
            </a:r>
            <a:r>
              <a:rPr lang="en-US" sz="1200" b="0" i="0" kern="1200" dirty="0" err="1" smtClean="0">
                <a:solidFill>
                  <a:schemeClr val="tx1"/>
                </a:solidFill>
                <a:effectLst/>
                <a:latin typeface="+mn-lt"/>
                <a:ea typeface="+mn-ea"/>
                <a:cs typeface="+mn-cs"/>
              </a:rPr>
              <a:t>Zeiler</a:t>
            </a:r>
            <a:r>
              <a:rPr lang="en-US" sz="1200" b="0" i="0" kern="1200" dirty="0" smtClean="0">
                <a:solidFill>
                  <a:schemeClr val="tx1"/>
                </a:solidFill>
                <a:effectLst/>
                <a:latin typeface="+mn-lt"/>
                <a:ea typeface="+mn-ea"/>
                <a:cs typeface="+mn-cs"/>
              </a:rPr>
              <a:t> and Rob Fergus from NYU. Named ZF Net, this model achieved an 11.2% error rate. This architecture was more of a fine tuning to the previous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structure, but still developed some very keys ideas about improving performance. Another reason this was such a great paper is that the authors spent a good amount of time explaining a lot of the intuition behind </a:t>
            </a:r>
            <a:r>
              <a:rPr lang="en-US" sz="1200" b="0" i="0" kern="1200" dirty="0" err="1" smtClean="0">
                <a:solidFill>
                  <a:schemeClr val="tx1"/>
                </a:solidFill>
                <a:effectLst/>
                <a:latin typeface="+mn-lt"/>
                <a:ea typeface="+mn-ea"/>
                <a:cs typeface="+mn-cs"/>
              </a:rPr>
              <a:t>ConvNets</a:t>
            </a:r>
            <a:r>
              <a:rPr lang="en-US" sz="1200" b="0" i="0" kern="1200" dirty="0" smtClean="0">
                <a:solidFill>
                  <a:schemeClr val="tx1"/>
                </a:solidFill>
                <a:effectLst/>
                <a:latin typeface="+mn-lt"/>
                <a:ea typeface="+mn-ea"/>
                <a:cs typeface="+mn-cs"/>
              </a:rPr>
              <a:t> and showing how to visualize the filters and weights correctly.</a:t>
            </a:r>
          </a:p>
          <a:p>
            <a:pPr fontAlgn="base"/>
            <a:r>
              <a:rPr lang="en-US" sz="1200" b="0" i="0" kern="1200" dirty="0" smtClean="0">
                <a:solidFill>
                  <a:schemeClr val="tx1"/>
                </a:solidFill>
                <a:effectLst/>
                <a:latin typeface="+mn-lt"/>
                <a:ea typeface="+mn-ea"/>
                <a:cs typeface="+mn-cs"/>
              </a:rPr>
              <a:t>                In this paper titled “Visualizing and Understanding Convolutional Neural Networks”, </a:t>
            </a:r>
            <a:r>
              <a:rPr lang="en-US" sz="1200" b="0" i="0" kern="1200" dirty="0" err="1" smtClean="0">
                <a:solidFill>
                  <a:schemeClr val="tx1"/>
                </a:solidFill>
                <a:effectLst/>
                <a:latin typeface="+mn-lt"/>
                <a:ea typeface="+mn-ea"/>
                <a:cs typeface="+mn-cs"/>
              </a:rPr>
              <a:t>Zeiler</a:t>
            </a:r>
            <a:r>
              <a:rPr lang="en-US" sz="1200" b="0" i="0" kern="1200" dirty="0" smtClean="0">
                <a:solidFill>
                  <a:schemeClr val="tx1"/>
                </a:solidFill>
                <a:effectLst/>
                <a:latin typeface="+mn-lt"/>
                <a:ea typeface="+mn-ea"/>
                <a:cs typeface="+mn-cs"/>
              </a:rPr>
              <a:t> and Fergus begin by discussing the idea that this renewed interest in CNNs is due to the accessibility of large training sets and increased computational power with the usage of GPUs. They also talk about the limited knowledge that researchers had on inner mechanisms of these models, saying that without this insight, the “development of better models is reduced to trial and error”. While we do currently have a better understanding than 3 years ago, this still remains an issue for a lot of researchers! The main contributions of this paper are details of a slightly modified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model and a very interesting way of visualizing feature maps.</a:t>
            </a:r>
          </a:p>
          <a:p>
            <a:pPr fontAlgn="base"/>
            <a:r>
              <a:rPr lang="en-US" sz="1200" b="0" i="0" u="sng" kern="1200" dirty="0" smtClean="0">
                <a:solidFill>
                  <a:schemeClr val="tx1"/>
                </a:solidFill>
                <a:effectLst/>
                <a:latin typeface="+mn-lt"/>
                <a:ea typeface="+mn-ea"/>
                <a:cs typeface="+mn-cs"/>
              </a:rPr>
              <a:t>Main Points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Very similar architecture to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except for a few minor modifications.</a:t>
            </a:r>
          </a:p>
          <a:p>
            <a:pPr fontAlgn="base"/>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trained on 15 million images, while ZF Net trained on only 1.3 million images.</a:t>
            </a:r>
          </a:p>
          <a:p>
            <a:pPr fontAlgn="base"/>
            <a:r>
              <a:rPr lang="en-US" sz="1200" b="0" i="0" kern="1200" dirty="0" smtClean="0">
                <a:solidFill>
                  <a:schemeClr val="tx1"/>
                </a:solidFill>
                <a:effectLst/>
                <a:latin typeface="+mn-lt"/>
                <a:ea typeface="+mn-ea"/>
                <a:cs typeface="+mn-cs"/>
              </a:rPr>
              <a:t>Instead of using 11x11 sized filters in the first layer (which is what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implemented), ZF Net used filters of size 7x7 and a decreased stride value. The reasoning behind this modification is that a smaller filter size in the first conv layer helps retain a lot of original pixel information in the input volume. A filtering of size 11x11 proved to be skipping a lot of relevant information, especially as this is the first conv layer.</a:t>
            </a:r>
          </a:p>
          <a:p>
            <a:pPr fontAlgn="base"/>
            <a:r>
              <a:rPr lang="en-US" sz="1200" b="0" i="0" kern="1200" dirty="0" smtClean="0">
                <a:solidFill>
                  <a:schemeClr val="tx1"/>
                </a:solidFill>
                <a:effectLst/>
                <a:latin typeface="+mn-lt"/>
                <a:ea typeface="+mn-ea"/>
                <a:cs typeface="+mn-cs"/>
              </a:rPr>
              <a:t>As the network grows, we also see a rise in the number of filters used.</a:t>
            </a:r>
          </a:p>
          <a:p>
            <a:pPr fontAlgn="base"/>
            <a:r>
              <a:rPr lang="en-US" sz="1200" b="0" i="0" kern="1200" dirty="0" smtClean="0">
                <a:solidFill>
                  <a:schemeClr val="tx1"/>
                </a:solidFill>
                <a:effectLst/>
                <a:latin typeface="+mn-lt"/>
                <a:ea typeface="+mn-ea"/>
                <a:cs typeface="+mn-cs"/>
              </a:rPr>
              <a:t>Used </a:t>
            </a:r>
            <a:r>
              <a:rPr lang="en-US" sz="1200" b="0" i="0" kern="1200" dirty="0" err="1" smtClean="0">
                <a:solidFill>
                  <a:schemeClr val="tx1"/>
                </a:solidFill>
                <a:effectLst/>
                <a:latin typeface="+mn-lt"/>
                <a:ea typeface="+mn-ea"/>
                <a:cs typeface="+mn-cs"/>
              </a:rPr>
              <a:t>ReLUs</a:t>
            </a:r>
            <a:r>
              <a:rPr lang="en-US" sz="1200" b="0" i="0" kern="1200" dirty="0" smtClean="0">
                <a:solidFill>
                  <a:schemeClr val="tx1"/>
                </a:solidFill>
                <a:effectLst/>
                <a:latin typeface="+mn-lt"/>
                <a:ea typeface="+mn-ea"/>
                <a:cs typeface="+mn-cs"/>
              </a:rPr>
              <a:t> for their activation functions, cross-entropy loss for the error function, and trained using batch stochastic gradient descent.</a:t>
            </a:r>
          </a:p>
          <a:p>
            <a:pPr fontAlgn="base"/>
            <a:r>
              <a:rPr lang="en-US" sz="1200" b="0" i="0" kern="1200" dirty="0" smtClean="0">
                <a:solidFill>
                  <a:schemeClr val="tx1"/>
                </a:solidFill>
                <a:effectLst/>
                <a:latin typeface="+mn-lt"/>
                <a:ea typeface="+mn-ea"/>
                <a:cs typeface="+mn-cs"/>
              </a:rPr>
              <a:t>Trained on a GTX 580 GPU for </a:t>
            </a:r>
            <a:r>
              <a:rPr lang="en-US" sz="1200" b="1" i="0" kern="1200" dirty="0" smtClean="0">
                <a:solidFill>
                  <a:schemeClr val="tx1"/>
                </a:solidFill>
                <a:effectLst/>
                <a:latin typeface="+mn-lt"/>
                <a:ea typeface="+mn-ea"/>
                <a:cs typeface="+mn-cs"/>
              </a:rPr>
              <a:t>twelve days</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Developed a visualization technique named </a:t>
            </a:r>
            <a:r>
              <a:rPr lang="en-US" sz="1200" b="0" i="0" kern="1200" dirty="0" err="1" smtClean="0">
                <a:solidFill>
                  <a:schemeClr val="tx1"/>
                </a:solidFill>
                <a:effectLst/>
                <a:latin typeface="+mn-lt"/>
                <a:ea typeface="+mn-ea"/>
                <a:cs typeface="+mn-cs"/>
              </a:rPr>
              <a:t>Deconvolutional</a:t>
            </a:r>
            <a:r>
              <a:rPr lang="en-US" sz="1200" b="0" i="0" kern="1200" dirty="0" smtClean="0">
                <a:solidFill>
                  <a:schemeClr val="tx1"/>
                </a:solidFill>
                <a:effectLst/>
                <a:latin typeface="+mn-lt"/>
                <a:ea typeface="+mn-ea"/>
                <a:cs typeface="+mn-cs"/>
              </a:rPr>
              <a:t> Network, which helps to examine different feature activations and their relation to the input space. Called “</a:t>
            </a:r>
            <a:r>
              <a:rPr lang="en-US" sz="1200" b="0" i="0" kern="1200" dirty="0" err="1" smtClean="0">
                <a:solidFill>
                  <a:schemeClr val="tx1"/>
                </a:solidFill>
                <a:effectLst/>
                <a:latin typeface="+mn-lt"/>
                <a:ea typeface="+mn-ea"/>
                <a:cs typeface="+mn-cs"/>
              </a:rPr>
              <a:t>deconvnet</a:t>
            </a:r>
            <a:r>
              <a:rPr lang="en-US" sz="1200" b="0" i="0" kern="1200" dirty="0" smtClean="0">
                <a:solidFill>
                  <a:schemeClr val="tx1"/>
                </a:solidFill>
                <a:effectLst/>
                <a:latin typeface="+mn-lt"/>
                <a:ea typeface="+mn-ea"/>
                <a:cs typeface="+mn-cs"/>
              </a:rPr>
              <a:t>” because it maps features to pixels (the opposite of what a convolutional layer does).</a:t>
            </a:r>
          </a:p>
          <a:p>
            <a:pPr fontAlgn="base"/>
            <a:endParaRPr lang="en-US" sz="1200" b="0" i="0" kern="120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ב2014 היו 2 רשתות שהיו שונות בצורה משמעותית.</a:t>
            </a:r>
          </a:p>
          <a:p>
            <a:pPr algn="r" rtl="1"/>
            <a:r>
              <a:rPr lang="he-IL" sz="1200" b="0" i="0" u="none" strike="noStrike" kern="1200" baseline="0" dirty="0" smtClean="0">
                <a:solidFill>
                  <a:schemeClr val="tx1"/>
                </a:solidFill>
                <a:effectLst/>
                <a:latin typeface="+mn-lt"/>
                <a:ea typeface="+mn-ea"/>
                <a:cs typeface="+mn-cs"/>
              </a:rPr>
              <a:t>ההבדל העיקרי הוא שהן היו הרבה יותר עמוקות 19 ו-22 שכבות.</a:t>
            </a:r>
          </a:p>
          <a:p>
            <a:pPr algn="r" rtl="1"/>
            <a:r>
              <a:rPr lang="en-US" sz="1200" b="0" i="0" u="none" strike="noStrike" kern="1200" baseline="0" dirty="0" smtClean="0">
                <a:solidFill>
                  <a:schemeClr val="tx1"/>
                </a:solidFill>
                <a:effectLst/>
                <a:latin typeface="+mn-lt"/>
                <a:ea typeface="+mn-ea"/>
                <a:cs typeface="+mn-cs"/>
              </a:rPr>
              <a:t>VGG-19</a:t>
            </a:r>
          </a:p>
          <a:p>
            <a:pPr algn="r" rtl="1"/>
            <a:r>
              <a:rPr lang="en-US" sz="1200" b="0" i="0" u="none" strike="noStrike" kern="1200" baseline="0" dirty="0" err="1" smtClean="0">
                <a:solidFill>
                  <a:schemeClr val="tx1"/>
                </a:solidFill>
                <a:effectLst/>
                <a:latin typeface="+mn-lt"/>
                <a:ea typeface="+mn-ea"/>
                <a:cs typeface="+mn-cs"/>
              </a:rPr>
              <a:t>GoogleNet</a:t>
            </a:r>
            <a:r>
              <a:rPr lang="he-IL" sz="1200" b="0" i="0" u="none" strike="noStrike" kern="1200" baseline="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זכתה</a:t>
            </a:r>
            <a:r>
              <a:rPr lang="he-IL" sz="1200" b="0" i="0" kern="1200" baseline="0" dirty="0" smtClean="0">
                <a:solidFill>
                  <a:schemeClr val="tx1"/>
                </a:solidFill>
                <a:effectLst/>
                <a:latin typeface="+mn-lt"/>
                <a:ea typeface="+mn-ea"/>
                <a:cs typeface="+mn-cs"/>
              </a:rPr>
              <a:t> במקום השני בקלספיקציה בתחרות ב2014 אבל במקום הראשון במשימות של לוקליזציה (לצייר </a:t>
            </a:r>
            <a:r>
              <a:rPr lang="en-US" sz="1200" b="0" i="0" kern="1200" baseline="0" dirty="0" smtClean="0">
                <a:solidFill>
                  <a:schemeClr val="tx1"/>
                </a:solidFill>
                <a:effectLst/>
                <a:latin typeface="+mn-lt"/>
                <a:ea typeface="+mn-ea"/>
                <a:cs typeface="+mn-cs"/>
              </a:rPr>
              <a:t>bounding box</a:t>
            </a:r>
            <a:r>
              <a:rPr lang="he-IL" sz="1200" b="0" i="0" kern="1200" baseline="0" dirty="0" smtClean="0">
                <a:solidFill>
                  <a:schemeClr val="tx1"/>
                </a:solidFill>
                <a:effectLst/>
                <a:latin typeface="+mn-lt"/>
                <a:ea typeface="+mn-ea"/>
                <a:cs typeface="+mn-cs"/>
              </a:rPr>
              <a:t> סביב מיקום של האוביקט)</a:t>
            </a: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יש פה שיפור משמעותי ביחס ל</a:t>
            </a:r>
            <a:r>
              <a:rPr lang="en-US" sz="1200" b="0" i="0" kern="1200" baseline="0" dirty="0" err="1" smtClean="0">
                <a:solidFill>
                  <a:schemeClr val="tx1"/>
                </a:solidFill>
                <a:effectLst/>
                <a:latin typeface="+mn-lt"/>
                <a:ea typeface="+mn-ea"/>
                <a:cs typeface="+mn-cs"/>
              </a:rPr>
              <a:t>AlexNet</a:t>
            </a:r>
            <a:r>
              <a:rPr lang="he-IL" sz="1200" b="0" i="0" kern="1200" baseline="0" dirty="0" smtClean="0">
                <a:solidFill>
                  <a:schemeClr val="tx1"/>
                </a:solidFill>
                <a:effectLst/>
                <a:latin typeface="+mn-lt"/>
                <a:ea typeface="+mn-ea"/>
                <a:cs typeface="+mn-cs"/>
              </a:rPr>
              <a:t> והרשת עמוקה הרבה יותר (16-19 שכבות לעומת 8) ולכן יש הרבה מאוד פרמטרים.</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kern="1200" dirty="0" smtClean="0">
                <a:solidFill>
                  <a:schemeClr val="tx1"/>
                </a:solidFill>
                <a:effectLst/>
                <a:latin typeface="+mn-lt"/>
                <a:ea typeface="+mn-ea"/>
                <a:cs typeface="+mn-cs"/>
              </a:rPr>
              <a:t>פה החליטו לעשות תמיד פילטרים בגודל  </a:t>
            </a:r>
            <a:r>
              <a:rPr lang="en-US" sz="1200" b="0" i="0" kern="1200" dirty="0" smtClean="0">
                <a:solidFill>
                  <a:schemeClr val="tx1"/>
                </a:solidFill>
                <a:effectLst/>
                <a:latin typeface="+mn-lt"/>
                <a:ea typeface="+mn-ea"/>
                <a:cs typeface="+mn-cs"/>
              </a:rPr>
              <a:t>3x3</a:t>
            </a:r>
            <a:r>
              <a:rPr lang="he-IL" sz="1200" b="0" i="0" kern="1200" dirty="0" smtClean="0">
                <a:solidFill>
                  <a:schemeClr val="tx1"/>
                </a:solidFill>
                <a:effectLst/>
                <a:latin typeface="+mn-lt"/>
                <a:ea typeface="+mn-ea"/>
                <a:cs typeface="+mn-cs"/>
              </a:rPr>
              <a:t> ותמיד עם </a:t>
            </a:r>
            <a:r>
              <a:rPr lang="en-US" sz="1200" b="0" i="0" kern="1200" dirty="0" smtClean="0">
                <a:solidFill>
                  <a:schemeClr val="tx1"/>
                </a:solidFill>
                <a:effectLst/>
                <a:latin typeface="+mn-lt"/>
                <a:ea typeface="+mn-ea"/>
                <a:cs typeface="+mn-cs"/>
              </a:rPr>
              <a:t>stride 1</a:t>
            </a:r>
            <a:r>
              <a:rPr lang="he-IL" sz="1200" b="0" i="0" kern="1200" dirty="0" smtClean="0">
                <a:solidFill>
                  <a:schemeClr val="tx1"/>
                </a:solidFill>
                <a:effectLst/>
                <a:latin typeface="+mn-lt"/>
                <a:ea typeface="+mn-ea"/>
                <a:cs typeface="+mn-cs"/>
              </a:rPr>
              <a:t> ועם </a:t>
            </a:r>
            <a:r>
              <a:rPr lang="en-US" sz="1200" b="0" i="0" kern="1200" dirty="0" smtClean="0">
                <a:solidFill>
                  <a:schemeClr val="tx1"/>
                </a:solidFill>
                <a:effectLst/>
                <a:latin typeface="+mn-lt"/>
                <a:ea typeface="+mn-ea"/>
                <a:cs typeface="+mn-cs"/>
              </a:rPr>
              <a:t>Pad 1</a:t>
            </a:r>
            <a:r>
              <a:rPr lang="he-IL" sz="1200" b="0" i="0" kern="1200" dirty="0" smtClean="0">
                <a:solidFill>
                  <a:schemeClr val="tx1"/>
                </a:solidFill>
                <a:effectLst/>
                <a:latin typeface="+mn-lt"/>
                <a:ea typeface="+mn-ea"/>
                <a:cs typeface="+mn-cs"/>
              </a:rPr>
              <a:t>.</a:t>
            </a:r>
          </a:p>
          <a:p>
            <a:pPr algn="r" rtl="1"/>
            <a:r>
              <a:rPr lang="he-IL" sz="1200" b="0" i="0" kern="1200" dirty="0" smtClean="0">
                <a:solidFill>
                  <a:schemeClr val="tx1"/>
                </a:solidFill>
                <a:effectLst/>
                <a:latin typeface="+mn-lt"/>
                <a:ea typeface="+mn-ea"/>
                <a:cs typeface="+mn-cs"/>
              </a:rPr>
              <a:t>בנוסף, גם כל שכבות ה</a:t>
            </a:r>
            <a:r>
              <a:rPr lang="en-US" sz="1200" b="0" i="0" kern="1200" dirty="0" smtClean="0">
                <a:solidFill>
                  <a:schemeClr val="tx1"/>
                </a:solidFill>
                <a:effectLst/>
                <a:latin typeface="+mn-lt"/>
                <a:ea typeface="+mn-ea"/>
                <a:cs typeface="+mn-cs"/>
              </a:rPr>
              <a:t>pooling</a:t>
            </a:r>
            <a:r>
              <a:rPr lang="he-IL" sz="1200" b="0" i="0" kern="1200" dirty="0" smtClean="0">
                <a:solidFill>
                  <a:schemeClr val="tx1"/>
                </a:solidFill>
                <a:effectLst/>
                <a:latin typeface="+mn-lt"/>
                <a:ea typeface="+mn-ea"/>
                <a:cs typeface="+mn-cs"/>
              </a:rPr>
              <a:t> הן זהות,</a:t>
            </a:r>
            <a:r>
              <a:rPr lang="he-IL" sz="1200" b="0" i="0" kern="1200" baseline="0" dirty="0" smtClean="0">
                <a:solidFill>
                  <a:schemeClr val="tx1"/>
                </a:solidFill>
                <a:effectLst/>
                <a:latin typeface="+mn-lt"/>
                <a:ea typeface="+mn-ea"/>
                <a:cs typeface="+mn-cs"/>
              </a:rPr>
              <a:t> ומפעילות </a:t>
            </a:r>
            <a:r>
              <a:rPr lang="en-US" sz="1200" b="0" i="0" kern="1200" baseline="0" dirty="0" smtClean="0">
                <a:solidFill>
                  <a:schemeClr val="tx1"/>
                </a:solidFill>
                <a:effectLst/>
                <a:latin typeface="+mn-lt"/>
                <a:ea typeface="+mn-ea"/>
                <a:cs typeface="+mn-cs"/>
              </a:rPr>
              <a:t>max pooling</a:t>
            </a:r>
            <a:r>
              <a:rPr lang="he-IL" sz="1200" b="0" i="0" kern="1200" baseline="0" dirty="0" smtClean="0">
                <a:solidFill>
                  <a:schemeClr val="tx1"/>
                </a:solidFill>
                <a:effectLst/>
                <a:latin typeface="+mn-lt"/>
                <a:ea typeface="+mn-ea"/>
                <a:cs typeface="+mn-cs"/>
              </a:rPr>
              <a:t> עם פילטר בגודל </a:t>
            </a:r>
            <a:r>
              <a:rPr lang="en-US" sz="1200" b="0" i="0" kern="1200" baseline="0" dirty="0" smtClean="0">
                <a:solidFill>
                  <a:schemeClr val="tx1"/>
                </a:solidFill>
                <a:effectLst/>
                <a:latin typeface="+mn-lt"/>
                <a:ea typeface="+mn-ea"/>
                <a:cs typeface="+mn-cs"/>
              </a:rPr>
              <a:t>2x2</a:t>
            </a:r>
            <a:r>
              <a:rPr lang="he-IL" sz="1200" b="0" i="0" kern="1200" baseline="0" dirty="0" smtClean="0">
                <a:solidFill>
                  <a:schemeClr val="tx1"/>
                </a:solidFill>
                <a:effectLst/>
                <a:latin typeface="+mn-lt"/>
                <a:ea typeface="+mn-ea"/>
                <a:cs typeface="+mn-cs"/>
              </a:rPr>
              <a:t> ו</a:t>
            </a:r>
            <a:r>
              <a:rPr lang="en-US" sz="1200" b="0" i="0" kern="1200" baseline="0" dirty="0" smtClean="0">
                <a:solidFill>
                  <a:schemeClr val="tx1"/>
                </a:solidFill>
                <a:effectLst/>
                <a:latin typeface="+mn-lt"/>
                <a:ea typeface="+mn-ea"/>
                <a:cs typeface="+mn-cs"/>
              </a:rPr>
              <a:t>stride 2</a:t>
            </a:r>
            <a:r>
              <a:rPr lang="he-IL" sz="1200" b="0" i="0" kern="1200" baseline="0" dirty="0" smtClean="0">
                <a:solidFill>
                  <a:schemeClr val="tx1"/>
                </a:solidFill>
                <a:effectLst/>
                <a:latin typeface="+mn-lt"/>
                <a:ea typeface="+mn-ea"/>
                <a:cs typeface="+mn-cs"/>
              </a:rPr>
              <a:t>.</a:t>
            </a:r>
          </a:p>
          <a:p>
            <a:pPr algn="r" rtl="1"/>
            <a:endParaRPr lang="he-IL"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היתרון שיש לנו עם 3 שכבות של </a:t>
            </a:r>
            <a:r>
              <a:rPr lang="en-US" sz="1200" b="0" i="0" u="none" strike="noStrike" kern="1200" baseline="0" dirty="0" smtClean="0">
                <a:solidFill>
                  <a:schemeClr val="tx1"/>
                </a:solidFill>
                <a:effectLst/>
                <a:latin typeface="+mn-lt"/>
                <a:ea typeface="+mn-ea"/>
                <a:cs typeface="+mn-cs"/>
              </a:rPr>
              <a:t>3x3</a:t>
            </a:r>
            <a:r>
              <a:rPr lang="he-IL" sz="1200" b="0" i="0" u="none" strike="noStrike" kern="1200" baseline="0" dirty="0" smtClean="0">
                <a:solidFill>
                  <a:schemeClr val="tx1"/>
                </a:solidFill>
                <a:effectLst/>
                <a:latin typeface="+mn-lt"/>
                <a:ea typeface="+mn-ea"/>
                <a:cs typeface="+mn-cs"/>
              </a:rPr>
              <a:t> לעומת שכבה אחת של </a:t>
            </a:r>
            <a:r>
              <a:rPr lang="en-US" sz="1200" b="0" i="0" u="none" strike="noStrike" kern="1200" baseline="0" dirty="0" smtClean="0">
                <a:solidFill>
                  <a:schemeClr val="tx1"/>
                </a:solidFill>
                <a:effectLst/>
                <a:latin typeface="+mn-lt"/>
                <a:ea typeface="+mn-ea"/>
                <a:cs typeface="+mn-cs"/>
              </a:rPr>
              <a:t>7x7</a:t>
            </a:r>
            <a:r>
              <a:rPr lang="he-IL" sz="1200" b="0" i="0" u="none" strike="noStrike" kern="1200" baseline="0" dirty="0" smtClean="0">
                <a:solidFill>
                  <a:schemeClr val="tx1"/>
                </a:solidFill>
                <a:effectLst/>
                <a:latin typeface="+mn-lt"/>
                <a:ea typeface="+mn-ea"/>
                <a:cs typeface="+mn-cs"/>
              </a:rPr>
              <a:t> היא שהרשת היא יותר עמוקה ולכן יותר אילינאריות.</a:t>
            </a:r>
            <a:endParaRPr lang="en-US"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ובנוסף, יש לנו פחות פרמטרים – 27 כפול </a:t>
            </a:r>
            <a:r>
              <a:rPr lang="en-US" sz="1200" b="0" i="0" u="none" strike="noStrike" kern="1200" baseline="0" dirty="0" smtClean="0">
                <a:solidFill>
                  <a:schemeClr val="tx1"/>
                </a:solidFill>
                <a:effectLst/>
                <a:latin typeface="+mn-lt"/>
                <a:ea typeface="+mn-ea"/>
                <a:cs typeface="+mn-cs"/>
              </a:rPr>
              <a:t>C</a:t>
            </a:r>
            <a:r>
              <a:rPr lang="he-IL" sz="1200" b="0" i="0" u="none" strike="noStrike" kern="1200" baseline="0" dirty="0" smtClean="0">
                <a:solidFill>
                  <a:schemeClr val="tx1"/>
                </a:solidFill>
                <a:effectLst/>
                <a:latin typeface="+mn-lt"/>
                <a:ea typeface="+mn-ea"/>
                <a:cs typeface="+mn-cs"/>
              </a:rPr>
              <a:t> בריבוע לעומת 49 כפול </a:t>
            </a:r>
            <a:r>
              <a:rPr lang="en-US" sz="1200" b="0" i="0" u="none" strike="noStrike" kern="1200" baseline="0" dirty="0" smtClean="0">
                <a:solidFill>
                  <a:schemeClr val="tx1"/>
                </a:solidFill>
                <a:effectLst/>
                <a:latin typeface="+mn-lt"/>
                <a:ea typeface="+mn-ea"/>
                <a:cs typeface="+mn-cs"/>
              </a:rPr>
              <a:t>C</a:t>
            </a:r>
            <a:r>
              <a:rPr lang="he-IL" sz="1200" b="0" i="0" u="none" strike="noStrike" kern="1200" baseline="0" dirty="0" smtClean="0">
                <a:solidFill>
                  <a:schemeClr val="tx1"/>
                </a:solidFill>
                <a:effectLst/>
                <a:latin typeface="+mn-lt"/>
                <a:ea typeface="+mn-ea"/>
                <a:cs typeface="+mn-cs"/>
              </a:rPr>
              <a:t> בריבוע. </a:t>
            </a:r>
            <a:r>
              <a:rPr lang="en-US" sz="1200" b="0" i="0" u="none" strike="noStrike" kern="1200" baseline="0" dirty="0" smtClean="0">
                <a:solidFill>
                  <a:schemeClr val="tx1"/>
                </a:solidFill>
                <a:effectLst/>
                <a:latin typeface="+mn-lt"/>
                <a:ea typeface="+mn-ea"/>
                <a:cs typeface="+mn-cs"/>
              </a:rPr>
              <a:t>C</a:t>
            </a:r>
            <a:r>
              <a:rPr lang="he-IL" sz="1200" b="0" i="0" u="none" strike="noStrike" kern="1200" baseline="0" dirty="0" smtClean="0">
                <a:solidFill>
                  <a:schemeClr val="tx1"/>
                </a:solidFill>
                <a:effectLst/>
                <a:latin typeface="+mn-lt"/>
                <a:ea typeface="+mn-ea"/>
                <a:cs typeface="+mn-cs"/>
              </a:rPr>
              <a:t> זה העומק ב</a:t>
            </a:r>
            <a:r>
              <a:rPr lang="en-US" sz="1200" b="0" i="0" u="none" strike="noStrike" kern="1200" baseline="0" dirty="0" smtClean="0">
                <a:solidFill>
                  <a:schemeClr val="tx1"/>
                </a:solidFill>
                <a:effectLst/>
                <a:latin typeface="+mn-lt"/>
                <a:ea typeface="+mn-ea"/>
                <a:cs typeface="+mn-cs"/>
              </a:rPr>
              <a:t>input</a:t>
            </a:r>
            <a:r>
              <a:rPr lang="he-IL" sz="1200" b="0" i="0" u="none" strike="noStrike" kern="1200" baseline="0" dirty="0" smtClean="0">
                <a:solidFill>
                  <a:schemeClr val="tx1"/>
                </a:solidFill>
                <a:effectLst/>
                <a:latin typeface="+mn-lt"/>
                <a:ea typeface="+mn-ea"/>
                <a:cs typeface="+mn-cs"/>
              </a:rPr>
              <a:t> או מספר ה</a:t>
            </a:r>
            <a:r>
              <a:rPr lang="en-US" sz="1200" b="0" i="0" u="none" strike="noStrike" kern="1200" baseline="0" dirty="0" smtClean="0">
                <a:solidFill>
                  <a:schemeClr val="tx1"/>
                </a:solidFill>
                <a:effectLst/>
                <a:latin typeface="+mn-lt"/>
                <a:ea typeface="+mn-ea"/>
                <a:cs typeface="+mn-cs"/>
              </a:rPr>
              <a:t>channels</a:t>
            </a:r>
            <a:r>
              <a:rPr lang="he-IL" sz="1200" b="0" i="0" u="none" strike="noStrike" kern="1200" baseline="0" dirty="0" smtClean="0">
                <a:solidFill>
                  <a:schemeClr val="tx1"/>
                </a:solidFill>
                <a:effectLst/>
                <a:latin typeface="+mn-lt"/>
                <a:ea typeface="+mn-ea"/>
                <a:cs typeface="+mn-cs"/>
              </a:rPr>
              <a:t>.</a:t>
            </a:r>
          </a:p>
          <a:p>
            <a:pPr algn="r" rtl="1"/>
            <a:r>
              <a:rPr lang="he-IL" sz="1200" b="0" i="0" u="none" strike="noStrike" kern="1200" baseline="0" dirty="0" smtClean="0">
                <a:solidFill>
                  <a:schemeClr val="tx1"/>
                </a:solidFill>
                <a:effectLst/>
                <a:latin typeface="+mn-lt"/>
                <a:ea typeface="+mn-ea"/>
                <a:cs typeface="+mn-cs"/>
              </a:rPr>
              <a:t>הוספנו עוד </a:t>
            </a:r>
            <a:r>
              <a:rPr lang="en-US" sz="1200" b="0" i="0" u="none" strike="noStrike" kern="1200" baseline="0" dirty="0" smtClean="0">
                <a:solidFill>
                  <a:schemeClr val="tx1"/>
                </a:solidFill>
                <a:effectLst/>
                <a:latin typeface="+mn-lt"/>
                <a:ea typeface="+mn-ea"/>
                <a:cs typeface="+mn-cs"/>
              </a:rPr>
              <a:t>C</a:t>
            </a:r>
            <a:r>
              <a:rPr lang="he-IL" sz="1200" b="0" i="0" u="none" strike="noStrike" kern="1200" baseline="0" dirty="0" smtClean="0">
                <a:solidFill>
                  <a:schemeClr val="tx1"/>
                </a:solidFill>
                <a:effectLst/>
                <a:latin typeface="+mn-lt"/>
                <a:ea typeface="+mn-ea"/>
                <a:cs typeface="+mn-cs"/>
              </a:rPr>
              <a:t> למקרה שאנחנו רוצים לשמר את מספר ה</a:t>
            </a:r>
            <a:r>
              <a:rPr lang="en-US" sz="1200" b="0" i="0" u="none" strike="noStrike" kern="1200" baseline="0" dirty="0" smtClean="0">
                <a:solidFill>
                  <a:schemeClr val="tx1"/>
                </a:solidFill>
                <a:effectLst/>
                <a:latin typeface="+mn-lt"/>
                <a:ea typeface="+mn-ea"/>
                <a:cs typeface="+mn-cs"/>
              </a:rPr>
              <a:t>channels</a:t>
            </a:r>
            <a:r>
              <a:rPr lang="he-IL" sz="1200" b="0" i="0" u="none" strike="noStrike" kern="1200" baseline="0" dirty="0" smtClean="0">
                <a:solidFill>
                  <a:schemeClr val="tx1"/>
                </a:solidFill>
                <a:effectLst/>
                <a:latin typeface="+mn-lt"/>
                <a:ea typeface="+mn-ea"/>
                <a:cs typeface="+mn-cs"/>
              </a:rPr>
              <a:t>.</a:t>
            </a: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אם נסכום את כל החישובים האלה נראה שאנחנו מקבלים בערך 100 </a:t>
            </a:r>
            <a:r>
              <a:rPr lang="en-US" sz="1200" b="0" i="0" u="none" strike="noStrike" kern="1200" baseline="0" dirty="0" smtClean="0">
                <a:solidFill>
                  <a:schemeClr val="tx1"/>
                </a:solidFill>
                <a:effectLst/>
                <a:latin typeface="+mn-lt"/>
                <a:ea typeface="+mn-ea"/>
                <a:cs typeface="+mn-cs"/>
              </a:rPr>
              <a:t>MB</a:t>
            </a:r>
            <a:r>
              <a:rPr lang="he-IL" sz="1200" b="0" i="0" u="none" strike="noStrike" kern="1200" baseline="0" dirty="0" smtClean="0">
                <a:solidFill>
                  <a:schemeClr val="tx1"/>
                </a:solidFill>
                <a:effectLst/>
                <a:latin typeface="+mn-lt"/>
                <a:ea typeface="+mn-ea"/>
                <a:cs typeface="+mn-cs"/>
              </a:rPr>
              <a:t> פר תמונה, וזה רק עבור ה</a:t>
            </a:r>
            <a:r>
              <a:rPr lang="en-US" sz="1200" b="0" i="0" u="none" strike="noStrike" kern="1200" baseline="0" dirty="0" smtClean="0">
                <a:solidFill>
                  <a:schemeClr val="tx1"/>
                </a:solidFill>
                <a:effectLst/>
                <a:latin typeface="+mn-lt"/>
                <a:ea typeface="+mn-ea"/>
                <a:cs typeface="+mn-cs"/>
              </a:rPr>
              <a:t>forward pass</a:t>
            </a:r>
            <a:r>
              <a:rPr lang="he-IL" sz="1200" b="0" i="0" u="none" strike="noStrike" kern="1200" baseline="0" dirty="0" smtClean="0">
                <a:solidFill>
                  <a:schemeClr val="tx1"/>
                </a:solidFill>
                <a:effectLst/>
                <a:latin typeface="+mn-lt"/>
                <a:ea typeface="+mn-ea"/>
                <a:cs typeface="+mn-cs"/>
              </a:rPr>
              <a:t> כי כשאנחנו עושים </a:t>
            </a:r>
            <a:r>
              <a:rPr lang="en-US" sz="1200" b="0" i="0" u="none" strike="noStrike" kern="1200" baseline="0" dirty="0" smtClean="0">
                <a:solidFill>
                  <a:schemeClr val="tx1"/>
                </a:solidFill>
                <a:effectLst/>
                <a:latin typeface="+mn-lt"/>
                <a:ea typeface="+mn-ea"/>
                <a:cs typeface="+mn-cs"/>
              </a:rPr>
              <a:t>backward pass</a:t>
            </a:r>
            <a:r>
              <a:rPr lang="he-IL" sz="1200" b="0" i="0" u="none" strike="noStrike" kern="1200" baseline="0" dirty="0" smtClean="0">
                <a:solidFill>
                  <a:schemeClr val="tx1"/>
                </a:solidFill>
                <a:effectLst/>
                <a:latin typeface="+mn-lt"/>
                <a:ea typeface="+mn-ea"/>
                <a:cs typeface="+mn-cs"/>
              </a:rPr>
              <a:t> אנחנו צריכים אפילו יותר זיכרון</a:t>
            </a:r>
            <a:r>
              <a:rPr lang="en-US" sz="1200" b="0" i="0" u="none" strike="noStrike" kern="1200" baseline="0" dirty="0" smtClean="0">
                <a:solidFill>
                  <a:schemeClr val="tx1"/>
                </a:solidFill>
                <a:effectLst/>
                <a:latin typeface="+mn-lt"/>
                <a:ea typeface="+mn-ea"/>
                <a:cs typeface="+mn-cs"/>
              </a:rPr>
              <a:t>.</a:t>
            </a:r>
          </a:p>
          <a:p>
            <a:pPr algn="r" rtl="1"/>
            <a:r>
              <a:rPr lang="he-IL" sz="1200" b="0" i="0" u="none" strike="noStrike" kern="1200" baseline="0" dirty="0" smtClean="0">
                <a:solidFill>
                  <a:schemeClr val="tx1"/>
                </a:solidFill>
                <a:effectLst/>
                <a:latin typeface="+mn-lt"/>
                <a:ea typeface="+mn-ea"/>
                <a:cs typeface="+mn-cs"/>
              </a:rPr>
              <a:t>אז אנחנו מבינים שזה מאוד כבד, ואם למשל יש לנו </a:t>
            </a:r>
            <a:r>
              <a:rPr lang="en-US" sz="1200" b="0" i="0" u="none" strike="noStrike" kern="1200" baseline="0" dirty="0" smtClean="0">
                <a:solidFill>
                  <a:schemeClr val="tx1"/>
                </a:solidFill>
                <a:effectLst/>
                <a:latin typeface="+mn-lt"/>
                <a:ea typeface="+mn-ea"/>
                <a:cs typeface="+mn-cs"/>
              </a:rPr>
              <a:t>5 GB</a:t>
            </a:r>
            <a:r>
              <a:rPr lang="he-IL" sz="1200" b="0" i="0" u="none" strike="noStrike" kern="1200" baseline="0" dirty="0" smtClean="0">
                <a:solidFill>
                  <a:schemeClr val="tx1"/>
                </a:solidFill>
                <a:effectLst/>
                <a:latin typeface="+mn-lt"/>
                <a:ea typeface="+mn-ea"/>
                <a:cs typeface="+mn-cs"/>
              </a:rPr>
              <a:t> זיכרון, זה מאפשר לנו לעבוד עם 50 תמונות כאלה</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אם נרצה להבין איפה השתמשנו ברוב הזיכרון ואיפה יש הרבה פרמטרים</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kern="1200" baseline="0" dirty="0" smtClean="0">
                <a:solidFill>
                  <a:schemeClr val="tx1"/>
                </a:solidFill>
                <a:effectLst/>
                <a:latin typeface="+mn-lt"/>
                <a:ea typeface="+mn-ea"/>
                <a:cs typeface="+mn-cs"/>
              </a:rPr>
              <a:t>אם נרצה להבין איפה השתמשנו ברוב הזיכרון ואיפה יש הרבה פרמטרים</a:t>
            </a:r>
          </a:p>
          <a:p>
            <a:pPr algn="r" rtl="1"/>
            <a:r>
              <a:rPr lang="he-IL" sz="1200" b="0" i="0" u="none" strike="noStrike" kern="1200" dirty="0" smtClean="0">
                <a:solidFill>
                  <a:schemeClr val="tx1"/>
                </a:solidFill>
                <a:effectLst/>
                <a:latin typeface="+mn-lt"/>
                <a:ea typeface="+mn-ea"/>
                <a:cs typeface="+mn-cs"/>
              </a:rPr>
              <a:t>נראה שרוב</a:t>
            </a:r>
            <a:r>
              <a:rPr lang="he-IL" sz="1200" b="0" i="0" u="none" strike="noStrike" kern="1200" baseline="0" dirty="0" smtClean="0">
                <a:solidFill>
                  <a:schemeClr val="tx1"/>
                </a:solidFill>
                <a:effectLst/>
                <a:latin typeface="+mn-lt"/>
                <a:ea typeface="+mn-ea"/>
                <a:cs typeface="+mn-cs"/>
              </a:rPr>
              <a:t> הזיכרון הוא בשכבות הקונבולוציה העליונות שם יש לנו מבנה מרחבי גדול כי הוא עוד לא הספיק לקטון כתוצאה משכבות ה</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a:t>
            </a:r>
          </a:p>
          <a:p>
            <a:pPr algn="r" rtl="1"/>
            <a:r>
              <a:rPr lang="he-IL" sz="1200" b="0" i="0" u="none" strike="noStrike" kern="1200" baseline="0" dirty="0" smtClean="0">
                <a:solidFill>
                  <a:schemeClr val="tx1"/>
                </a:solidFill>
                <a:effectLst/>
                <a:latin typeface="+mn-lt"/>
                <a:ea typeface="+mn-ea"/>
                <a:cs typeface="+mn-cs"/>
              </a:rPr>
              <a:t>ויש הרבה פרמטרים בשכבות ה</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האחרונות כי שם</a:t>
            </a:r>
            <a:r>
              <a:rPr lang="en-US" sz="1200" b="0"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 כל </a:t>
            </a:r>
            <a:r>
              <a:rPr lang="en-US" sz="1200" b="0" i="0" u="none" strike="noStrike" kern="1200" baseline="0" dirty="0" smtClean="0">
                <a:solidFill>
                  <a:schemeClr val="tx1"/>
                </a:solidFill>
                <a:effectLst/>
                <a:latin typeface="+mn-lt"/>
                <a:ea typeface="+mn-ea"/>
                <a:cs typeface="+mn-cs"/>
              </a:rPr>
              <a:t>node</a:t>
            </a:r>
            <a:r>
              <a:rPr lang="he-IL" sz="1200" b="0" i="0" u="none" strike="noStrike" kern="1200" baseline="0" dirty="0" smtClean="0">
                <a:solidFill>
                  <a:schemeClr val="tx1"/>
                </a:solidFill>
                <a:effectLst/>
                <a:latin typeface="+mn-lt"/>
                <a:ea typeface="+mn-ea"/>
                <a:cs typeface="+mn-cs"/>
              </a:rPr>
              <a:t> מחובר לכל </a:t>
            </a:r>
            <a:r>
              <a:rPr lang="en-US" sz="1200" b="0" i="0" u="none" strike="noStrike" kern="1200" baseline="0" dirty="0" smtClean="0">
                <a:solidFill>
                  <a:schemeClr val="tx1"/>
                </a:solidFill>
                <a:effectLst/>
                <a:latin typeface="+mn-lt"/>
                <a:ea typeface="+mn-ea"/>
                <a:cs typeface="+mn-cs"/>
              </a:rPr>
              <a:t>node</a:t>
            </a:r>
            <a:r>
              <a:rPr lang="he-IL" sz="1200" b="0" i="0" u="none" strike="noStrike" kern="1200" baseline="0" dirty="0" smtClean="0">
                <a:solidFill>
                  <a:schemeClr val="tx1"/>
                </a:solidFill>
                <a:effectLst/>
                <a:latin typeface="+mn-lt"/>
                <a:ea typeface="+mn-ea"/>
                <a:cs typeface="+mn-cs"/>
              </a:rPr>
              <a:t> אחר.</a:t>
            </a:r>
          </a:p>
          <a:p>
            <a:pPr algn="r" rtl="1"/>
            <a:r>
              <a:rPr lang="he-IL" sz="1200" b="1" i="0" u="none" strike="noStrike" kern="1200" baseline="0" dirty="0" smtClean="0">
                <a:solidFill>
                  <a:schemeClr val="tx1"/>
                </a:solidFill>
                <a:effectLst/>
                <a:latin typeface="+mn-lt"/>
                <a:ea typeface="+mn-ea"/>
                <a:cs typeface="+mn-cs"/>
              </a:rPr>
              <a:t>זו נקודה חשובה, כי בהמשך נראה ארכיטקטורות שמוותרות על השכבות </a:t>
            </a:r>
            <a:r>
              <a:rPr lang="en-US" sz="1200" b="1" i="0" u="none" strike="noStrike" kern="1200" baseline="0" dirty="0" smtClean="0">
                <a:solidFill>
                  <a:schemeClr val="tx1"/>
                </a:solidFill>
                <a:effectLst/>
                <a:latin typeface="+mn-lt"/>
                <a:ea typeface="+mn-ea"/>
                <a:cs typeface="+mn-cs"/>
              </a:rPr>
              <a:t>FC</a:t>
            </a:r>
            <a:r>
              <a:rPr lang="he-IL" sz="1200" b="1" i="0" u="none" strike="noStrike" kern="1200" baseline="0" dirty="0" smtClean="0">
                <a:solidFill>
                  <a:schemeClr val="tx1"/>
                </a:solidFill>
                <a:effectLst/>
                <a:latin typeface="+mn-lt"/>
                <a:ea typeface="+mn-ea"/>
                <a:cs typeface="+mn-cs"/>
              </a:rPr>
              <a:t> ובכך הן חוסכות הרבה פרמטרים!</a:t>
            </a:r>
            <a:endParaRPr lang="he-IL" sz="1200" b="1"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 Notice:</a:t>
            </a:r>
          </a:p>
          <a:p>
            <a:r>
              <a:rPr lang="en-US" sz="1200" b="0" i="0" u="none" strike="noStrike" kern="1200" baseline="0" dirty="0" smtClean="0">
                <a:solidFill>
                  <a:schemeClr val="tx1"/>
                </a:solidFill>
                <a:effectLst/>
                <a:latin typeface="+mn-lt"/>
                <a:ea typeface="+mn-ea"/>
                <a:cs typeface="+mn-cs"/>
              </a:rPr>
              <a:t>Most memory in early convolutions</a:t>
            </a:r>
          </a:p>
          <a:p>
            <a:r>
              <a:rPr lang="en-US" sz="1200" b="0" i="0" u="none" strike="noStrike" kern="1200" baseline="0" dirty="0" smtClean="0">
                <a:solidFill>
                  <a:schemeClr val="tx1"/>
                </a:solidFill>
                <a:effectLst/>
                <a:latin typeface="+mn-lt"/>
                <a:ea typeface="+mn-ea"/>
                <a:cs typeface="+mn-cs"/>
              </a:rPr>
              <a:t>Most </a:t>
            </a:r>
            <a:r>
              <a:rPr lang="en-US" sz="1200" b="0" i="0" u="none" strike="noStrike" kern="1200" baseline="0" dirty="0" err="1" smtClean="0">
                <a:solidFill>
                  <a:schemeClr val="tx1"/>
                </a:solidFill>
                <a:effectLst/>
                <a:latin typeface="+mn-lt"/>
                <a:ea typeface="+mn-ea"/>
                <a:cs typeface="+mn-cs"/>
              </a:rPr>
              <a:t>params</a:t>
            </a:r>
            <a:r>
              <a:rPr lang="en-US" sz="1200" b="0" i="0" u="none" strike="noStrike" kern="1200" baseline="0" dirty="0" smtClean="0">
                <a:solidFill>
                  <a:schemeClr val="tx1"/>
                </a:solidFill>
                <a:effectLst/>
                <a:latin typeface="+mn-lt"/>
                <a:ea typeface="+mn-ea"/>
                <a:cs typeface="+mn-cs"/>
              </a:rPr>
              <a:t> in late FC layers</a:t>
            </a:r>
          </a:p>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כפי שציינתי הוא זכה במקום השני בקלספיקציה ובמקו הראשון בלוקליזציה ב2014</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a:t>
            </a:r>
            <a:r>
              <a:rPr lang="en-US" sz="1200" b="0" i="0" u="none" strike="noStrike" kern="1200" baseline="0" dirty="0" smtClean="0">
                <a:solidFill>
                  <a:schemeClr val="tx1"/>
                </a:solidFill>
                <a:effectLst/>
                <a:latin typeface="+mn-lt"/>
                <a:ea typeface="+mn-ea"/>
                <a:cs typeface="+mn-cs"/>
              </a:rPr>
              <a:t>training </a:t>
            </a:r>
            <a:r>
              <a:rPr lang="he-IL" sz="1200" b="0" i="0" u="none" strike="noStrike" kern="1200" baseline="0" dirty="0" smtClean="0">
                <a:solidFill>
                  <a:schemeClr val="tx1"/>
                </a:solidFill>
                <a:effectLst/>
                <a:latin typeface="+mn-lt"/>
                <a:ea typeface="+mn-ea"/>
                <a:cs typeface="+mn-cs"/>
              </a:rPr>
              <a:t> היה דומה ל</a:t>
            </a:r>
            <a:r>
              <a:rPr lang="en-US" sz="1200" b="0" i="0" u="none" strike="noStrike" kern="1200" baseline="0" dirty="0" err="1" smtClean="0">
                <a:solidFill>
                  <a:schemeClr val="tx1"/>
                </a:solidFill>
                <a:effectLst/>
                <a:latin typeface="+mn-lt"/>
                <a:ea typeface="+mn-ea"/>
                <a:cs typeface="+mn-cs"/>
              </a:rPr>
              <a:t>AlexNet</a:t>
            </a:r>
            <a:endParaRPr lang="en-US" sz="1200" b="0" i="0" u="none" strike="noStrike"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לא השתמשו בנרמול לפי ה</a:t>
            </a:r>
            <a:r>
              <a:rPr lang="en-US" sz="1200" b="0" i="0" u="none" strike="noStrike" kern="1200" baseline="0" dirty="0" smtClean="0">
                <a:solidFill>
                  <a:schemeClr val="tx1"/>
                </a:solidFill>
                <a:effectLst/>
                <a:latin typeface="+mn-lt"/>
                <a:ea typeface="+mn-ea"/>
                <a:cs typeface="+mn-cs"/>
              </a:rPr>
              <a:t>channels</a:t>
            </a:r>
            <a:r>
              <a:rPr lang="he-IL" sz="1200" b="0" i="0" u="none" strike="noStrike" kern="1200" baseline="0" dirty="0" smtClean="0">
                <a:solidFill>
                  <a:schemeClr val="tx1"/>
                </a:solidFill>
                <a:effectLst/>
                <a:latin typeface="+mn-lt"/>
                <a:ea typeface="+mn-ea"/>
                <a:cs typeface="+mn-cs"/>
              </a:rPr>
              <a:t> כי ראו שזה לא ממש עזר.</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עשו </a:t>
            </a:r>
            <a:r>
              <a:rPr lang="en-US" sz="1200" b="0" i="0" u="none" strike="noStrike" kern="1200" baseline="0" dirty="0" err="1" smtClean="0">
                <a:solidFill>
                  <a:schemeClr val="tx1"/>
                </a:solidFill>
                <a:effectLst/>
                <a:latin typeface="+mn-lt"/>
                <a:ea typeface="+mn-ea"/>
                <a:cs typeface="+mn-cs"/>
              </a:rPr>
              <a:t>ensembling</a:t>
            </a:r>
            <a:r>
              <a:rPr lang="en-US" sz="1200" b="0"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כמו שעשו ב</a:t>
            </a:r>
            <a:r>
              <a:rPr lang="en-US" sz="1200" b="0" i="0" u="none" strike="noStrike" kern="1200" baseline="0" dirty="0" err="1" smtClean="0">
                <a:solidFill>
                  <a:schemeClr val="tx1"/>
                </a:solidFill>
                <a:effectLst/>
                <a:latin typeface="+mn-lt"/>
                <a:ea typeface="+mn-ea"/>
                <a:cs typeface="+mn-cs"/>
              </a:rPr>
              <a:t>alexnet</a:t>
            </a:r>
            <a:r>
              <a:rPr lang="he-IL" sz="1200" b="0" i="0" u="none" strike="noStrike" kern="1200" baseline="0" dirty="0" smtClean="0">
                <a:solidFill>
                  <a:schemeClr val="tx1"/>
                </a:solidFill>
                <a:effectLst/>
                <a:latin typeface="+mn-lt"/>
                <a:ea typeface="+mn-ea"/>
                <a:cs typeface="+mn-cs"/>
              </a:rPr>
              <a:t> וזה נתן להם תוצאות יוצר טובות כי עושים ממוצע על מספר מודלים.</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הראו שהשכבה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האחרונה (לפני ה1000 </a:t>
            </a:r>
            <a:r>
              <a:rPr lang="en-US" sz="1200" b="0" i="0" u="none" strike="noStrike" kern="1200" baseline="0" dirty="0" smtClean="0">
                <a:solidFill>
                  <a:schemeClr val="tx1"/>
                </a:solidFill>
                <a:effectLst/>
                <a:latin typeface="+mn-lt"/>
                <a:ea typeface="+mn-ea"/>
                <a:cs typeface="+mn-cs"/>
              </a:rPr>
              <a:t>classes</a:t>
            </a:r>
            <a:r>
              <a:rPr lang="he-IL" sz="1200" b="0" i="0" u="none" strike="noStrike" kern="1200" baseline="0" dirty="0" smtClean="0">
                <a:solidFill>
                  <a:schemeClr val="tx1"/>
                </a:solidFill>
                <a:effectLst/>
                <a:latin typeface="+mn-lt"/>
                <a:ea typeface="+mn-ea"/>
                <a:cs typeface="+mn-cs"/>
              </a:rPr>
              <a:t>) הקרויה </a:t>
            </a:r>
            <a:r>
              <a:rPr lang="en-US" sz="1200" b="0" i="0" u="none" strike="noStrike" kern="1200" baseline="0" dirty="0" smtClean="0">
                <a:solidFill>
                  <a:schemeClr val="tx1"/>
                </a:solidFill>
                <a:effectLst/>
                <a:latin typeface="+mn-lt"/>
                <a:ea typeface="+mn-ea"/>
                <a:cs typeface="+mn-cs"/>
              </a:rPr>
              <a:t>FC7</a:t>
            </a:r>
            <a:r>
              <a:rPr lang="he-IL" sz="1200" b="0" i="0" u="none" strike="noStrike" kern="1200" baseline="0" dirty="0" smtClean="0">
                <a:solidFill>
                  <a:schemeClr val="tx1"/>
                </a:solidFill>
                <a:effectLst/>
                <a:latin typeface="+mn-lt"/>
                <a:ea typeface="+mn-ea"/>
                <a:cs typeface="+mn-cs"/>
              </a:rPr>
              <a:t> נותנת ייצוג טוב לפיצ'רים שאפשר להוציא את הפיצ'רים האלה מדאטא אחר ולהשתמש בזה למשימות אחרות.</a:t>
            </a:r>
            <a:endParaRPr lang="en-US" sz="1200" b="0" i="0" u="none" strike="noStrike"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en-US" sz="1200" b="0" i="0" u="none" strike="noStrike" kern="1200" baseline="0" dirty="0" smtClean="0">
                <a:solidFill>
                  <a:schemeClr val="tx1"/>
                </a:solidFill>
                <a:effectLst/>
                <a:latin typeface="+mn-lt"/>
                <a:ea typeface="+mn-ea"/>
                <a:cs typeface="+mn-cs"/>
              </a:rPr>
              <a:t>Training</a:t>
            </a:r>
            <a:r>
              <a:rPr lang="he-IL" sz="1200" b="0" i="0" u="none" strike="noStrike" kern="1200" baseline="0" dirty="0" smtClean="0">
                <a:solidFill>
                  <a:schemeClr val="tx1"/>
                </a:solidFill>
                <a:effectLst/>
                <a:latin typeface="+mn-lt"/>
                <a:ea typeface="+mn-ea"/>
                <a:cs typeface="+mn-cs"/>
              </a:rPr>
              <a:t> היה על 4 מכונות </a:t>
            </a:r>
            <a:r>
              <a:rPr lang="en-US" sz="1200" b="0" i="0" u="none" strike="noStrike" kern="1200" baseline="0" dirty="0" smtClean="0">
                <a:solidFill>
                  <a:schemeClr val="tx1"/>
                </a:solidFill>
                <a:effectLst/>
                <a:latin typeface="+mn-lt"/>
                <a:ea typeface="+mn-ea"/>
                <a:cs typeface="+mn-cs"/>
              </a:rPr>
              <a:t>GPU</a:t>
            </a:r>
            <a:r>
              <a:rPr lang="he-IL" sz="1200" b="0" i="0" u="none" strike="noStrike" kern="1200" baseline="0" dirty="0" smtClean="0">
                <a:solidFill>
                  <a:schemeClr val="tx1"/>
                </a:solidFill>
                <a:effectLst/>
                <a:latin typeface="+mn-lt"/>
                <a:ea typeface="+mn-ea"/>
                <a:cs typeface="+mn-cs"/>
              </a:rPr>
              <a:t> ולקח 2-3 שבועות.</a:t>
            </a: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שוב נציין שהארכיטקטורה הזו חיזקה את המחשבה שעמוק יותר זה טוב יותר. </a:t>
            </a:r>
          </a:p>
          <a:p>
            <a:pPr algn="r" rtl="1"/>
            <a:r>
              <a:rPr lang="he-IL" sz="1200" b="0" i="0" u="none" strike="noStrike" kern="1200" baseline="0" dirty="0" smtClean="0">
                <a:solidFill>
                  <a:schemeClr val="tx1"/>
                </a:solidFill>
                <a:effectLst/>
                <a:latin typeface="+mn-lt"/>
                <a:ea typeface="+mn-ea"/>
                <a:cs typeface="+mn-cs"/>
              </a:rPr>
              <a:t>וכמובן שפילטרים קטנים יותר הם גם יותר טובים.</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נמשיך עכשיו לארכיטקטורה שזכתה קלסיפיקציה ב2014 וזה </a:t>
            </a:r>
            <a:r>
              <a:rPr lang="en-US" sz="1200" b="0" i="0" u="none" strike="noStrike" kern="1200" baseline="0" dirty="0" err="1" smtClean="0">
                <a:solidFill>
                  <a:schemeClr val="tx1"/>
                </a:solidFill>
                <a:effectLst/>
                <a:latin typeface="+mn-lt"/>
                <a:ea typeface="+mn-ea"/>
                <a:cs typeface="+mn-cs"/>
              </a:rPr>
              <a:t>googleNet</a:t>
            </a:r>
            <a:r>
              <a:rPr lang="he-IL" sz="1200" b="0" i="0" u="none" strike="noStrike"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dirty="0" smtClean="0">
                <a:solidFill>
                  <a:schemeClr val="tx1"/>
                </a:solidFill>
                <a:effectLst/>
                <a:latin typeface="+mn-lt"/>
                <a:ea typeface="+mn-ea"/>
                <a:cs typeface="+mn-cs"/>
              </a:rPr>
              <a:t>זו אחת הארכיטקטורות</a:t>
            </a:r>
            <a:r>
              <a:rPr lang="he-IL" sz="1200" b="0" i="0" u="none" strike="noStrike" kern="1200" baseline="0" dirty="0" smtClean="0">
                <a:solidFill>
                  <a:schemeClr val="tx1"/>
                </a:solidFill>
                <a:effectLst/>
                <a:latin typeface="+mn-lt"/>
                <a:ea typeface="+mn-ea"/>
                <a:cs typeface="+mn-cs"/>
              </a:rPr>
              <a:t> הראשונות של </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 ששימשה בהצלחה בפרקטיקה.</a:t>
            </a:r>
          </a:p>
          <a:p>
            <a:pPr algn="r" rtl="1"/>
            <a:r>
              <a:rPr lang="he-IL" sz="1200" b="0" i="0" u="none" strike="noStrike" kern="1200" baseline="0" dirty="0" smtClean="0">
                <a:solidFill>
                  <a:schemeClr val="tx1"/>
                </a:solidFill>
                <a:effectLst/>
                <a:latin typeface="+mn-lt"/>
                <a:ea typeface="+mn-ea"/>
                <a:cs typeface="+mn-cs"/>
              </a:rPr>
              <a:t>הארכיטקטורה הזו שימשה לזיהוי ספרות כתובות בכתב יד.</a:t>
            </a:r>
          </a:p>
          <a:p>
            <a:pPr algn="r" rtl="1"/>
            <a:r>
              <a:rPr lang="he-IL" sz="1200" b="0" i="0" u="none" strike="noStrike" kern="1200" baseline="0" dirty="0" smtClean="0">
                <a:solidFill>
                  <a:schemeClr val="tx1"/>
                </a:solidFill>
                <a:effectLst/>
                <a:latin typeface="+mn-lt"/>
                <a:ea typeface="+mn-ea"/>
                <a:cs typeface="+mn-cs"/>
              </a:rPr>
              <a:t>הרשת אומנה על תמונות </a:t>
            </a:r>
            <a:r>
              <a:rPr lang="en-US" sz="1200" b="0" i="0" u="none" strike="noStrike" kern="1200" baseline="0" dirty="0" smtClean="0">
                <a:solidFill>
                  <a:schemeClr val="tx1"/>
                </a:solidFill>
                <a:effectLst/>
                <a:latin typeface="+mn-lt"/>
                <a:ea typeface="+mn-ea"/>
                <a:cs typeface="+mn-cs"/>
              </a:rPr>
              <a:t>grayscale</a:t>
            </a:r>
            <a:r>
              <a:rPr lang="he-IL" sz="1200" b="0" i="0" u="none" strike="noStrike" kern="1200" baseline="0" dirty="0" smtClean="0">
                <a:solidFill>
                  <a:schemeClr val="tx1"/>
                </a:solidFill>
                <a:effectLst/>
                <a:latin typeface="+mn-lt"/>
                <a:ea typeface="+mn-ea"/>
                <a:cs typeface="+mn-cs"/>
              </a:rPr>
              <a:t> ולכן ה</a:t>
            </a:r>
            <a:r>
              <a:rPr lang="en-US" sz="1200" b="0" i="0" u="none" strike="noStrike" kern="1200" baseline="0" dirty="0" smtClean="0">
                <a:solidFill>
                  <a:schemeClr val="tx1"/>
                </a:solidFill>
                <a:effectLst/>
                <a:latin typeface="+mn-lt"/>
                <a:ea typeface="+mn-ea"/>
                <a:cs typeface="+mn-cs"/>
              </a:rPr>
              <a:t>input images</a:t>
            </a:r>
            <a:r>
              <a:rPr lang="he-IL" sz="1200" b="0" i="0" u="none" strike="noStrike" kern="1200" baseline="0" dirty="0" smtClean="0">
                <a:solidFill>
                  <a:schemeClr val="tx1"/>
                </a:solidFill>
                <a:effectLst/>
                <a:latin typeface="+mn-lt"/>
                <a:ea typeface="+mn-ea"/>
                <a:cs typeface="+mn-cs"/>
              </a:rPr>
              <a:t> הם </a:t>
            </a:r>
            <a:r>
              <a:rPr lang="en-US" sz="1200" b="0" i="0" u="none" strike="noStrike" kern="1200" baseline="0" dirty="0" smtClean="0">
                <a:solidFill>
                  <a:schemeClr val="tx1"/>
                </a:solidFill>
                <a:effectLst/>
                <a:latin typeface="+mn-lt"/>
                <a:ea typeface="+mn-ea"/>
                <a:cs typeface="+mn-cs"/>
              </a:rPr>
              <a:t>32x32x1</a:t>
            </a:r>
            <a:r>
              <a:rPr lang="he-IL" sz="1200" b="0" i="0" u="none" strike="noStrike" kern="1200" baseline="0" dirty="0" smtClean="0">
                <a:solidFill>
                  <a:schemeClr val="tx1"/>
                </a:solidFill>
                <a:effectLst/>
                <a:latin typeface="+mn-lt"/>
                <a:ea typeface="+mn-ea"/>
                <a:cs typeface="+mn-cs"/>
              </a:rPr>
              <a:t>.</a:t>
            </a: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השכבה הראשונה היא של 6 פילטרים בגודל </a:t>
            </a:r>
            <a:r>
              <a:rPr lang="en-US" sz="1200" b="0" i="0" u="none" strike="noStrike" kern="1200" baseline="0" dirty="0" smtClean="0">
                <a:solidFill>
                  <a:schemeClr val="tx1"/>
                </a:solidFill>
                <a:effectLst/>
                <a:latin typeface="+mn-lt"/>
                <a:ea typeface="+mn-ea"/>
                <a:cs typeface="+mn-cs"/>
              </a:rPr>
              <a:t>5x5</a:t>
            </a:r>
            <a:r>
              <a:rPr lang="he-IL" sz="1200" b="0" i="0" u="none" strike="noStrike" kern="1200" baseline="0" dirty="0" smtClean="0">
                <a:solidFill>
                  <a:schemeClr val="tx1"/>
                </a:solidFill>
                <a:effectLst/>
                <a:latin typeface="+mn-lt"/>
                <a:ea typeface="+mn-ea"/>
                <a:cs typeface="+mn-cs"/>
              </a:rPr>
              <a:t> שמופעלים עם </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1 וללא </a:t>
            </a:r>
            <a:r>
              <a:rPr lang="en-US" sz="1200" b="0" i="0" u="none" strike="noStrike" kern="1200" baseline="0" dirty="0" smtClean="0">
                <a:solidFill>
                  <a:schemeClr val="tx1"/>
                </a:solidFill>
                <a:effectLst/>
                <a:latin typeface="+mn-lt"/>
                <a:ea typeface="+mn-ea"/>
                <a:cs typeface="+mn-cs"/>
              </a:rPr>
              <a:t>padding</a:t>
            </a:r>
            <a:r>
              <a:rPr lang="he-IL" sz="1200" b="0" i="0" u="none" strike="noStrike" kern="1200" baseline="0" dirty="0" smtClean="0">
                <a:solidFill>
                  <a:schemeClr val="tx1"/>
                </a:solidFill>
                <a:effectLst/>
                <a:latin typeface="+mn-lt"/>
                <a:ea typeface="+mn-ea"/>
                <a:cs typeface="+mn-cs"/>
              </a:rPr>
              <a:t> ולכן גודל </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יהיה </a:t>
            </a:r>
            <a:r>
              <a:rPr lang="en-US" sz="1200" b="0" i="0" u="none" strike="noStrike" kern="1200" baseline="0" dirty="0" smtClean="0">
                <a:solidFill>
                  <a:schemeClr val="tx1"/>
                </a:solidFill>
                <a:effectLst/>
                <a:latin typeface="+mn-lt"/>
                <a:ea typeface="+mn-ea"/>
                <a:cs typeface="+mn-cs"/>
              </a:rPr>
              <a:t>28x28x6</a:t>
            </a:r>
            <a:r>
              <a:rPr lang="he-IL" sz="1200" b="0" i="0" u="none" strike="noStrike" kern="1200" baseline="0" dirty="0" smtClean="0">
                <a:solidFill>
                  <a:schemeClr val="tx1"/>
                </a:solidFill>
                <a:effectLst/>
                <a:latin typeface="+mn-lt"/>
                <a:ea typeface="+mn-ea"/>
                <a:cs typeface="+mn-cs"/>
              </a:rPr>
              <a:t>. לא הייתה בעיה של אפקטי קצה מכיוון שמצויין במאמר שהספרות לא חרגו מ</a:t>
            </a:r>
            <a:r>
              <a:rPr lang="en-US" sz="1200" b="0" i="0" u="none" strike="noStrike" kern="1200" baseline="0" dirty="0" smtClean="0">
                <a:solidFill>
                  <a:schemeClr val="tx1"/>
                </a:solidFill>
                <a:effectLst/>
                <a:latin typeface="+mn-lt"/>
                <a:ea typeface="+mn-ea"/>
                <a:cs typeface="+mn-cs"/>
              </a:rPr>
              <a:t>28x28</a:t>
            </a:r>
            <a:r>
              <a:rPr lang="he-IL" sz="1200" b="0" i="0" u="none" strike="noStrike" kern="1200" baseline="0" dirty="0" smtClean="0">
                <a:solidFill>
                  <a:schemeClr val="tx1"/>
                </a:solidFill>
                <a:effectLst/>
                <a:latin typeface="+mn-lt"/>
                <a:ea typeface="+mn-ea"/>
                <a:cs typeface="+mn-cs"/>
              </a:rPr>
              <a:t>.</a:t>
            </a: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לאחר מכן, הארכיטקטורה של </a:t>
            </a:r>
            <a:r>
              <a:rPr lang="en-US" sz="1200" b="0" i="0" u="none" strike="noStrike" kern="1200" baseline="0" dirty="0" err="1" smtClean="0">
                <a:solidFill>
                  <a:schemeClr val="tx1"/>
                </a:solidFill>
                <a:effectLst/>
                <a:latin typeface="+mn-lt"/>
                <a:ea typeface="+mn-ea"/>
                <a:cs typeface="+mn-cs"/>
              </a:rPr>
              <a:t>LeNet</a:t>
            </a:r>
            <a:r>
              <a:rPr lang="he-IL" sz="1200" b="0" i="0" u="none" strike="noStrike" kern="1200" baseline="0" dirty="0" smtClean="0">
                <a:solidFill>
                  <a:schemeClr val="tx1"/>
                </a:solidFill>
                <a:effectLst/>
                <a:latin typeface="+mn-lt"/>
                <a:ea typeface="+mn-ea"/>
                <a:cs typeface="+mn-cs"/>
              </a:rPr>
              <a:t> מפעילה שכבת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וכשהמאמר הזה נכתב, היה יותר נפוץ להשתמש ב</a:t>
            </a:r>
            <a:r>
              <a:rPr lang="en-US" sz="1200" b="0" i="0" u="none" strike="noStrike" kern="1200" baseline="0" dirty="0" smtClean="0">
                <a:solidFill>
                  <a:schemeClr val="tx1"/>
                </a:solidFill>
                <a:effectLst/>
                <a:latin typeface="+mn-lt"/>
                <a:ea typeface="+mn-ea"/>
                <a:cs typeface="+mn-cs"/>
              </a:rPr>
              <a:t>average pooling</a:t>
            </a:r>
            <a:r>
              <a:rPr lang="he-IL" sz="1200" b="0" i="0" u="none" strike="noStrike" kern="1200" baseline="0" dirty="0" smtClean="0">
                <a:solidFill>
                  <a:schemeClr val="tx1"/>
                </a:solidFill>
                <a:effectLst/>
                <a:latin typeface="+mn-lt"/>
                <a:ea typeface="+mn-ea"/>
                <a:cs typeface="+mn-cs"/>
              </a:rPr>
              <a:t> ולא ב</a:t>
            </a:r>
            <a:r>
              <a:rPr lang="en-US" sz="1200" b="0" i="0" u="none" strike="noStrike" kern="1200" baseline="0" dirty="0" smtClean="0">
                <a:solidFill>
                  <a:schemeClr val="tx1"/>
                </a:solidFill>
                <a:effectLst/>
                <a:latin typeface="+mn-lt"/>
                <a:ea typeface="+mn-ea"/>
                <a:cs typeface="+mn-cs"/>
              </a:rPr>
              <a:t>max pooling</a:t>
            </a:r>
            <a:r>
              <a:rPr lang="he-IL" sz="1200" b="0" i="0" u="none" strike="noStrike" kern="1200" baseline="0" dirty="0" smtClean="0">
                <a:solidFill>
                  <a:schemeClr val="tx1"/>
                </a:solidFill>
                <a:effectLst/>
                <a:latin typeface="+mn-lt"/>
                <a:ea typeface="+mn-ea"/>
                <a:cs typeface="+mn-cs"/>
              </a:rPr>
              <a:t> כפי שמקובל כיום. מי שבוחר לממש ארכיטקטורה כזאת היום, כנראה היה בוחר להשתמש ב</a:t>
            </a:r>
            <a:r>
              <a:rPr lang="en-US" sz="1200" b="0" i="0" u="none" strike="noStrike" kern="1200" baseline="0" dirty="0" smtClean="0">
                <a:solidFill>
                  <a:schemeClr val="tx1"/>
                </a:solidFill>
                <a:effectLst/>
                <a:latin typeface="+mn-lt"/>
                <a:ea typeface="+mn-ea"/>
                <a:cs typeface="+mn-cs"/>
              </a:rPr>
              <a:t>max pooling</a:t>
            </a:r>
            <a:r>
              <a:rPr lang="he-IL" sz="1200" b="0"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Average pooling</a:t>
            </a:r>
            <a:r>
              <a:rPr lang="he-IL" sz="1200" b="0" i="0" u="none" strike="noStrike" kern="1200" baseline="0" dirty="0" smtClean="0">
                <a:solidFill>
                  <a:schemeClr val="tx1"/>
                </a:solidFill>
                <a:effectLst/>
                <a:latin typeface="+mn-lt"/>
                <a:ea typeface="+mn-ea"/>
                <a:cs typeface="+mn-cs"/>
              </a:rPr>
              <a:t> מופעל עם פילטר בגודל 2 ו</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2 כך שגם פה יש לנו </a:t>
            </a:r>
            <a:r>
              <a:rPr lang="en-US" sz="1200" b="0" i="0" u="none" strike="noStrike" kern="1200" baseline="0" dirty="0" smtClean="0">
                <a:solidFill>
                  <a:schemeClr val="tx1"/>
                </a:solidFill>
                <a:effectLst/>
                <a:latin typeface="+mn-lt"/>
                <a:ea typeface="+mn-ea"/>
                <a:cs typeface="+mn-cs"/>
              </a:rPr>
              <a:t>reduction</a:t>
            </a:r>
            <a:r>
              <a:rPr lang="he-IL" sz="1200" b="0" i="0" u="none" strike="noStrike" kern="1200" baseline="0" dirty="0" smtClean="0">
                <a:solidFill>
                  <a:schemeClr val="tx1"/>
                </a:solidFill>
                <a:effectLst/>
                <a:latin typeface="+mn-lt"/>
                <a:ea typeface="+mn-ea"/>
                <a:cs typeface="+mn-cs"/>
              </a:rPr>
              <a:t> של המימדים לכדי </a:t>
            </a:r>
            <a:r>
              <a:rPr lang="en-US" sz="1200" b="0" i="0" u="none" strike="noStrike" kern="1200" baseline="0" dirty="0" smtClean="0">
                <a:solidFill>
                  <a:schemeClr val="tx1"/>
                </a:solidFill>
                <a:effectLst/>
                <a:latin typeface="+mn-lt"/>
                <a:ea typeface="+mn-ea"/>
                <a:cs typeface="+mn-cs"/>
              </a:rPr>
              <a:t>14x14x6</a:t>
            </a:r>
            <a:r>
              <a:rPr lang="he-IL" sz="1200" b="0" i="0" u="none" strike="noStrike" kern="1200" baseline="0" dirty="0" smtClean="0">
                <a:solidFill>
                  <a:schemeClr val="tx1"/>
                </a:solidFill>
                <a:effectLst/>
                <a:latin typeface="+mn-lt"/>
                <a:ea typeface="+mn-ea"/>
                <a:cs typeface="+mn-cs"/>
              </a:rPr>
              <a:t>.</a:t>
            </a: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השכבה הבאה היא קונבולוציה עם 16 פילטרים בגודל </a:t>
            </a:r>
            <a:r>
              <a:rPr lang="en-US" sz="1200" b="0" i="0" u="none" strike="noStrike" kern="1200" baseline="0" dirty="0" smtClean="0">
                <a:solidFill>
                  <a:schemeClr val="tx1"/>
                </a:solidFill>
                <a:effectLst/>
                <a:latin typeface="+mn-lt"/>
                <a:ea typeface="+mn-ea"/>
                <a:cs typeface="+mn-cs"/>
              </a:rPr>
              <a:t>5x5</a:t>
            </a:r>
            <a:r>
              <a:rPr lang="he-IL" sz="1200" b="0" i="0" u="none" strike="noStrike" kern="1200" baseline="0" dirty="0" smtClean="0">
                <a:solidFill>
                  <a:schemeClr val="tx1"/>
                </a:solidFill>
                <a:effectLst/>
                <a:latin typeface="+mn-lt"/>
                <a:ea typeface="+mn-ea"/>
                <a:cs typeface="+mn-cs"/>
              </a:rPr>
              <a:t> המופעלים עם </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1 ולכן גודל התוצאה יהיה </a:t>
            </a:r>
            <a:r>
              <a:rPr lang="en-US" sz="1200" b="0" i="0" u="none" strike="noStrike" kern="1200" baseline="0" dirty="0" smtClean="0">
                <a:solidFill>
                  <a:schemeClr val="tx1"/>
                </a:solidFill>
                <a:effectLst/>
                <a:latin typeface="+mn-lt"/>
                <a:ea typeface="+mn-ea"/>
                <a:cs typeface="+mn-cs"/>
              </a:rPr>
              <a:t>10x10x16</a:t>
            </a:r>
            <a:r>
              <a:rPr lang="he-IL" sz="1200" b="0" i="0" u="none" strike="noStrike" kern="1200" baseline="0" dirty="0" smtClean="0">
                <a:solidFill>
                  <a:schemeClr val="tx1"/>
                </a:solidFill>
                <a:effectLst/>
                <a:latin typeface="+mn-lt"/>
                <a:ea typeface="+mn-ea"/>
                <a:cs typeface="+mn-cs"/>
              </a:rPr>
              <a:t>. כשהמאמר הזה נכתב, לא היה נפוץ לעשות </a:t>
            </a:r>
            <a:r>
              <a:rPr lang="en-US" sz="1200" b="0" i="0" u="none" strike="noStrike" kern="1200" baseline="0" dirty="0" smtClean="0">
                <a:solidFill>
                  <a:schemeClr val="tx1"/>
                </a:solidFill>
                <a:effectLst/>
                <a:latin typeface="+mn-lt"/>
                <a:ea typeface="+mn-ea"/>
                <a:cs typeface="+mn-cs"/>
              </a:rPr>
              <a:t>padding</a:t>
            </a:r>
            <a:r>
              <a:rPr lang="he-IL" sz="1200" b="0" i="0" u="none" strike="noStrike" kern="1200" baseline="0" dirty="0" smtClean="0">
                <a:solidFill>
                  <a:schemeClr val="tx1"/>
                </a:solidFill>
                <a:effectLst/>
                <a:latin typeface="+mn-lt"/>
                <a:ea typeface="+mn-ea"/>
                <a:cs typeface="+mn-cs"/>
              </a:rPr>
              <a:t> אז זה מה שנקרא </a:t>
            </a:r>
            <a:r>
              <a:rPr lang="en-US" sz="1200" b="0" i="0" u="none" strike="noStrike" kern="1200" baseline="0" dirty="0" smtClean="0">
                <a:solidFill>
                  <a:schemeClr val="tx1"/>
                </a:solidFill>
                <a:effectLst/>
                <a:latin typeface="+mn-lt"/>
                <a:ea typeface="+mn-ea"/>
                <a:cs typeface="+mn-cs"/>
              </a:rPr>
              <a:t>“valid convolution”</a:t>
            </a:r>
            <a:r>
              <a:rPr lang="he-IL" sz="1200" b="0" i="0" u="none" strike="noStrike" kern="1200" baseline="0" dirty="0" smtClean="0">
                <a:solidFill>
                  <a:schemeClr val="tx1"/>
                </a:solidFill>
                <a:effectLst/>
                <a:latin typeface="+mn-lt"/>
                <a:ea typeface="+mn-ea"/>
                <a:cs typeface="+mn-cs"/>
              </a:rPr>
              <a:t> כלומר, שאין </a:t>
            </a:r>
            <a:r>
              <a:rPr lang="en-US" sz="1200" b="0" i="0" u="none" strike="noStrike" kern="1200" baseline="0" dirty="0" smtClean="0">
                <a:solidFill>
                  <a:schemeClr val="tx1"/>
                </a:solidFill>
                <a:effectLst/>
                <a:latin typeface="+mn-lt"/>
                <a:ea typeface="+mn-ea"/>
                <a:cs typeface="+mn-cs"/>
              </a:rPr>
              <a:t>padding</a:t>
            </a:r>
            <a:r>
              <a:rPr lang="he-IL" sz="1200" b="0" i="0" u="none" strike="noStrike" kern="1200" baseline="0" dirty="0" smtClean="0">
                <a:solidFill>
                  <a:schemeClr val="tx1"/>
                </a:solidFill>
                <a:effectLst/>
                <a:latin typeface="+mn-lt"/>
                <a:ea typeface="+mn-ea"/>
                <a:cs typeface="+mn-cs"/>
              </a:rPr>
              <a:t>.</a:t>
            </a:r>
            <a:endParaRPr lang="en-US" sz="1200" b="0" i="0" u="none" strike="noStrike" kern="1200" baseline="0" dirty="0" smtClean="0">
              <a:solidFill>
                <a:schemeClr val="tx1"/>
              </a:solidFill>
              <a:effectLst/>
              <a:latin typeface="+mn-lt"/>
              <a:ea typeface="+mn-ea"/>
              <a:cs typeface="+mn-cs"/>
            </a:endParaRP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לאחר מכן מופעלת שכבת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נוספת שמביאה אותנו לגודל </a:t>
            </a:r>
            <a:r>
              <a:rPr lang="en-US" sz="1200" b="0" i="0" u="none" strike="noStrike" kern="1200" baseline="0" dirty="0" smtClean="0">
                <a:solidFill>
                  <a:schemeClr val="tx1"/>
                </a:solidFill>
                <a:effectLst/>
                <a:latin typeface="+mn-lt"/>
                <a:ea typeface="+mn-ea"/>
                <a:cs typeface="+mn-cs"/>
              </a:rPr>
              <a:t>5x5x16</a:t>
            </a:r>
            <a:r>
              <a:rPr lang="he-IL" sz="1200" b="0" i="0" u="none" strike="noStrike" kern="1200" baseline="0" dirty="0" smtClean="0">
                <a:solidFill>
                  <a:schemeClr val="tx1"/>
                </a:solidFill>
                <a:effectLst/>
                <a:latin typeface="+mn-lt"/>
                <a:ea typeface="+mn-ea"/>
                <a:cs typeface="+mn-cs"/>
              </a:rPr>
              <a:t>. </a:t>
            </a: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השכבה הבאה היא שכבה </a:t>
            </a:r>
            <a:r>
              <a:rPr lang="en-US" sz="1200" b="0" i="0" u="none" strike="noStrike" kern="1200" baseline="0" dirty="0" smtClean="0">
                <a:solidFill>
                  <a:schemeClr val="tx1"/>
                </a:solidFill>
                <a:effectLst/>
                <a:latin typeface="+mn-lt"/>
                <a:ea typeface="+mn-ea"/>
                <a:cs typeface="+mn-cs"/>
              </a:rPr>
              <a:t>fully connected</a:t>
            </a:r>
            <a:r>
              <a:rPr lang="he-IL" sz="1200" b="0" i="0" u="none" strike="noStrike" kern="1200" baseline="0" dirty="0" smtClean="0">
                <a:solidFill>
                  <a:schemeClr val="tx1"/>
                </a:solidFill>
                <a:effectLst/>
                <a:latin typeface="+mn-lt"/>
                <a:ea typeface="+mn-ea"/>
                <a:cs typeface="+mn-cs"/>
              </a:rPr>
              <a:t> שמחברת כל אחת מה 400 </a:t>
            </a:r>
            <a:r>
              <a:rPr lang="en-US" sz="1200" b="0" i="0" u="none" strike="noStrike" kern="1200" baseline="0" dirty="0" smtClean="0">
                <a:solidFill>
                  <a:schemeClr val="tx1"/>
                </a:solidFill>
                <a:effectLst/>
                <a:latin typeface="+mn-lt"/>
                <a:ea typeface="+mn-ea"/>
                <a:cs typeface="+mn-cs"/>
              </a:rPr>
              <a:t>Nodes </a:t>
            </a:r>
            <a:r>
              <a:rPr lang="he-IL" sz="1200" b="0" i="0" u="none" strike="noStrike" kern="1200" baseline="0" dirty="0" smtClean="0">
                <a:solidFill>
                  <a:schemeClr val="tx1"/>
                </a:solidFill>
                <a:effectLst/>
                <a:latin typeface="+mn-lt"/>
                <a:ea typeface="+mn-ea"/>
                <a:cs typeface="+mn-cs"/>
              </a:rPr>
              <a:t> מהשכבה הקודמת עם 120 נוירונים. </a:t>
            </a: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לאחר מכן יש שכבה </a:t>
            </a:r>
            <a:r>
              <a:rPr lang="en-US" sz="1200" b="0" i="0" u="none" strike="noStrike" kern="1200" baseline="0" dirty="0" smtClean="0">
                <a:solidFill>
                  <a:schemeClr val="tx1"/>
                </a:solidFill>
                <a:effectLst/>
                <a:latin typeface="+mn-lt"/>
                <a:ea typeface="+mn-ea"/>
                <a:cs typeface="+mn-cs"/>
              </a:rPr>
              <a:t>fully connected </a:t>
            </a:r>
            <a:r>
              <a:rPr lang="he-IL" sz="1200" b="0" i="0" u="none" strike="noStrike" kern="1200" baseline="0" dirty="0" smtClean="0">
                <a:solidFill>
                  <a:schemeClr val="tx1"/>
                </a:solidFill>
                <a:effectLst/>
                <a:latin typeface="+mn-lt"/>
                <a:ea typeface="+mn-ea"/>
                <a:cs typeface="+mn-cs"/>
              </a:rPr>
              <a:t> עם 84 </a:t>
            </a:r>
            <a:r>
              <a:rPr lang="en-US" sz="1200" b="0" i="0" u="none" strike="noStrike" kern="1200" baseline="0" dirty="0" smtClean="0">
                <a:solidFill>
                  <a:schemeClr val="tx1"/>
                </a:solidFill>
                <a:effectLst/>
                <a:latin typeface="+mn-lt"/>
                <a:ea typeface="+mn-ea"/>
                <a:cs typeface="+mn-cs"/>
              </a:rPr>
              <a:t>nodes</a:t>
            </a:r>
            <a:r>
              <a:rPr lang="he-IL" sz="1200" b="0" i="0" u="none" strike="noStrike" kern="1200" baseline="0" dirty="0" smtClean="0">
                <a:solidFill>
                  <a:schemeClr val="tx1"/>
                </a:solidFill>
                <a:effectLst/>
                <a:latin typeface="+mn-lt"/>
                <a:ea typeface="+mn-ea"/>
                <a:cs typeface="+mn-cs"/>
              </a:rPr>
              <a:t> ולבסוף שכבת ה</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y</a:t>
            </a:r>
            <a:r>
              <a:rPr lang="he-IL" sz="1200" b="0" i="0" u="none" strike="noStrike" kern="1200" baseline="0" dirty="0" smtClean="0">
                <a:solidFill>
                  <a:schemeClr val="tx1"/>
                </a:solidFill>
                <a:effectLst/>
                <a:latin typeface="+mn-lt"/>
                <a:ea typeface="+mn-ea"/>
                <a:cs typeface="+mn-cs"/>
              </a:rPr>
              <a:t> שיכול לקבל 10 אפשרויות שונות (ספרות 0-9).</a:t>
            </a:r>
            <a:endParaRPr lang="en-US" sz="1200" b="0" i="0" u="none" strike="noStrike" kern="1200" baseline="0" dirty="0" smtClean="0">
              <a:solidFill>
                <a:schemeClr val="tx1"/>
              </a:solidFill>
              <a:effectLst/>
              <a:latin typeface="+mn-lt"/>
              <a:ea typeface="+mn-ea"/>
              <a:cs typeface="+mn-cs"/>
            </a:endParaRPr>
          </a:p>
          <a:p>
            <a:pPr algn="r" rtl="1"/>
            <a:r>
              <a:rPr lang="he-IL" sz="1200" b="0" i="0" u="sng" strike="noStrike" kern="1200" baseline="0" dirty="0" smtClean="0">
                <a:solidFill>
                  <a:schemeClr val="tx1"/>
                </a:solidFill>
                <a:effectLst/>
                <a:latin typeface="+mn-lt"/>
                <a:ea typeface="+mn-ea"/>
                <a:cs typeface="+mn-cs"/>
              </a:rPr>
              <a:t>פונקציית אקטיבציה</a:t>
            </a:r>
          </a:p>
          <a:p>
            <a:pPr algn="r" rtl="1"/>
            <a:r>
              <a:rPr lang="he-IL" sz="1200" b="0" i="0" u="none" strike="noStrike" kern="1200" baseline="0" dirty="0" smtClean="0">
                <a:solidFill>
                  <a:schemeClr val="tx1"/>
                </a:solidFill>
                <a:effectLst/>
                <a:latin typeface="+mn-lt"/>
                <a:ea typeface="+mn-ea"/>
                <a:cs typeface="+mn-cs"/>
              </a:rPr>
              <a:t>אילו היינו ממשים את הרשת הזאת היום, היינו משתמשים ב</a:t>
            </a:r>
            <a:r>
              <a:rPr lang="en-US" sz="1200" b="0" i="0" u="none" strike="noStrike" kern="1200" baseline="0" dirty="0" err="1" smtClean="0">
                <a:solidFill>
                  <a:schemeClr val="tx1"/>
                </a:solidFill>
                <a:effectLst/>
                <a:latin typeface="+mn-lt"/>
                <a:ea typeface="+mn-ea"/>
                <a:cs typeface="+mn-cs"/>
              </a:rPr>
              <a:t>ReLU</a:t>
            </a:r>
            <a:r>
              <a:rPr lang="he-IL" sz="1200" b="0" i="0" u="none" strike="noStrike" kern="1200" baseline="0" dirty="0" smtClean="0">
                <a:solidFill>
                  <a:schemeClr val="tx1"/>
                </a:solidFill>
                <a:effectLst/>
                <a:latin typeface="+mn-lt"/>
                <a:ea typeface="+mn-ea"/>
                <a:cs typeface="+mn-cs"/>
              </a:rPr>
              <a:t> אבל פה השתמשו ב</a:t>
            </a:r>
            <a:r>
              <a:rPr lang="en-US" sz="1200" b="0" i="0" u="none" strike="noStrike" kern="1200" baseline="0" dirty="0" smtClean="0">
                <a:solidFill>
                  <a:schemeClr val="tx1"/>
                </a:solidFill>
                <a:effectLst/>
                <a:latin typeface="+mn-lt"/>
                <a:ea typeface="+mn-ea"/>
                <a:cs typeface="+mn-cs"/>
              </a:rPr>
              <a:t>TANH</a:t>
            </a:r>
            <a:r>
              <a:rPr lang="he-IL" sz="1200" b="0" i="0" u="none" strike="noStrike" kern="1200" baseline="0" dirty="0" smtClean="0">
                <a:solidFill>
                  <a:schemeClr val="tx1"/>
                </a:solidFill>
                <a:effectLst/>
                <a:latin typeface="+mn-lt"/>
                <a:ea typeface="+mn-ea"/>
                <a:cs typeface="+mn-cs"/>
              </a:rPr>
              <a:t> ו</a:t>
            </a:r>
            <a:r>
              <a:rPr lang="en-US" sz="1200" b="0" i="0" u="none" strike="noStrike" kern="1200" baseline="0" dirty="0" smtClean="0">
                <a:solidFill>
                  <a:schemeClr val="tx1"/>
                </a:solidFill>
                <a:effectLst/>
                <a:latin typeface="+mn-lt"/>
                <a:ea typeface="+mn-ea"/>
                <a:cs typeface="+mn-cs"/>
              </a:rPr>
              <a:t>sigmoid</a:t>
            </a:r>
            <a:r>
              <a:rPr lang="he-IL" sz="1200" b="0" i="0" u="none" strike="noStrike" kern="1200" baseline="0" dirty="0" smtClean="0">
                <a:solidFill>
                  <a:schemeClr val="tx1"/>
                </a:solidFill>
                <a:effectLst/>
                <a:latin typeface="+mn-lt"/>
                <a:ea typeface="+mn-ea"/>
                <a:cs typeface="+mn-cs"/>
              </a:rPr>
              <a:t> אחרי כל שכבת קונבולוציה ושכבה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a:t>
            </a:r>
          </a:p>
          <a:p>
            <a:pPr marL="0" marR="0" indent="0" algn="r" defTabSz="914400" rtl="1" eaLnBrk="1" fontAlgn="auto" latinLnBrk="0" hangingPunct="1">
              <a:lnSpc>
                <a:spcPct val="100000"/>
              </a:lnSpc>
              <a:spcBef>
                <a:spcPts val="0"/>
              </a:spcBef>
              <a:spcAft>
                <a:spcPts val="0"/>
              </a:spcAft>
              <a:buClrTx/>
              <a:buSzTx/>
              <a:buFontTx/>
              <a:buNone/>
              <a:tabLst/>
              <a:defRPr/>
            </a:pPr>
            <a:r>
              <a:rPr lang="en-US" dirty="0" smtClean="0">
                <a:solidFill>
                  <a:srgbClr val="002D7A"/>
                </a:solidFill>
                <a:effectLst/>
                <a:latin typeface="inherit"/>
              </a:rPr>
              <a:t>INPUT</a:t>
            </a:r>
            <a:r>
              <a:rPr lang="en-US" dirty="0" smtClean="0">
                <a:solidFill>
                  <a:srgbClr val="006FE0"/>
                </a:solidFill>
                <a:effectLst/>
                <a:latin typeface="inherit"/>
              </a:rPr>
              <a:t> =&gt; </a:t>
            </a:r>
            <a:r>
              <a:rPr lang="en-US" dirty="0" smtClean="0">
                <a:solidFill>
                  <a:srgbClr val="002D7A"/>
                </a:solidFill>
                <a:effectLst/>
                <a:latin typeface="inherit"/>
              </a:rPr>
              <a:t>CONV</a:t>
            </a:r>
            <a:r>
              <a:rPr lang="en-US" dirty="0" smtClean="0">
                <a:solidFill>
                  <a:srgbClr val="006FE0"/>
                </a:solidFill>
                <a:effectLst/>
                <a:latin typeface="inherit"/>
              </a:rPr>
              <a:t> =&gt; </a:t>
            </a:r>
            <a:r>
              <a:rPr lang="en-US" dirty="0" smtClean="0">
                <a:solidFill>
                  <a:srgbClr val="002D7A"/>
                </a:solidFill>
                <a:effectLst/>
                <a:latin typeface="inherit"/>
              </a:rPr>
              <a:t>RELU</a:t>
            </a:r>
            <a:r>
              <a:rPr lang="en-US" dirty="0" smtClean="0">
                <a:solidFill>
                  <a:srgbClr val="006FE0"/>
                </a:solidFill>
                <a:effectLst/>
                <a:latin typeface="inherit"/>
              </a:rPr>
              <a:t> =&gt; </a:t>
            </a:r>
            <a:r>
              <a:rPr lang="en-US" dirty="0" smtClean="0">
                <a:solidFill>
                  <a:srgbClr val="002D7A"/>
                </a:solidFill>
                <a:effectLst/>
                <a:latin typeface="inherit"/>
              </a:rPr>
              <a:t>POOL</a:t>
            </a:r>
            <a:r>
              <a:rPr lang="en-US" dirty="0" smtClean="0">
                <a:solidFill>
                  <a:srgbClr val="006FE0"/>
                </a:solidFill>
                <a:effectLst/>
                <a:latin typeface="inherit"/>
              </a:rPr>
              <a:t> =&gt; </a:t>
            </a:r>
            <a:r>
              <a:rPr lang="en-US" dirty="0" smtClean="0">
                <a:solidFill>
                  <a:srgbClr val="002D7A"/>
                </a:solidFill>
                <a:effectLst/>
                <a:latin typeface="inherit"/>
              </a:rPr>
              <a:t>CONV</a:t>
            </a:r>
            <a:r>
              <a:rPr lang="en-US" dirty="0" smtClean="0">
                <a:solidFill>
                  <a:srgbClr val="006FE0"/>
                </a:solidFill>
                <a:effectLst/>
                <a:latin typeface="inherit"/>
              </a:rPr>
              <a:t> =&gt; </a:t>
            </a:r>
            <a:r>
              <a:rPr lang="en-US" dirty="0" smtClean="0">
                <a:solidFill>
                  <a:srgbClr val="002D7A"/>
                </a:solidFill>
                <a:effectLst/>
                <a:latin typeface="inherit"/>
              </a:rPr>
              <a:t>RELU</a:t>
            </a:r>
            <a:r>
              <a:rPr lang="en-US" dirty="0" smtClean="0">
                <a:solidFill>
                  <a:srgbClr val="006FE0"/>
                </a:solidFill>
                <a:effectLst/>
                <a:latin typeface="inherit"/>
              </a:rPr>
              <a:t> =&gt; </a:t>
            </a:r>
            <a:r>
              <a:rPr lang="en-US" dirty="0" smtClean="0">
                <a:solidFill>
                  <a:srgbClr val="002D7A"/>
                </a:solidFill>
                <a:effectLst/>
                <a:latin typeface="inherit"/>
              </a:rPr>
              <a:t>POOL</a:t>
            </a:r>
            <a:r>
              <a:rPr lang="en-US" dirty="0" smtClean="0">
                <a:solidFill>
                  <a:srgbClr val="006FE0"/>
                </a:solidFill>
                <a:effectLst/>
                <a:latin typeface="inherit"/>
              </a:rPr>
              <a:t> =&gt; </a:t>
            </a:r>
            <a:r>
              <a:rPr lang="en-US" dirty="0" smtClean="0">
                <a:solidFill>
                  <a:srgbClr val="800080"/>
                </a:solidFill>
                <a:effectLst/>
                <a:latin typeface="inherit"/>
              </a:rPr>
              <a:t>FC</a:t>
            </a:r>
            <a:r>
              <a:rPr lang="en-US" dirty="0" smtClean="0">
                <a:solidFill>
                  <a:srgbClr val="006FE0"/>
                </a:solidFill>
                <a:effectLst/>
                <a:latin typeface="inherit"/>
              </a:rPr>
              <a:t> =&gt; </a:t>
            </a:r>
            <a:r>
              <a:rPr lang="en-US" dirty="0" smtClean="0">
                <a:solidFill>
                  <a:srgbClr val="002D7A"/>
                </a:solidFill>
                <a:effectLst/>
                <a:latin typeface="inherit"/>
              </a:rPr>
              <a:t>RELU</a:t>
            </a:r>
            <a:r>
              <a:rPr lang="en-US" dirty="0" smtClean="0">
                <a:solidFill>
                  <a:srgbClr val="006FE0"/>
                </a:solidFill>
                <a:effectLst/>
                <a:latin typeface="inherit"/>
              </a:rPr>
              <a:t> =&gt; </a:t>
            </a:r>
            <a:r>
              <a:rPr lang="en-US" dirty="0" smtClean="0">
                <a:solidFill>
                  <a:srgbClr val="800080"/>
                </a:solidFill>
                <a:effectLst/>
                <a:latin typeface="inherit"/>
              </a:rPr>
              <a:t>FC</a:t>
            </a:r>
            <a:endParaRPr lang="en-US" dirty="0" smtClean="0">
              <a:solidFill>
                <a:srgbClr val="000000"/>
              </a:solidFill>
              <a:effectLst/>
              <a:latin typeface="inherit"/>
            </a:endParaRPr>
          </a:p>
          <a:p>
            <a:pPr algn="r" rtl="1"/>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מאמר שיצא מקבוצת מחקר בגוגל</a:t>
            </a:r>
            <a:r>
              <a:rPr lang="he-IL" sz="1200" b="0" i="0" kern="1200" baseline="0" dirty="0" smtClean="0">
                <a:solidFill>
                  <a:schemeClr val="tx1"/>
                </a:solidFill>
                <a:effectLst/>
                <a:latin typeface="+mn-lt"/>
                <a:ea typeface="+mn-ea"/>
                <a:cs typeface="+mn-cs"/>
              </a:rPr>
              <a:t> כפי שאפשר להבין מהשם</a:t>
            </a: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המטרה שלהם הייתה </a:t>
            </a:r>
            <a:r>
              <a:rPr lang="he-IL" sz="1200" b="1" i="0" kern="1200" baseline="0" dirty="0" smtClean="0">
                <a:solidFill>
                  <a:schemeClr val="tx1"/>
                </a:solidFill>
                <a:effectLst/>
                <a:latin typeface="+mn-lt"/>
                <a:ea typeface="+mn-ea"/>
                <a:cs typeface="+mn-cs"/>
              </a:rPr>
              <a:t>להתמקד ביעילות החישובית </a:t>
            </a:r>
            <a:r>
              <a:rPr lang="he-IL" sz="1200" b="0" i="0" kern="1200" baseline="0" dirty="0" smtClean="0">
                <a:solidFill>
                  <a:schemeClr val="tx1"/>
                </a:solidFill>
                <a:effectLst/>
                <a:latin typeface="+mn-lt"/>
                <a:ea typeface="+mn-ea"/>
                <a:cs typeface="+mn-cs"/>
              </a:rPr>
              <a:t>ואפילו במאמר הם ציינו שהם הורידו את מספר הפרמטרים לכדי פי 12 פחות ממספר הפרמטרים ב</a:t>
            </a:r>
            <a:r>
              <a:rPr lang="en-US" sz="1200" b="0" i="0" kern="1200" baseline="0" dirty="0" err="1" smtClean="0">
                <a:solidFill>
                  <a:schemeClr val="tx1"/>
                </a:solidFill>
                <a:effectLst/>
                <a:latin typeface="+mn-lt"/>
                <a:ea typeface="+mn-ea"/>
                <a:cs typeface="+mn-cs"/>
              </a:rPr>
              <a:t>alexnet</a:t>
            </a:r>
            <a:r>
              <a:rPr lang="he-IL" sz="1200" b="0" i="0" kern="1200" baseline="0" dirty="0" smtClean="0">
                <a:solidFill>
                  <a:schemeClr val="tx1"/>
                </a:solidFill>
                <a:effectLst/>
                <a:latin typeface="+mn-lt"/>
                <a:ea typeface="+mn-ea"/>
                <a:cs typeface="+mn-cs"/>
              </a:rPr>
              <a:t> ובו בזמן, לשפר את הדיוק.</a:t>
            </a: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בנוסף, הם הגבילו את מספר פעולות החישוב במימוש שלהם כי הם רצו שלארכיטקטורה תהיה שימוש מסחרי ופרקטי ולא רק אקדמי.</a:t>
            </a: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הם לקחו רעיון של </a:t>
            </a:r>
            <a:r>
              <a:rPr lang="en-US" sz="1200" b="0" i="0" kern="1200" baseline="0" dirty="0" smtClean="0">
                <a:solidFill>
                  <a:schemeClr val="tx1"/>
                </a:solidFill>
                <a:effectLst/>
                <a:latin typeface="+mn-lt"/>
                <a:ea typeface="+mn-ea"/>
                <a:cs typeface="+mn-cs"/>
              </a:rPr>
              <a:t>network in network</a:t>
            </a:r>
            <a:r>
              <a:rPr lang="he-IL" sz="1200" b="0" i="0" kern="1200" baseline="0" dirty="0" smtClean="0">
                <a:solidFill>
                  <a:schemeClr val="tx1"/>
                </a:solidFill>
                <a:effectLst/>
                <a:latin typeface="+mn-lt"/>
                <a:ea typeface="+mn-ea"/>
                <a:cs typeface="+mn-cs"/>
              </a:rPr>
              <a:t> שבעצם השתמש במבנה של רשת קטנה כדי לזהות אזורים לוקליים בתוך ה</a:t>
            </a:r>
            <a:r>
              <a:rPr lang="en-US" sz="1200" b="0" i="0" kern="1200" baseline="0" dirty="0" smtClean="0">
                <a:solidFill>
                  <a:schemeClr val="tx1"/>
                </a:solidFill>
                <a:effectLst/>
                <a:latin typeface="+mn-lt"/>
                <a:ea typeface="+mn-ea"/>
                <a:cs typeface="+mn-cs"/>
              </a:rPr>
              <a:t>receptive field</a:t>
            </a:r>
            <a:r>
              <a:rPr lang="he-IL" sz="1200" b="0" i="0" kern="1200" baseline="0" dirty="0" smtClean="0">
                <a:solidFill>
                  <a:schemeClr val="tx1"/>
                </a:solidFill>
                <a:effectLst/>
                <a:latin typeface="+mn-lt"/>
                <a:ea typeface="+mn-ea"/>
                <a:cs typeface="+mn-cs"/>
              </a:rPr>
              <a:t>.</a:t>
            </a:r>
          </a:p>
          <a:p>
            <a:pPr marL="0" indent="0" algn="r" rtl="1">
              <a:buFont typeface="Arial" panose="020B0604020202020204" pitchFamily="34" charset="0"/>
              <a:buNone/>
            </a:pPr>
            <a:endParaRPr lang="he-IL"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22 שכבות</a:t>
            </a:r>
          </a:p>
          <a:p>
            <a:pPr algn="r" rtl="1"/>
            <a:r>
              <a:rPr lang="he-IL" sz="1200" b="0" i="0" u="none" strike="noStrike" kern="1200" baseline="0" dirty="0" smtClean="0">
                <a:solidFill>
                  <a:schemeClr val="tx1"/>
                </a:solidFill>
                <a:effectLst/>
                <a:latin typeface="+mn-lt"/>
                <a:ea typeface="+mn-ea"/>
                <a:cs typeface="+mn-cs"/>
              </a:rPr>
              <a:t>הם השתמשו במה שהם קראו לו ה</a:t>
            </a:r>
            <a:r>
              <a:rPr lang="en-US" sz="1200" b="0" i="0" u="none" strike="noStrike" kern="1200" baseline="0" dirty="0" smtClean="0">
                <a:solidFill>
                  <a:schemeClr val="tx1"/>
                </a:solidFill>
                <a:effectLst/>
                <a:latin typeface="+mn-lt"/>
                <a:ea typeface="+mn-ea"/>
                <a:cs typeface="+mn-cs"/>
              </a:rPr>
              <a:t>inception module</a:t>
            </a:r>
            <a:r>
              <a:rPr lang="he-IL" sz="1200" b="0" i="0" u="none" strike="noStrike" kern="1200" baseline="0" dirty="0" smtClean="0">
                <a:solidFill>
                  <a:schemeClr val="tx1"/>
                </a:solidFill>
                <a:effectLst/>
                <a:latin typeface="+mn-lt"/>
                <a:ea typeface="+mn-ea"/>
                <a:cs typeface="+mn-cs"/>
              </a:rPr>
              <a:t> </a:t>
            </a:r>
          </a:p>
          <a:p>
            <a:pPr algn="r" rtl="1"/>
            <a:r>
              <a:rPr lang="he-IL" sz="1200" b="0" i="0" u="none" strike="noStrike" kern="1200" baseline="0" dirty="0" smtClean="0">
                <a:solidFill>
                  <a:schemeClr val="tx1"/>
                </a:solidFill>
                <a:effectLst/>
                <a:latin typeface="+mn-lt"/>
                <a:ea typeface="+mn-ea"/>
                <a:cs typeface="+mn-cs"/>
              </a:rPr>
              <a:t>והם השתמשו במודל הזה מספר פעמים.</a:t>
            </a:r>
          </a:p>
          <a:p>
            <a:pPr algn="r" rtl="1"/>
            <a:r>
              <a:rPr lang="he-IL" sz="1200" b="0" i="0" u="none" strike="noStrike" kern="1200" baseline="0" dirty="0" smtClean="0">
                <a:solidFill>
                  <a:schemeClr val="tx1"/>
                </a:solidFill>
                <a:effectLst/>
                <a:latin typeface="+mn-lt"/>
                <a:ea typeface="+mn-ea"/>
                <a:cs typeface="+mn-cs"/>
              </a:rPr>
              <a:t>הם וויתרו על השכבות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ובכך הורידו משמעותית את מספר הפרמטים. 5 מיליון במקום 60 מיליון.</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אז כאן אנחנו רואים את המבנה הזה שהם קוראים לו </a:t>
            </a:r>
            <a:r>
              <a:rPr lang="en-US" sz="1200" b="0" i="0" u="none" strike="noStrike" kern="1200" baseline="0" dirty="0" smtClean="0">
                <a:solidFill>
                  <a:schemeClr val="tx1"/>
                </a:solidFill>
                <a:effectLst/>
                <a:latin typeface="+mn-lt"/>
                <a:ea typeface="+mn-ea"/>
                <a:cs typeface="+mn-cs"/>
              </a:rPr>
              <a:t>inception module</a:t>
            </a:r>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נחשוב על זה כרשת בתוך רשת ואז לוקחים את התת רשת ומערימים אותן אחת על השניה.</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עכשיו ננסה להבין את המבנה של התת רשת הזו</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עכשיו נראה את המבנה הכולל של הרשת כולה</a:t>
            </a:r>
          </a:p>
          <a:p>
            <a:pPr algn="r" rtl="1"/>
            <a:r>
              <a:rPr lang="he-IL" sz="1200" b="0" i="0" u="none" strike="noStrike" kern="1200" baseline="0" dirty="0" smtClean="0">
                <a:solidFill>
                  <a:schemeClr val="tx1"/>
                </a:solidFill>
                <a:effectLst/>
                <a:latin typeface="+mn-lt"/>
                <a:ea typeface="+mn-ea"/>
                <a:cs typeface="+mn-cs"/>
              </a:rPr>
              <a:t>מתחילים מלמטה מכמה שכבות של של </a:t>
            </a:r>
            <a:r>
              <a:rPr lang="en-US" sz="1200" b="0" i="0" u="none" strike="noStrike" kern="1200" baseline="0" dirty="0" smtClean="0">
                <a:solidFill>
                  <a:schemeClr val="tx1"/>
                </a:solidFill>
                <a:effectLst/>
                <a:latin typeface="+mn-lt"/>
                <a:ea typeface="+mn-ea"/>
                <a:cs typeface="+mn-cs"/>
              </a:rPr>
              <a:t>conv-pool</a:t>
            </a:r>
            <a:r>
              <a:rPr lang="he-IL" sz="1200" b="0" i="0" u="none" strike="noStrike" kern="1200" baseline="0" dirty="0" smtClean="0">
                <a:solidFill>
                  <a:schemeClr val="tx1"/>
                </a:solidFill>
                <a:effectLst/>
                <a:latin typeface="+mn-lt"/>
                <a:ea typeface="+mn-ea"/>
                <a:cs typeface="+mn-cs"/>
              </a:rPr>
              <a:t> ואחרי זה יש את המודלים אחד על גבי השני.</a:t>
            </a:r>
          </a:p>
          <a:p>
            <a:pPr algn="r" rtl="1"/>
            <a:r>
              <a:rPr lang="he-IL" sz="1200" b="0" i="0" u="none" strike="noStrike" kern="1200" baseline="0" dirty="0" smtClean="0">
                <a:solidFill>
                  <a:schemeClr val="tx1"/>
                </a:solidFill>
                <a:effectLst/>
                <a:latin typeface="+mn-lt"/>
                <a:ea typeface="+mn-ea"/>
                <a:cs typeface="+mn-cs"/>
              </a:rPr>
              <a:t>אפשר לראות שבסוף לא שמו שכבות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אלא יש </a:t>
            </a:r>
            <a:r>
              <a:rPr lang="en-US" sz="1200" b="0" i="0" u="none" strike="noStrike" kern="1200" baseline="0" dirty="0" smtClean="0">
                <a:solidFill>
                  <a:schemeClr val="tx1"/>
                </a:solidFill>
                <a:effectLst/>
                <a:latin typeface="+mn-lt"/>
                <a:ea typeface="+mn-ea"/>
                <a:cs typeface="+mn-cs"/>
              </a:rPr>
              <a:t>classifier</a:t>
            </a:r>
            <a:r>
              <a:rPr lang="he-IL" sz="1200" b="0" i="0" u="none" strike="noStrike" kern="1200" baseline="0" dirty="0" smtClean="0">
                <a:solidFill>
                  <a:schemeClr val="tx1"/>
                </a:solidFill>
                <a:effectLst/>
                <a:latin typeface="+mn-lt"/>
                <a:ea typeface="+mn-ea"/>
                <a:cs typeface="+mn-cs"/>
              </a:rPr>
              <a:t>. ככה הם הפחיתו במספר הפרמטרים</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לשלוחות האלה שיוצאים, קוראים </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auxilary</a:t>
            </a:r>
            <a:r>
              <a:rPr lang="en-US" sz="1200" b="0" i="0" u="none" strike="noStrike" kern="1200" baseline="0" dirty="0" smtClean="0">
                <a:solidFill>
                  <a:schemeClr val="tx1"/>
                </a:solidFill>
                <a:effectLst/>
                <a:latin typeface="+mn-lt"/>
                <a:ea typeface="+mn-ea"/>
                <a:cs typeface="+mn-cs"/>
              </a:rPr>
              <a:t> classification outputs</a:t>
            </a:r>
            <a:r>
              <a:rPr lang="he-IL" sz="1200" b="0" i="0" u="none" strike="noStrike" kern="1200" baseline="0" dirty="0" smtClean="0">
                <a:solidFill>
                  <a:schemeClr val="tx1"/>
                </a:solidFill>
                <a:effectLst/>
                <a:latin typeface="+mn-lt"/>
                <a:ea typeface="+mn-ea"/>
                <a:cs typeface="+mn-cs"/>
              </a:rPr>
              <a:t> והם גם סוג של מיני רשת הבנוי מ</a:t>
            </a:r>
            <a:r>
              <a:rPr lang="en-US" sz="1200" b="0" i="0" u="none" strike="noStrike" kern="1200" baseline="0" dirty="0" smtClean="0">
                <a:solidFill>
                  <a:schemeClr val="tx1"/>
                </a:solidFill>
                <a:effectLst/>
                <a:latin typeface="+mn-lt"/>
                <a:ea typeface="+mn-ea"/>
                <a:cs typeface="+mn-cs"/>
              </a:rPr>
              <a:t/>
            </a:r>
            <a:br>
              <a:rPr lang="en-US" sz="1200" b="0" i="0" u="none" strike="noStrike" kern="1200" baseline="0" dirty="0" smtClean="0">
                <a:solidFill>
                  <a:schemeClr val="tx1"/>
                </a:solidFill>
                <a:effectLst/>
                <a:latin typeface="+mn-lt"/>
                <a:ea typeface="+mn-ea"/>
                <a:cs typeface="+mn-cs"/>
              </a:rPr>
            </a:br>
            <a:r>
              <a:rPr lang="en-US" sz="1200" b="1" i="0" u="none" strike="noStrike" kern="1200" baseline="0" dirty="0" err="1" smtClean="0">
                <a:solidFill>
                  <a:schemeClr val="tx1"/>
                </a:solidFill>
                <a:effectLst/>
                <a:latin typeface="+mn-lt"/>
                <a:ea typeface="+mn-ea"/>
                <a:cs typeface="+mn-cs"/>
              </a:rPr>
              <a:t>avg</a:t>
            </a:r>
            <a:r>
              <a:rPr lang="en-US" sz="1200" b="1" i="0" u="none" strike="noStrike" kern="1200" baseline="0" dirty="0" smtClean="0">
                <a:solidFill>
                  <a:schemeClr val="tx1"/>
                </a:solidFill>
                <a:effectLst/>
                <a:latin typeface="+mn-lt"/>
                <a:ea typeface="+mn-ea"/>
                <a:cs typeface="+mn-cs"/>
              </a:rPr>
              <a:t> pooling-&gt; 1x1 conv -&gt; FC -&gt;FC -&gt; </a:t>
            </a:r>
            <a:r>
              <a:rPr lang="en-US" sz="1200" b="1" i="0" u="none" strike="noStrike" kern="1200" baseline="0" dirty="0" err="1" smtClean="0">
                <a:solidFill>
                  <a:schemeClr val="tx1"/>
                </a:solidFill>
                <a:effectLst/>
                <a:latin typeface="+mn-lt"/>
                <a:ea typeface="+mn-ea"/>
                <a:cs typeface="+mn-cs"/>
              </a:rPr>
              <a:t>softmax</a:t>
            </a:r>
            <a:endParaRPr lang="he-IL" sz="1200" b="1"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זה גם עוזר לרשת להמנע מ</a:t>
            </a:r>
            <a:r>
              <a:rPr lang="en-US" sz="1200" b="0" i="0" u="none" strike="noStrike" kern="1200" baseline="0" dirty="0" smtClean="0">
                <a:solidFill>
                  <a:schemeClr val="tx1"/>
                </a:solidFill>
                <a:effectLst/>
                <a:latin typeface="+mn-lt"/>
                <a:ea typeface="+mn-ea"/>
                <a:cs typeface="+mn-cs"/>
              </a:rPr>
              <a:t>overfitting</a:t>
            </a:r>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a:t>
            </a:r>
            <a:r>
              <a:rPr lang="en-US" sz="1200" b="0" i="0" u="none" strike="noStrike" kern="1200" baseline="0" dirty="0" err="1" smtClean="0">
                <a:solidFill>
                  <a:schemeClr val="tx1"/>
                </a:solidFill>
                <a:effectLst/>
                <a:latin typeface="+mn-lt"/>
                <a:ea typeface="+mn-ea"/>
                <a:cs typeface="+mn-cs"/>
              </a:rPr>
              <a:t>softmax</a:t>
            </a:r>
            <a:r>
              <a:rPr lang="he-IL" sz="1200" b="0" i="0" u="none" strike="noStrike" kern="1200" baseline="0" dirty="0" smtClean="0">
                <a:solidFill>
                  <a:schemeClr val="tx1"/>
                </a:solidFill>
                <a:effectLst/>
                <a:latin typeface="+mn-lt"/>
                <a:ea typeface="+mn-ea"/>
                <a:cs typeface="+mn-cs"/>
              </a:rPr>
              <a:t> שלוחות האלה הוא גם ל1000 קטגוריות של </a:t>
            </a:r>
            <a:r>
              <a:rPr lang="en-US" sz="1200" b="0" i="0" u="none" strike="noStrike" kern="1200" baseline="0" dirty="0" err="1" smtClean="0">
                <a:solidFill>
                  <a:schemeClr val="tx1"/>
                </a:solidFill>
                <a:effectLst/>
                <a:latin typeface="+mn-lt"/>
                <a:ea typeface="+mn-ea"/>
                <a:cs typeface="+mn-cs"/>
              </a:rPr>
              <a:t>imagenet</a:t>
            </a:r>
            <a:r>
              <a:rPr lang="he-IL" sz="1200" b="0" i="0" u="none" strike="noStrike" kern="1200" baseline="0" dirty="0" smtClean="0">
                <a:solidFill>
                  <a:schemeClr val="tx1"/>
                </a:solidFill>
                <a:effectLst/>
                <a:latin typeface="+mn-lt"/>
                <a:ea typeface="+mn-ea"/>
                <a:cs typeface="+mn-cs"/>
              </a:rPr>
              <a:t> אז זה נותן לנו קלספיקציה מוקדמת יותר ברשת. זוזה גם עוזר לנו לעשות קלספיקציה</a:t>
            </a:r>
          </a:p>
          <a:p>
            <a:pPr algn="r" rtl="1"/>
            <a:r>
              <a:rPr lang="he-IL" sz="1200" b="0" i="0" u="none" strike="noStrike" kern="1200" baseline="0" dirty="0" smtClean="0">
                <a:solidFill>
                  <a:schemeClr val="tx1"/>
                </a:solidFill>
                <a:effectLst/>
                <a:latin typeface="+mn-lt"/>
                <a:ea typeface="+mn-ea"/>
                <a:cs typeface="+mn-cs"/>
              </a:rPr>
              <a:t>סהכ 22 שכבות עם משקלים</a:t>
            </a:r>
          </a:p>
          <a:p>
            <a:pPr algn="r" rtl="1"/>
            <a:r>
              <a:rPr lang="he-IL" sz="1200" b="0" i="0" u="none" strike="noStrike" kern="1200" baseline="0" dirty="0" smtClean="0">
                <a:solidFill>
                  <a:schemeClr val="tx1"/>
                </a:solidFill>
                <a:effectLst/>
                <a:latin typeface="+mn-lt"/>
                <a:ea typeface="+mn-ea"/>
                <a:cs typeface="+mn-cs"/>
              </a:rPr>
              <a:t>חשוב לזכור שמי שפיתח את זה, זה גוגל שיש להם הרבה קלסטרים רצים והרבה משאבים כדי להתנסות ולראות מה עובד.</a:t>
            </a:r>
          </a:p>
          <a:p>
            <a:pPr algn="r" rtl="1"/>
            <a:r>
              <a:rPr lang="he-IL" sz="1200" b="0" i="0" u="none" strike="noStrike" kern="1200" baseline="0" dirty="0" smtClean="0">
                <a:solidFill>
                  <a:schemeClr val="tx1"/>
                </a:solidFill>
                <a:effectLst/>
                <a:latin typeface="+mn-lt"/>
                <a:ea typeface="+mn-ea"/>
                <a:cs typeface="+mn-cs"/>
              </a:rPr>
              <a:t>לכל שכבה פה יש משקלים נפרדים</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הבעיה ברשתות עמוקות זה שהגרדיאנט דועך כשאנחנו מתקדמים בתוך הרשת ולכן זה עוזר להוסיף גרדיאנט בתהליך ה</a:t>
            </a:r>
            <a:r>
              <a:rPr lang="en-US" sz="1200" b="0" i="0" u="none" strike="noStrike" kern="1200" baseline="0" dirty="0" smtClean="0">
                <a:solidFill>
                  <a:schemeClr val="tx1"/>
                </a:solidFill>
                <a:effectLst/>
                <a:latin typeface="+mn-lt"/>
                <a:ea typeface="+mn-ea"/>
                <a:cs typeface="+mn-cs"/>
              </a:rPr>
              <a:t>backpropagation</a:t>
            </a:r>
            <a:r>
              <a:rPr lang="he-IL" sz="1200" b="0" i="0" u="none" strike="noStrike" kern="1200" baseline="0" dirty="0" smtClean="0">
                <a:solidFill>
                  <a:schemeClr val="tx1"/>
                </a:solidFill>
                <a:effectLst/>
                <a:latin typeface="+mn-lt"/>
                <a:ea typeface="+mn-ea"/>
                <a:cs typeface="+mn-cs"/>
              </a:rPr>
              <a:t>.</a:t>
            </a:r>
          </a:p>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הזוכה משנת 2015 – </a:t>
            </a:r>
          </a:p>
          <a:p>
            <a:pPr algn="r" rtl="1"/>
            <a:r>
              <a:rPr lang="he-IL" sz="1200" b="0" i="0" u="none" strike="noStrike" kern="1200" baseline="0" dirty="0" smtClean="0">
                <a:solidFill>
                  <a:schemeClr val="tx1"/>
                </a:solidFill>
                <a:effectLst/>
                <a:latin typeface="+mn-lt"/>
                <a:ea typeface="+mn-ea"/>
                <a:cs typeface="+mn-cs"/>
              </a:rPr>
              <a:t>כאן המודל הוא כבר ממש עמוק עם 152 שכבות</a:t>
            </a:r>
          </a:p>
          <a:p>
            <a:pPr algn="r" rtl="1"/>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הזוכה משנת 2015 – </a:t>
            </a:r>
          </a:p>
          <a:p>
            <a:pPr algn="r" rtl="1"/>
            <a:r>
              <a:rPr lang="he-IL" sz="1200" b="0" i="0" u="none" strike="noStrike" kern="1200" baseline="0" dirty="0" smtClean="0">
                <a:solidFill>
                  <a:schemeClr val="tx1"/>
                </a:solidFill>
                <a:effectLst/>
                <a:latin typeface="+mn-lt"/>
                <a:ea typeface="+mn-ea"/>
                <a:cs typeface="+mn-cs"/>
              </a:rPr>
              <a:t>כאן המודל הוא כבר ממש עמוק עם 152 שכבות</a:t>
            </a:r>
            <a:endParaRPr lang="en-US" sz="1200" b="0" i="0" u="none" strike="noStrike" kern="1200" baseline="0" dirty="0" smtClean="0">
              <a:solidFill>
                <a:schemeClr val="tx1"/>
              </a:solidFill>
              <a:effectLst/>
              <a:latin typeface="+mn-lt"/>
              <a:ea typeface="+mn-ea"/>
              <a:cs typeface="+mn-cs"/>
            </a:endParaRPr>
          </a:p>
          <a:p>
            <a:pPr algn="r" rtl="1"/>
            <a:endParaRPr lang="en-US"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הבעיה היא בעצם שברשתות עמוקות, הגרדיאנטים נוטים לגדול מידי או לקטון מידי -  להתפוצץ או לדעוך.</a:t>
            </a:r>
          </a:p>
          <a:p>
            <a:pPr algn="r" rtl="1"/>
            <a:endParaRPr lang="he-IL" sz="1200" b="0" i="0" u="none" strike="noStrike" kern="1200" baseline="0" dirty="0" smtClean="0">
              <a:solidFill>
                <a:schemeClr val="tx1"/>
              </a:solidFill>
              <a:effectLst/>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1200" b="0" i="0" u="none" strike="noStrike" kern="1200" baseline="0" dirty="0" smtClean="0">
                <a:solidFill>
                  <a:schemeClr val="tx1"/>
                </a:solidFill>
                <a:effectLst/>
                <a:latin typeface="+mn-lt"/>
                <a:ea typeface="+mn-ea"/>
                <a:cs typeface="+mn-cs"/>
              </a:rPr>
              <a:t>במאמר ציינו את הבעיה של </a:t>
            </a:r>
            <a:r>
              <a:rPr lang="en-US" sz="1200" b="0" i="0" u="none" strike="noStrike" kern="1200" baseline="0" dirty="0" smtClean="0">
                <a:solidFill>
                  <a:schemeClr val="tx1"/>
                </a:solidFill>
                <a:effectLst/>
                <a:latin typeface="+mn-lt"/>
                <a:ea typeface="+mn-ea"/>
                <a:cs typeface="+mn-cs"/>
              </a:rPr>
              <a:t>training</a:t>
            </a:r>
            <a:r>
              <a:rPr lang="he-IL" sz="1200" b="0" i="0" u="none" strike="noStrike" kern="1200" baseline="0" dirty="0" smtClean="0">
                <a:solidFill>
                  <a:schemeClr val="tx1"/>
                </a:solidFill>
                <a:effectLst/>
                <a:latin typeface="+mn-lt"/>
                <a:ea typeface="+mn-ea"/>
                <a:cs typeface="+mn-cs"/>
              </a:rPr>
              <a:t> ברשתות עמוקות מאוד. בשקופיות הבאות נראה יותר לעומק את הבעיה הזו. </a:t>
            </a:r>
            <a:endParaRPr lang="en-US" sz="1200" b="0" i="0" u="none" strike="noStrike" kern="1200" baseline="0" dirty="0" smtClean="0">
              <a:solidFill>
                <a:schemeClr val="tx1"/>
              </a:solidFill>
              <a:effectLst/>
              <a:latin typeface="+mn-lt"/>
              <a:ea typeface="+mn-ea"/>
              <a:cs typeface="+mn-cs"/>
            </a:endParaRPr>
          </a:p>
          <a:p>
            <a:pPr marL="0" indent="0" algn="r" rtl="1">
              <a:buFont typeface="Arial" panose="020B0604020202020204" pitchFamily="34" charset="0"/>
              <a:buNone/>
            </a:pPr>
            <a:endParaRPr lang="he-IL"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הרשת הזו היא שוב משמעותית יותר טובה מכל אלה שקדמו לה אבל נשים לב שהשיפור בדיוק הוא לא באותו יחס לגידול במספר שכבות.</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השאלה היא, מה קורה כשאנחנו מוסיפים עוד ועוד שכבות לרשת, האם הרשת הולכת ומשתפרת?</a:t>
            </a:r>
          </a:p>
          <a:p>
            <a:pPr algn="r" rtl="1"/>
            <a:r>
              <a:rPr lang="he-IL" sz="1200" b="0" i="0" u="none" strike="noStrike" kern="1200" baseline="0" dirty="0" smtClean="0">
                <a:solidFill>
                  <a:schemeClr val="tx1"/>
                </a:solidFill>
                <a:effectLst/>
                <a:latin typeface="+mn-lt"/>
                <a:ea typeface="+mn-ea"/>
                <a:cs typeface="+mn-cs"/>
              </a:rPr>
              <a:t>מסתבר שהתשובה היא לא</a:t>
            </a:r>
          </a:p>
          <a:p>
            <a:pPr algn="r" rtl="1"/>
            <a:r>
              <a:rPr lang="he-IL" sz="1200" b="0" i="0" u="none" strike="noStrike" kern="1200" baseline="0" dirty="0" smtClean="0">
                <a:solidFill>
                  <a:schemeClr val="tx1"/>
                </a:solidFill>
                <a:effectLst/>
                <a:latin typeface="+mn-lt"/>
                <a:ea typeface="+mn-ea"/>
                <a:cs typeface="+mn-cs"/>
              </a:rPr>
              <a:t>אנחנו רואים כאן השוואה בין מודל של 56 שכבות למודל של 20 שכבות</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אנחנו רואים שב</a:t>
            </a:r>
            <a:r>
              <a:rPr lang="en-US" sz="1200" b="0" i="0" u="none" strike="noStrike" kern="1200" baseline="0" dirty="0" smtClean="0">
                <a:solidFill>
                  <a:schemeClr val="tx1"/>
                </a:solidFill>
                <a:effectLst/>
                <a:latin typeface="+mn-lt"/>
                <a:ea typeface="+mn-ea"/>
                <a:cs typeface="+mn-cs"/>
              </a:rPr>
              <a:t>test error</a:t>
            </a:r>
            <a:r>
              <a:rPr lang="he-IL" sz="1200" b="0" i="0" u="none" strike="noStrike" kern="1200" baseline="0" dirty="0" smtClean="0">
                <a:solidFill>
                  <a:schemeClr val="tx1"/>
                </a:solidFill>
                <a:effectLst/>
                <a:latin typeface="+mn-lt"/>
                <a:ea typeface="+mn-ea"/>
                <a:cs typeface="+mn-cs"/>
              </a:rPr>
              <a:t> הרשת עם ה56 שכבות מראה שגיאה גבוהה יותר מהרשת עם ה20 שכבות. </a:t>
            </a:r>
          </a:p>
          <a:p>
            <a:pPr algn="r" rtl="1"/>
            <a:r>
              <a:rPr lang="he-IL" sz="1200" b="0" i="0" u="none" strike="noStrike" kern="1200" baseline="0" dirty="0" smtClean="0">
                <a:solidFill>
                  <a:schemeClr val="tx1"/>
                </a:solidFill>
                <a:effectLst/>
                <a:latin typeface="+mn-lt"/>
                <a:ea typeface="+mn-ea"/>
                <a:cs typeface="+mn-cs"/>
              </a:rPr>
              <a:t>מה שמוזר זה שגם ב</a:t>
            </a:r>
            <a:r>
              <a:rPr lang="en-US" sz="1200" b="0" i="0" u="none" strike="noStrike" kern="1200" baseline="0" dirty="0" smtClean="0">
                <a:solidFill>
                  <a:schemeClr val="tx1"/>
                </a:solidFill>
                <a:effectLst/>
                <a:latin typeface="+mn-lt"/>
                <a:ea typeface="+mn-ea"/>
                <a:cs typeface="+mn-cs"/>
              </a:rPr>
              <a:t>training error</a:t>
            </a:r>
            <a:r>
              <a:rPr lang="he-IL" sz="1200" b="0" i="0" u="none" strike="noStrike" kern="1200" baseline="0" dirty="0" smtClean="0">
                <a:solidFill>
                  <a:schemeClr val="tx1"/>
                </a:solidFill>
                <a:effectLst/>
                <a:latin typeface="+mn-lt"/>
                <a:ea typeface="+mn-ea"/>
                <a:cs typeface="+mn-cs"/>
              </a:rPr>
              <a:t> אנחנו גם רואים שהמודל עם ה56 שכבות נותן תוצאות פחות טובות וזה מראה לנו שזה בעצם לא כתוצאה מ</a:t>
            </a:r>
            <a:r>
              <a:rPr lang="en-US" sz="1200" b="0" i="0" u="none" strike="noStrike" kern="1200" baseline="0" dirty="0" smtClean="0">
                <a:solidFill>
                  <a:schemeClr val="tx1"/>
                </a:solidFill>
                <a:effectLst/>
                <a:latin typeface="+mn-lt"/>
                <a:ea typeface="+mn-ea"/>
                <a:cs typeface="+mn-cs"/>
              </a:rPr>
              <a:t>overfitting</a:t>
            </a:r>
            <a:r>
              <a:rPr lang="he-IL" sz="1200" b="0" i="0" u="none" strike="noStrike" kern="1200" baseline="0" dirty="0" smtClean="0">
                <a:solidFill>
                  <a:schemeClr val="tx1"/>
                </a:solidFill>
                <a:effectLst/>
                <a:latin typeface="+mn-lt"/>
                <a:ea typeface="+mn-ea"/>
                <a:cs typeface="+mn-cs"/>
              </a:rPr>
              <a:t> של רשת עמוקה עם הרבה פרמטרין אלא זה בגלל משהו אחר. כי ב</a:t>
            </a:r>
            <a:r>
              <a:rPr lang="en-US" sz="1200" b="0" i="0" u="none" strike="noStrike" kern="1200" baseline="0" dirty="0" smtClean="0">
                <a:solidFill>
                  <a:schemeClr val="tx1"/>
                </a:solidFill>
                <a:effectLst/>
                <a:latin typeface="+mn-lt"/>
                <a:ea typeface="+mn-ea"/>
                <a:cs typeface="+mn-cs"/>
              </a:rPr>
              <a:t>overfitting</a:t>
            </a:r>
            <a:r>
              <a:rPr lang="he-IL" sz="1200" b="0" i="0" u="none" strike="noStrike" kern="1200" baseline="0" dirty="0" smtClean="0">
                <a:solidFill>
                  <a:schemeClr val="tx1"/>
                </a:solidFill>
                <a:effectLst/>
                <a:latin typeface="+mn-lt"/>
                <a:ea typeface="+mn-ea"/>
                <a:cs typeface="+mn-cs"/>
              </a:rPr>
              <a:t> אנחנו מקבלים דווקא</a:t>
            </a:r>
            <a:r>
              <a:rPr lang="en-US" sz="1200" b="0" i="0" u="none" strike="noStrike" kern="1200" baseline="0" dirty="0" smtClean="0">
                <a:solidFill>
                  <a:schemeClr val="tx1"/>
                </a:solidFill>
                <a:effectLst/>
                <a:latin typeface="+mn-lt"/>
                <a:ea typeface="+mn-ea"/>
                <a:cs typeface="+mn-cs"/>
              </a:rPr>
              <a:t> training error </a:t>
            </a:r>
            <a:r>
              <a:rPr lang="he-IL" sz="1200" b="0" i="0" u="none" strike="noStrike" kern="1200" baseline="0" dirty="0" smtClean="0">
                <a:solidFill>
                  <a:schemeClr val="tx1"/>
                </a:solidFill>
                <a:effectLst/>
                <a:latin typeface="+mn-lt"/>
                <a:ea typeface="+mn-ea"/>
                <a:cs typeface="+mn-cs"/>
              </a:rPr>
              <a:t>טוב. </a:t>
            </a:r>
            <a:endParaRPr lang="en-US"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ההיפותזה שהציעו במאמר היא שפשוט קשה יותר לעשות אופטמיזציה לרשתות עמוקות יותר.</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הם טענו שרשתות עמוקות צריכות לתת תוצאות טובות לפחות כמו רשתות פחות עמוקות</a:t>
            </a:r>
            <a:endParaRPr lang="en-US"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וההוכחה לזה היא שלוקחים את השכבות שכבר למדנו ברשת רדודה, ומוסיפים על גביהן שכבות נוספות של </a:t>
            </a:r>
            <a:r>
              <a:rPr lang="en-US" sz="1200" b="0" i="0" u="none" strike="noStrike" kern="1200" baseline="0" dirty="0" smtClean="0">
                <a:solidFill>
                  <a:schemeClr val="tx1"/>
                </a:solidFill>
                <a:effectLst/>
                <a:latin typeface="+mn-lt"/>
                <a:ea typeface="+mn-ea"/>
                <a:cs typeface="+mn-cs"/>
              </a:rPr>
              <a:t>identity mapping</a:t>
            </a:r>
            <a:r>
              <a:rPr lang="he-IL" sz="1200" b="0" i="0" u="none" strike="noStrike" kern="1200" baseline="0" dirty="0" smtClean="0">
                <a:solidFill>
                  <a:schemeClr val="tx1"/>
                </a:solidFill>
                <a:effectLst/>
                <a:latin typeface="+mn-lt"/>
                <a:ea typeface="+mn-ea"/>
                <a:cs typeface="+mn-cs"/>
              </a:rPr>
              <a:t> וכן התוצאות צריכות להיות זהות. אבל בפועל, לרשתות מאוד עמוקוץ, קשה לבחור פרמטרים שנותנים אפילו את ה</a:t>
            </a:r>
            <a:r>
              <a:rPr lang="en-US" sz="1200" b="0" i="0" u="none" strike="noStrike" kern="1200" baseline="0" dirty="0" err="1" smtClean="0">
                <a:solidFill>
                  <a:schemeClr val="tx1"/>
                </a:solidFill>
                <a:effectLst/>
                <a:latin typeface="+mn-lt"/>
                <a:ea typeface="+mn-ea"/>
                <a:cs typeface="+mn-cs"/>
              </a:rPr>
              <a:t>identitfy</a:t>
            </a:r>
            <a:r>
              <a:rPr lang="en-US" sz="1200" b="0" i="0" u="none" strike="noStrike" kern="1200" baseline="0" dirty="0" smtClean="0">
                <a:solidFill>
                  <a:schemeClr val="tx1"/>
                </a:solidFill>
                <a:effectLst/>
                <a:latin typeface="+mn-lt"/>
                <a:ea typeface="+mn-ea"/>
                <a:cs typeface="+mn-cs"/>
              </a:rPr>
              <a:t> function</a:t>
            </a:r>
            <a:r>
              <a:rPr lang="he-IL" sz="1200" b="0" i="0" u="none" strike="noStrike" kern="1200" baseline="0" dirty="0" smtClean="0">
                <a:solidFill>
                  <a:schemeClr val="tx1"/>
                </a:solidFill>
                <a:effectLst/>
                <a:latin typeface="+mn-lt"/>
                <a:ea typeface="+mn-ea"/>
                <a:cs typeface="+mn-cs"/>
              </a:rPr>
              <a:t> ולכן זה נותן תוצאה גרועה יותר במקום טובה יותר.</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אז זה המוטיבציה</a:t>
            </a:r>
          </a:p>
          <a:p>
            <a:pPr algn="r" rtl="1"/>
            <a:r>
              <a:rPr lang="he-IL" sz="1200" b="0" i="0" u="none" strike="noStrike" kern="1200" baseline="0" dirty="0" smtClean="0">
                <a:solidFill>
                  <a:schemeClr val="tx1"/>
                </a:solidFill>
                <a:effectLst/>
                <a:latin typeface="+mn-lt"/>
                <a:ea typeface="+mn-ea"/>
                <a:cs typeface="+mn-cs"/>
              </a:rPr>
              <a:t>ועכשיו הם רוצים לעזור למודל ללמוד אופטמיזציה יותר טובה.</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0" i="0" u="none" strike="noStrike" kern="1200" dirty="0" smtClean="0">
                <a:solidFill>
                  <a:schemeClr val="tx1"/>
                </a:solidFill>
                <a:effectLst/>
                <a:latin typeface="+mn-lt"/>
                <a:ea typeface="+mn-ea"/>
                <a:cs typeface="+mn-cs"/>
              </a:rPr>
              <a:t>ברשת הזאת יש כ</a:t>
            </a:r>
            <a:r>
              <a:rPr lang="en-US" sz="1200" b="0" i="0" u="none" strike="noStrike" kern="1200" dirty="0" smtClean="0">
                <a:solidFill>
                  <a:schemeClr val="tx1"/>
                </a:solidFill>
                <a:effectLst/>
                <a:latin typeface="+mn-lt"/>
                <a:ea typeface="+mn-ea"/>
                <a:cs typeface="+mn-cs"/>
              </a:rPr>
              <a:t>60,000</a:t>
            </a:r>
            <a:r>
              <a:rPr lang="he-IL" sz="1200" b="0" i="0" u="none" strike="noStrike" kern="1200" baseline="0" dirty="0" smtClean="0">
                <a:solidFill>
                  <a:schemeClr val="tx1"/>
                </a:solidFill>
                <a:effectLst/>
                <a:latin typeface="+mn-lt"/>
                <a:ea typeface="+mn-ea"/>
                <a:cs typeface="+mn-cs"/>
              </a:rPr>
              <a:t> פרמטרים וברשתות האקטואליות היום יש בין 10 ל100 מיליון פרמטרים כך שזה לא חריג לראות רשתות שגדולות פי אלף מהרשת הזאת.</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נשים לב שברשת הזאת וזה גם נפוץ ברשתות אחרות, ככל שאנחנו מעמיקים/מתקדמים ברשת, האורך והרוחב של ה</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הולך וקטן אבל מספר ה</a:t>
            </a:r>
            <a:r>
              <a:rPr lang="en-US" sz="1200" b="0" i="0" u="none" strike="noStrike" kern="1200" baseline="0" dirty="0" smtClean="0">
                <a:solidFill>
                  <a:schemeClr val="tx1"/>
                </a:solidFill>
                <a:effectLst/>
                <a:latin typeface="+mn-lt"/>
                <a:ea typeface="+mn-ea"/>
                <a:cs typeface="+mn-cs"/>
              </a:rPr>
              <a:t>channel</a:t>
            </a:r>
            <a:r>
              <a:rPr lang="he-IL" sz="1200" b="0" i="0" u="none" strike="noStrike" kern="1200" baseline="0" dirty="0" smtClean="0">
                <a:solidFill>
                  <a:schemeClr val="tx1"/>
                </a:solidFill>
                <a:effectLst/>
                <a:latin typeface="+mn-lt"/>
                <a:ea typeface="+mn-ea"/>
                <a:cs typeface="+mn-cs"/>
              </a:rPr>
              <a:t>ים דווקא גדל.</a:t>
            </a:r>
            <a:endParaRPr lang="en-US" sz="1200" b="0" i="0" u="none" strike="noStrike"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המבנה הכללי של הרשת הזאת שמורכבת משכבה אחת או יותר של קונבולוציה ואחריה שכבת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ואז עוד שכבת קונבולוציה אחת או יותר ושוב שכבת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ולבסוף כמה שכבות </a:t>
            </a:r>
            <a:r>
              <a:rPr lang="en-US" sz="1200" b="0" i="0" u="none" strike="noStrike" kern="1200" baseline="0" dirty="0" smtClean="0">
                <a:solidFill>
                  <a:schemeClr val="tx1"/>
                </a:solidFill>
                <a:effectLst/>
                <a:latin typeface="+mn-lt"/>
                <a:ea typeface="+mn-ea"/>
                <a:cs typeface="+mn-cs"/>
              </a:rPr>
              <a:t>fully connected</a:t>
            </a:r>
            <a:r>
              <a:rPr lang="he-IL" sz="1200" b="0" i="0" u="none" strike="noStrike" kern="1200" baseline="0" dirty="0" smtClean="0">
                <a:solidFill>
                  <a:schemeClr val="tx1"/>
                </a:solidFill>
                <a:effectLst/>
                <a:latin typeface="+mn-lt"/>
                <a:ea typeface="+mn-ea"/>
                <a:cs typeface="+mn-cs"/>
              </a:rPr>
              <a:t> ואז ה</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זה גם מבנה כללי שחוזר על עצמו ברשתות אחרות.</a:t>
            </a:r>
            <a:endParaRPr lang="en-US"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a:p>
            <a:pPr algn="r" rtl="1"/>
            <a:r>
              <a:rPr lang="he-IL" sz="1200" b="1" i="0" u="none" strike="noStrike" kern="1200" baseline="0" dirty="0" smtClean="0">
                <a:solidFill>
                  <a:schemeClr val="tx1"/>
                </a:solidFill>
                <a:effectLst/>
                <a:latin typeface="+mn-lt"/>
                <a:ea typeface="+mn-ea"/>
                <a:cs typeface="+mn-cs"/>
              </a:rPr>
              <a:t>דברים מוזרים שלא עושים היום, אבל עשו ברשת הזאת:</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בשכבות הקונבולוציה, פילטרים שונים הסתכלו על </a:t>
            </a:r>
            <a:r>
              <a:rPr lang="en-US" sz="1200" b="0" i="0" u="none" strike="noStrike" kern="1200" baseline="0" dirty="0" smtClean="0">
                <a:solidFill>
                  <a:schemeClr val="tx1"/>
                </a:solidFill>
                <a:effectLst/>
                <a:latin typeface="+mn-lt"/>
                <a:ea typeface="+mn-ea"/>
                <a:cs typeface="+mn-cs"/>
              </a:rPr>
              <a:t>channel</a:t>
            </a:r>
            <a:r>
              <a:rPr lang="he-IL" sz="1200" b="0" i="0" u="none" strike="noStrike" kern="1200" baseline="0" dirty="0" smtClean="0">
                <a:solidFill>
                  <a:schemeClr val="tx1"/>
                </a:solidFill>
                <a:effectLst/>
                <a:latin typeface="+mn-lt"/>
                <a:ea typeface="+mn-ea"/>
                <a:cs typeface="+mn-cs"/>
              </a:rPr>
              <a:t>ים שונים, וזה כי מחשבים אז היו הרבה יותר איטיים אז עשו חיבורים כאלה שחוסכים מבחינת חישובית</a:t>
            </a:r>
            <a:r>
              <a:rPr lang="en-US" sz="1200" b="0"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 (פחות חיבורים משמע פחות חישובים). וגם מכיוון שבמאמר טענו שזה מוריד את הסימטריות ברשת ובכך "מכריחה" פילטרים שונים ללמוד פיצ'רים שונים ובתקווה משלימים.</a:t>
            </a:r>
            <a:endParaRPr lang="en-US" sz="1200" b="0" i="0" u="none" strike="noStrike"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השתמשו ב</a:t>
            </a:r>
            <a:r>
              <a:rPr lang="en-US" sz="1200" b="0" i="0" u="none" strike="noStrike" kern="1200" baseline="0" dirty="0" smtClean="0">
                <a:solidFill>
                  <a:schemeClr val="tx1"/>
                </a:solidFill>
                <a:effectLst/>
                <a:latin typeface="+mn-lt"/>
                <a:ea typeface="+mn-ea"/>
                <a:cs typeface="+mn-cs"/>
              </a:rPr>
              <a:t>nonlinearity</a:t>
            </a:r>
            <a:r>
              <a:rPr lang="he-IL" sz="1200" b="0"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sigmoid</a:t>
            </a:r>
            <a:r>
              <a:rPr lang="he-IL" sz="1200" b="0" i="0" u="none" strike="noStrike" kern="1200" baseline="0" dirty="0" smtClean="0">
                <a:solidFill>
                  <a:schemeClr val="tx1"/>
                </a:solidFill>
                <a:effectLst/>
                <a:latin typeface="+mn-lt"/>
                <a:ea typeface="+mn-ea"/>
                <a:cs typeface="+mn-cs"/>
              </a:rPr>
              <a:t>) וב</a:t>
            </a:r>
            <a:r>
              <a:rPr lang="en-US" sz="1200" b="0" i="0" u="none" strike="noStrike" kern="1200" baseline="0" dirty="0" err="1" smtClean="0">
                <a:solidFill>
                  <a:schemeClr val="tx1"/>
                </a:solidFill>
                <a:effectLst/>
                <a:latin typeface="+mn-lt"/>
                <a:ea typeface="+mn-ea"/>
                <a:cs typeface="+mn-cs"/>
              </a:rPr>
              <a:t>TanH</a:t>
            </a:r>
            <a:r>
              <a:rPr lang="he-IL" sz="1200" b="0" i="0" u="none" strike="noStrike" kern="1200" baseline="0" dirty="0" smtClean="0">
                <a:solidFill>
                  <a:schemeClr val="tx1"/>
                </a:solidFill>
                <a:effectLst/>
                <a:latin typeface="+mn-lt"/>
                <a:ea typeface="+mn-ea"/>
                <a:cs typeface="+mn-cs"/>
              </a:rPr>
              <a:t> והיום משתמשים ב</a:t>
            </a:r>
            <a:r>
              <a:rPr lang="en-US" sz="1200" b="0" i="0" u="none" strike="noStrike" kern="1200" baseline="0" dirty="0" err="1" smtClean="0">
                <a:solidFill>
                  <a:schemeClr val="tx1"/>
                </a:solidFill>
                <a:effectLst/>
                <a:latin typeface="+mn-lt"/>
                <a:ea typeface="+mn-ea"/>
                <a:cs typeface="+mn-cs"/>
              </a:rPr>
              <a:t>ReLU</a:t>
            </a:r>
            <a:r>
              <a:rPr lang="he-IL" sz="1200" b="0" i="0" u="none" strike="noStrike" kern="1200" baseline="0" dirty="0" smtClean="0">
                <a:solidFill>
                  <a:schemeClr val="tx1"/>
                </a:solidFill>
                <a:effectLst/>
                <a:latin typeface="+mn-lt"/>
                <a:ea typeface="+mn-ea"/>
                <a:cs typeface="+mn-cs"/>
              </a:rPr>
              <a:t>.</a:t>
            </a:r>
          </a:p>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kern="1200" dirty="0" smtClean="0">
                <a:solidFill>
                  <a:schemeClr val="tx1"/>
                </a:solidFill>
                <a:effectLst/>
                <a:latin typeface="+mn-lt"/>
                <a:ea typeface="+mn-ea"/>
                <a:cs typeface="+mn-cs"/>
              </a:rPr>
              <a:t>הרעיון הוא ש</a:t>
            </a:r>
            <a:r>
              <a:rPr lang="en-US" sz="1200" b="0" i="0" kern="1200" dirty="0" smtClean="0">
                <a:solidFill>
                  <a:schemeClr val="tx1"/>
                </a:solidFill>
                <a:effectLst/>
                <a:latin typeface="+mn-lt"/>
                <a:ea typeface="+mn-ea"/>
                <a:cs typeface="+mn-cs"/>
              </a:rPr>
              <a:t>x</a:t>
            </a:r>
            <a:r>
              <a:rPr lang="he-IL" sz="1200" b="0" i="0" kern="1200" baseline="0" dirty="0" smtClean="0">
                <a:solidFill>
                  <a:schemeClr val="tx1"/>
                </a:solidFill>
                <a:effectLst/>
                <a:latin typeface="+mn-lt"/>
                <a:ea typeface="+mn-ea"/>
                <a:cs typeface="+mn-cs"/>
              </a:rPr>
              <a:t> שלנו עובר ברצף של </a:t>
            </a:r>
            <a:r>
              <a:rPr lang="en-US" sz="1200" b="0" i="0" kern="1200" baseline="0" dirty="0" smtClean="0">
                <a:solidFill>
                  <a:schemeClr val="tx1"/>
                </a:solidFill>
                <a:effectLst/>
                <a:latin typeface="+mn-lt"/>
                <a:ea typeface="+mn-ea"/>
                <a:cs typeface="+mn-cs"/>
              </a:rPr>
              <a:t>conv-</a:t>
            </a:r>
            <a:r>
              <a:rPr lang="en-US" sz="1200" b="0" i="0" kern="1200" baseline="0" dirty="0" err="1" smtClean="0">
                <a:solidFill>
                  <a:schemeClr val="tx1"/>
                </a:solidFill>
                <a:effectLst/>
                <a:latin typeface="+mn-lt"/>
                <a:ea typeface="+mn-ea"/>
                <a:cs typeface="+mn-cs"/>
              </a:rPr>
              <a:t>relu</a:t>
            </a:r>
            <a:r>
              <a:rPr lang="en-US" sz="1200" b="0" i="0" kern="1200" baseline="0" dirty="0" smtClean="0">
                <a:solidFill>
                  <a:schemeClr val="tx1"/>
                </a:solidFill>
                <a:effectLst/>
                <a:latin typeface="+mn-lt"/>
                <a:ea typeface="+mn-ea"/>
                <a:cs typeface="+mn-cs"/>
              </a:rPr>
              <a:t>-conv</a:t>
            </a:r>
            <a:r>
              <a:rPr lang="he-IL" sz="1200" b="0" i="0" kern="1200" baseline="0" dirty="0" smtClean="0">
                <a:solidFill>
                  <a:schemeClr val="tx1"/>
                </a:solidFill>
                <a:effectLst/>
                <a:latin typeface="+mn-lt"/>
                <a:ea typeface="+mn-ea"/>
                <a:cs typeface="+mn-cs"/>
              </a:rPr>
              <a:t> וזה נותן לנו תוצאה </a:t>
            </a:r>
            <a:r>
              <a:rPr lang="en-US" sz="1200" b="0" i="0" kern="1200" baseline="0" dirty="0" smtClean="0">
                <a:solidFill>
                  <a:schemeClr val="tx1"/>
                </a:solidFill>
                <a:effectLst/>
                <a:latin typeface="+mn-lt"/>
                <a:ea typeface="+mn-ea"/>
                <a:cs typeface="+mn-cs"/>
              </a:rPr>
              <a:t>F(x)</a:t>
            </a:r>
            <a:r>
              <a:rPr lang="he-IL" sz="1200" b="0" i="0" kern="1200" baseline="0" dirty="0" smtClean="0">
                <a:solidFill>
                  <a:schemeClr val="tx1"/>
                </a:solidFill>
                <a:effectLst/>
                <a:latin typeface="+mn-lt"/>
                <a:ea typeface="+mn-ea"/>
                <a:cs typeface="+mn-cs"/>
              </a:rPr>
              <a:t>.</a:t>
            </a:r>
          </a:p>
          <a:p>
            <a:pPr algn="r" rtl="1"/>
            <a:r>
              <a:rPr lang="he-IL" sz="1200" b="0" i="0" kern="1200" baseline="0" dirty="0" smtClean="0">
                <a:solidFill>
                  <a:schemeClr val="tx1"/>
                </a:solidFill>
                <a:effectLst/>
                <a:latin typeface="+mn-lt"/>
                <a:ea typeface="+mn-ea"/>
                <a:cs typeface="+mn-cs"/>
              </a:rPr>
              <a:t>את התוצאה הזו אנחנו אחר כך מוסיפים ל</a:t>
            </a:r>
            <a:r>
              <a:rPr lang="en-US" sz="1200" b="0" i="0" kern="1200" baseline="0" dirty="0" smtClean="0">
                <a:solidFill>
                  <a:schemeClr val="tx1"/>
                </a:solidFill>
                <a:effectLst/>
                <a:latin typeface="+mn-lt"/>
                <a:ea typeface="+mn-ea"/>
                <a:cs typeface="+mn-cs"/>
              </a:rPr>
              <a:t>x</a:t>
            </a:r>
            <a:r>
              <a:rPr lang="he-IL" sz="1200" b="0" i="0" kern="1200" baseline="0" dirty="0" smtClean="0">
                <a:solidFill>
                  <a:schemeClr val="tx1"/>
                </a:solidFill>
                <a:effectLst/>
                <a:latin typeface="+mn-lt"/>
                <a:ea typeface="+mn-ea"/>
                <a:cs typeface="+mn-cs"/>
              </a:rPr>
              <a:t> וקוראים לזה </a:t>
            </a:r>
            <a:r>
              <a:rPr lang="he-IL"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H(x) = F(x) + x</a:t>
            </a:r>
            <a:endParaRPr lang="he-IL" sz="1200" b="0" i="0" kern="1200" dirty="0" smtClean="0">
              <a:solidFill>
                <a:schemeClr val="tx1"/>
              </a:solidFill>
              <a:effectLst/>
              <a:latin typeface="+mn-lt"/>
              <a:ea typeface="+mn-ea"/>
              <a:cs typeface="+mn-cs"/>
            </a:endParaRPr>
          </a:p>
          <a:p>
            <a:pPr algn="r" rtl="1"/>
            <a:r>
              <a:rPr lang="he-IL" sz="1200" b="0" i="0" kern="1200" dirty="0" smtClean="0">
                <a:solidFill>
                  <a:schemeClr val="tx1"/>
                </a:solidFill>
                <a:effectLst/>
                <a:latin typeface="+mn-lt"/>
                <a:ea typeface="+mn-ea"/>
                <a:cs typeface="+mn-cs"/>
              </a:rPr>
              <a:t>ברשת מסורתית </a:t>
            </a:r>
            <a:r>
              <a:rPr lang="en-US" sz="1200" b="0" i="0" kern="1200" dirty="0" smtClean="0">
                <a:solidFill>
                  <a:schemeClr val="tx1"/>
                </a:solidFill>
                <a:effectLst/>
                <a:latin typeface="+mn-lt"/>
                <a:ea typeface="+mn-ea"/>
                <a:cs typeface="+mn-cs"/>
              </a:rPr>
              <a:t>H(x)</a:t>
            </a:r>
            <a:r>
              <a:rPr lang="en-US" sz="1200" b="0" i="0" kern="1200" baseline="0" dirty="0" smtClean="0">
                <a:solidFill>
                  <a:schemeClr val="tx1"/>
                </a:solidFill>
                <a:effectLst/>
                <a:latin typeface="+mn-lt"/>
                <a:ea typeface="+mn-ea"/>
                <a:cs typeface="+mn-cs"/>
              </a:rPr>
              <a:t> = F(x)</a:t>
            </a:r>
            <a:r>
              <a:rPr lang="he-IL" sz="1200" b="0" i="0" kern="1200" baseline="0" dirty="0" smtClean="0">
                <a:solidFill>
                  <a:schemeClr val="tx1"/>
                </a:solidFill>
                <a:effectLst/>
                <a:latin typeface="+mn-lt"/>
                <a:ea typeface="+mn-ea"/>
                <a:cs typeface="+mn-cs"/>
              </a:rPr>
              <a:t> אז במקום לחשב את הטרנספורמציה, אנחנו מחשבים את הביטוי שצריך להוסיף ל</a:t>
            </a:r>
            <a:r>
              <a:rPr lang="en-US" sz="1200" b="0" i="0" kern="1200" baseline="0" dirty="0" smtClean="0">
                <a:solidFill>
                  <a:schemeClr val="tx1"/>
                </a:solidFill>
                <a:effectLst/>
                <a:latin typeface="+mn-lt"/>
                <a:ea typeface="+mn-ea"/>
                <a:cs typeface="+mn-cs"/>
              </a:rPr>
              <a:t>input</a:t>
            </a:r>
            <a:r>
              <a:rPr lang="he-IL" sz="1200" b="0" i="0" kern="1200" baseline="0" dirty="0" smtClean="0">
                <a:solidFill>
                  <a:schemeClr val="tx1"/>
                </a:solidFill>
                <a:effectLst/>
                <a:latin typeface="+mn-lt"/>
                <a:ea typeface="+mn-ea"/>
                <a:cs typeface="+mn-cs"/>
              </a:rPr>
              <a:t> שלנו </a:t>
            </a:r>
            <a:r>
              <a:rPr lang="en-US" sz="1200" b="0" i="0" kern="1200" baseline="0" dirty="0" smtClean="0">
                <a:solidFill>
                  <a:schemeClr val="tx1"/>
                </a:solidFill>
                <a:effectLst/>
                <a:latin typeface="+mn-lt"/>
                <a:ea typeface="+mn-ea"/>
                <a:cs typeface="+mn-cs"/>
              </a:rPr>
              <a:t>x</a:t>
            </a:r>
            <a:r>
              <a:rPr lang="he-IL" sz="1200" b="0" i="0" kern="1200" baseline="0" dirty="0" smtClean="0">
                <a:solidFill>
                  <a:schemeClr val="tx1"/>
                </a:solidFill>
                <a:effectLst/>
                <a:latin typeface="+mn-lt"/>
                <a:ea typeface="+mn-ea"/>
                <a:cs typeface="+mn-cs"/>
              </a:rPr>
              <a:t>. כך שהמודול הזה מחשב את הדלתא או את השינוי שיש להוסיף ל</a:t>
            </a:r>
            <a:r>
              <a:rPr lang="en-US" sz="1200" b="0" i="0" kern="1200" baseline="0" dirty="0" smtClean="0">
                <a:solidFill>
                  <a:schemeClr val="tx1"/>
                </a:solidFill>
                <a:effectLst/>
                <a:latin typeface="+mn-lt"/>
                <a:ea typeface="+mn-ea"/>
                <a:cs typeface="+mn-cs"/>
              </a:rPr>
              <a:t>x</a:t>
            </a:r>
            <a:r>
              <a:rPr lang="he-IL" sz="1200" b="0" i="0" kern="1200" baseline="0" dirty="0" smtClean="0">
                <a:solidFill>
                  <a:schemeClr val="tx1"/>
                </a:solidFill>
                <a:effectLst/>
                <a:latin typeface="+mn-lt"/>
                <a:ea typeface="+mn-ea"/>
                <a:cs typeface="+mn-cs"/>
              </a:rPr>
              <a:t> כדי לקבל ייצוג אחר. כותבי המאמר בעצם טוענים שקל יותר לאפטם את ה</a:t>
            </a:r>
            <a:r>
              <a:rPr lang="en-US" sz="1200" b="0" i="0" kern="1200" baseline="0" dirty="0" smtClean="0">
                <a:solidFill>
                  <a:schemeClr val="tx1"/>
                </a:solidFill>
                <a:effectLst/>
                <a:latin typeface="+mn-lt"/>
                <a:ea typeface="+mn-ea"/>
                <a:cs typeface="+mn-cs"/>
              </a:rPr>
              <a:t>residual mapping</a:t>
            </a:r>
            <a:r>
              <a:rPr lang="he-IL" sz="1200" b="0" i="0" kern="1200" baseline="0" dirty="0" smtClean="0">
                <a:solidFill>
                  <a:schemeClr val="tx1"/>
                </a:solidFill>
                <a:effectLst/>
                <a:latin typeface="+mn-lt"/>
                <a:ea typeface="+mn-ea"/>
                <a:cs typeface="+mn-cs"/>
              </a:rPr>
              <a:t> הזה מאשר את המיפוי המקורי.</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בעצם מעבירים את ה</a:t>
            </a:r>
            <a:r>
              <a:rPr lang="en-US" sz="1200" b="0" i="0" u="none" strike="noStrike" kern="1200" baseline="0" dirty="0" smtClean="0">
                <a:solidFill>
                  <a:schemeClr val="tx1"/>
                </a:solidFill>
                <a:effectLst/>
                <a:latin typeface="+mn-lt"/>
                <a:ea typeface="+mn-ea"/>
                <a:cs typeface="+mn-cs"/>
              </a:rPr>
              <a:t>Input</a:t>
            </a:r>
            <a:r>
              <a:rPr lang="he-IL" sz="1200" b="0" i="0" u="none" strike="noStrike" kern="1200" baseline="0" dirty="0" smtClean="0">
                <a:solidFill>
                  <a:schemeClr val="tx1"/>
                </a:solidFill>
                <a:effectLst/>
                <a:latin typeface="+mn-lt"/>
                <a:ea typeface="+mn-ea"/>
                <a:cs typeface="+mn-cs"/>
              </a:rPr>
              <a:t> כ</a:t>
            </a:r>
            <a:r>
              <a:rPr lang="en-US" sz="1200" b="0" i="0" u="none" strike="noStrike" kern="1200" baseline="0" dirty="0" smtClean="0">
                <a:solidFill>
                  <a:schemeClr val="tx1"/>
                </a:solidFill>
                <a:effectLst/>
                <a:latin typeface="+mn-lt"/>
                <a:ea typeface="+mn-ea"/>
                <a:cs typeface="+mn-cs"/>
              </a:rPr>
              <a:t>identity</a:t>
            </a:r>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המימדים הם זהים או שיש דרכים לעשות </a:t>
            </a:r>
            <a:r>
              <a:rPr lang="en-US" sz="1200" b="0" i="0" u="none" strike="noStrike" kern="1200" baseline="0" dirty="0" smtClean="0">
                <a:solidFill>
                  <a:schemeClr val="tx1"/>
                </a:solidFill>
                <a:effectLst/>
                <a:latin typeface="+mn-lt"/>
                <a:ea typeface="+mn-ea"/>
                <a:cs typeface="+mn-cs"/>
              </a:rPr>
              <a:t>Padding</a:t>
            </a:r>
            <a:r>
              <a:rPr lang="he-IL" sz="1200" b="0" i="0" u="none" strike="noStrike" kern="1200" baseline="0" dirty="0" smtClean="0">
                <a:solidFill>
                  <a:schemeClr val="tx1"/>
                </a:solidFill>
                <a:effectLst/>
                <a:latin typeface="+mn-lt"/>
                <a:ea typeface="+mn-ea"/>
                <a:cs typeface="+mn-cs"/>
              </a:rPr>
              <a:t> כדי להגיע לאותו מימד בעומק</a:t>
            </a:r>
            <a:endParaRPr lang="en-US" sz="1200" b="0" i="0" u="none" strike="noStrike" kern="1200" baseline="0" dirty="0" smtClean="0">
              <a:solidFill>
                <a:schemeClr val="tx1"/>
              </a:solidFill>
              <a:effectLst/>
              <a:latin typeface="+mn-lt"/>
              <a:ea typeface="+mn-ea"/>
              <a:cs typeface="+mn-cs"/>
            </a:endParaRPr>
          </a:p>
          <a:p>
            <a:pPr algn="r" rtl="1"/>
            <a:endParaRPr lang="en-US"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מחשבים </a:t>
            </a:r>
            <a:r>
              <a:rPr lang="en-US" sz="1200" b="1" i="0" u="none" strike="noStrike" kern="1200" baseline="0" dirty="0" smtClean="0">
                <a:solidFill>
                  <a:schemeClr val="tx1"/>
                </a:solidFill>
                <a:effectLst/>
                <a:latin typeface="+mn-lt"/>
                <a:ea typeface="+mn-ea"/>
                <a:cs typeface="+mn-cs"/>
              </a:rPr>
              <a:t>F(x)=H(x)-x</a:t>
            </a:r>
            <a:r>
              <a:rPr lang="he-IL" sz="1200" b="1"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במקום את </a:t>
            </a:r>
            <a:r>
              <a:rPr lang="en-US" sz="1200" b="1" i="0" u="none" strike="noStrike" kern="1200" baseline="0" dirty="0" smtClean="0">
                <a:solidFill>
                  <a:schemeClr val="tx1"/>
                </a:solidFill>
                <a:effectLst/>
                <a:latin typeface="+mn-lt"/>
                <a:ea typeface="+mn-ea"/>
                <a:cs typeface="+mn-cs"/>
              </a:rPr>
              <a:t>H(x)</a:t>
            </a:r>
            <a:r>
              <a:rPr lang="he-IL" sz="1200" b="1"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ישירות. </a:t>
            </a:r>
            <a:r>
              <a:rPr lang="en-US" sz="1200" b="0" i="0" u="none" strike="noStrike" kern="1200" baseline="0" dirty="0" smtClean="0">
                <a:solidFill>
                  <a:schemeClr val="tx1"/>
                </a:solidFill>
                <a:effectLst/>
                <a:latin typeface="+mn-lt"/>
                <a:ea typeface="+mn-ea"/>
                <a:cs typeface="+mn-cs"/>
              </a:rPr>
              <a:t>F(x)</a:t>
            </a:r>
            <a:r>
              <a:rPr lang="he-IL" sz="1200" b="0" i="0" u="none" strike="noStrike" kern="1200" baseline="0" dirty="0" smtClean="0">
                <a:solidFill>
                  <a:schemeClr val="tx1"/>
                </a:solidFill>
                <a:effectLst/>
                <a:latin typeface="+mn-lt"/>
                <a:ea typeface="+mn-ea"/>
                <a:cs typeface="+mn-cs"/>
              </a:rPr>
              <a:t> זה ה</a:t>
            </a:r>
            <a:r>
              <a:rPr lang="en-US" sz="1200" b="0" i="0" u="none" strike="noStrike" kern="1200" baseline="0" dirty="0" smtClean="0">
                <a:solidFill>
                  <a:schemeClr val="tx1"/>
                </a:solidFill>
                <a:effectLst/>
                <a:latin typeface="+mn-lt"/>
                <a:ea typeface="+mn-ea"/>
                <a:cs typeface="+mn-cs"/>
              </a:rPr>
              <a:t>residual</a:t>
            </a:r>
            <a:r>
              <a:rPr lang="he-IL" sz="1200" b="0" i="0" u="none" strike="noStrike" kern="1200" baseline="0" dirty="0" smtClean="0">
                <a:solidFill>
                  <a:schemeClr val="tx1"/>
                </a:solidFill>
                <a:effectLst/>
                <a:latin typeface="+mn-lt"/>
                <a:ea typeface="+mn-ea"/>
                <a:cs typeface="+mn-cs"/>
              </a:rPr>
              <a:t>.</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ההיפותזה שציינו קודם, מראה שאולי אפילו משהו שהוא מאוד קרוב ל</a:t>
            </a:r>
            <a:r>
              <a:rPr lang="en-US" sz="1200" b="0" i="0" u="none" strike="noStrike" kern="1200" baseline="0" dirty="0" smtClean="0">
                <a:solidFill>
                  <a:schemeClr val="tx1"/>
                </a:solidFill>
                <a:effectLst/>
                <a:latin typeface="+mn-lt"/>
                <a:ea typeface="+mn-ea"/>
                <a:cs typeface="+mn-cs"/>
              </a:rPr>
              <a:t>identity mapping</a:t>
            </a:r>
            <a:r>
              <a:rPr lang="he-IL" sz="1200" b="0" i="0" u="none" strike="noStrike" kern="1200" baseline="0" dirty="0" smtClean="0">
                <a:solidFill>
                  <a:schemeClr val="tx1"/>
                </a:solidFill>
                <a:effectLst/>
                <a:latin typeface="+mn-lt"/>
                <a:ea typeface="+mn-ea"/>
                <a:cs typeface="+mn-cs"/>
              </a:rPr>
              <a:t> היה נותן לנו תוצאות טובות ולכן הפתרון הזה מתאים להיפותזה.</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en-US" sz="1200" b="0" i="0" u="none" strike="noStrike" kern="1200" baseline="0" dirty="0" smtClean="0">
                <a:solidFill>
                  <a:schemeClr val="tx1"/>
                </a:solidFill>
                <a:effectLst/>
                <a:latin typeface="+mn-lt"/>
                <a:ea typeface="+mn-ea"/>
                <a:cs typeface="+mn-cs"/>
              </a:rPr>
              <a:t>A</a:t>
            </a:r>
            <a:r>
              <a:rPr lang="he-IL" sz="1200" b="0" i="0" u="none" strike="noStrike" kern="1200" baseline="0" dirty="0" smtClean="0">
                <a:solidFill>
                  <a:schemeClr val="tx1"/>
                </a:solidFill>
                <a:effectLst/>
                <a:latin typeface="+mn-lt"/>
                <a:ea typeface="+mn-ea"/>
                <a:cs typeface="+mn-cs"/>
              </a:rPr>
              <a:t> – זה ה</a:t>
            </a:r>
            <a:r>
              <a:rPr lang="en-US" sz="1200" b="0" i="0" u="none" strike="noStrike" kern="1200" baseline="0" dirty="0" smtClean="0">
                <a:solidFill>
                  <a:schemeClr val="tx1"/>
                </a:solidFill>
                <a:effectLst/>
                <a:latin typeface="+mn-lt"/>
                <a:ea typeface="+mn-ea"/>
                <a:cs typeface="+mn-cs"/>
              </a:rPr>
              <a:t>activation</a:t>
            </a:r>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נשים לב שה </a:t>
            </a:r>
            <a:r>
              <a:rPr lang="en-US" sz="1200" b="0" i="0" u="none" strike="noStrike" kern="1200" baseline="0" dirty="0" smtClean="0">
                <a:solidFill>
                  <a:schemeClr val="tx1"/>
                </a:solidFill>
                <a:effectLst/>
                <a:latin typeface="+mn-lt"/>
                <a:ea typeface="+mn-ea"/>
                <a:cs typeface="+mn-cs"/>
              </a:rPr>
              <a:t>injection</a:t>
            </a:r>
            <a:r>
              <a:rPr lang="he-IL" sz="1200" b="0" i="0" u="none" strike="noStrike" kern="1200" baseline="0" dirty="0" smtClean="0">
                <a:solidFill>
                  <a:schemeClr val="tx1"/>
                </a:solidFill>
                <a:effectLst/>
                <a:latin typeface="+mn-lt"/>
                <a:ea typeface="+mn-ea"/>
                <a:cs typeface="+mn-cs"/>
              </a:rPr>
              <a:t> של </a:t>
            </a:r>
            <a:r>
              <a:rPr lang="en-US" sz="1200" b="0" i="0" u="none" strike="noStrike" kern="1200" baseline="0" dirty="0" smtClean="0">
                <a:solidFill>
                  <a:schemeClr val="tx1"/>
                </a:solidFill>
                <a:effectLst/>
                <a:latin typeface="+mn-lt"/>
                <a:ea typeface="+mn-ea"/>
                <a:cs typeface="+mn-cs"/>
              </a:rPr>
              <a:t>a</a:t>
            </a:r>
            <a:r>
              <a:rPr lang="he-IL" sz="1200" b="0" i="0" u="none" strike="noStrike" kern="1200" baseline="0" dirty="0" smtClean="0">
                <a:solidFill>
                  <a:schemeClr val="tx1"/>
                </a:solidFill>
                <a:effectLst/>
                <a:latin typeface="+mn-lt"/>
                <a:ea typeface="+mn-ea"/>
                <a:cs typeface="+mn-cs"/>
              </a:rPr>
              <a:t> הוא אחרי השלב הלינארי אבל לפני ה</a:t>
            </a:r>
            <a:r>
              <a:rPr lang="en-US" sz="1200" b="0" i="0" u="none" strike="noStrike" kern="1200" baseline="0" dirty="0" err="1" smtClean="0">
                <a:solidFill>
                  <a:schemeClr val="tx1"/>
                </a:solidFill>
                <a:effectLst/>
                <a:latin typeface="+mn-lt"/>
                <a:ea typeface="+mn-ea"/>
                <a:cs typeface="+mn-cs"/>
              </a:rPr>
              <a:t>ReLU</a:t>
            </a:r>
            <a:r>
              <a:rPr lang="he-IL" sz="1200" b="0" i="0" u="none" strike="noStrike" kern="1200" baseline="0" dirty="0" smtClean="0">
                <a:solidFill>
                  <a:schemeClr val="tx1"/>
                </a:solidFill>
                <a:effectLst/>
                <a:latin typeface="+mn-lt"/>
                <a:ea typeface="+mn-ea"/>
                <a:cs typeface="+mn-cs"/>
              </a:rPr>
              <a:t>.</a:t>
            </a:r>
            <a:endParaRPr lang="en-US"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אם נניח </a:t>
            </a:r>
            <a:r>
              <a:rPr lang="en-US" sz="1200" b="0" i="0" u="none" strike="noStrike" kern="1200" baseline="0" dirty="0" smtClean="0">
                <a:solidFill>
                  <a:schemeClr val="tx1"/>
                </a:solidFill>
                <a:effectLst/>
                <a:latin typeface="+mn-lt"/>
                <a:ea typeface="+mn-ea"/>
                <a:cs typeface="+mn-cs"/>
              </a:rPr>
              <a:t>W</a:t>
            </a:r>
            <a:r>
              <a:rPr lang="he-IL" sz="1200" b="0" i="0" u="none" strike="noStrike" kern="1200" baseline="0" dirty="0" smtClean="0">
                <a:solidFill>
                  <a:schemeClr val="tx1"/>
                </a:solidFill>
                <a:effectLst/>
                <a:latin typeface="+mn-lt"/>
                <a:ea typeface="+mn-ea"/>
                <a:cs typeface="+mn-cs"/>
              </a:rPr>
              <a:t> נהיה 0 וגם </a:t>
            </a:r>
            <a:r>
              <a:rPr lang="en-US" sz="1200" b="0" i="0" u="none" strike="noStrike" kern="1200" baseline="0" dirty="0" smtClean="0">
                <a:solidFill>
                  <a:schemeClr val="tx1"/>
                </a:solidFill>
                <a:effectLst/>
                <a:latin typeface="+mn-lt"/>
                <a:ea typeface="+mn-ea"/>
                <a:cs typeface="+mn-cs"/>
              </a:rPr>
              <a:t>b</a:t>
            </a:r>
            <a:r>
              <a:rPr lang="he-IL" sz="1200" b="0" i="0" u="none" strike="noStrike" kern="1200" baseline="0" dirty="0" smtClean="0">
                <a:solidFill>
                  <a:schemeClr val="tx1"/>
                </a:solidFill>
                <a:effectLst/>
                <a:latin typeface="+mn-lt"/>
                <a:ea typeface="+mn-ea"/>
                <a:cs typeface="+mn-cs"/>
              </a:rPr>
              <a:t> לצורך העניין בגלל </a:t>
            </a:r>
            <a:r>
              <a:rPr lang="en-US" sz="1200" b="0" i="0" u="none" strike="noStrike" kern="1200" baseline="0" dirty="0" smtClean="0">
                <a:solidFill>
                  <a:schemeClr val="tx1"/>
                </a:solidFill>
                <a:effectLst/>
                <a:latin typeface="+mn-lt"/>
                <a:ea typeface="+mn-ea"/>
                <a:cs typeface="+mn-cs"/>
              </a:rPr>
              <a:t>weight decay</a:t>
            </a:r>
            <a:r>
              <a:rPr lang="he-IL" sz="1200" b="0" i="0" u="none" strike="noStrike" kern="1200" baseline="0" dirty="0" smtClean="0">
                <a:solidFill>
                  <a:schemeClr val="tx1"/>
                </a:solidFill>
                <a:effectLst/>
                <a:latin typeface="+mn-lt"/>
                <a:ea typeface="+mn-ea"/>
                <a:cs typeface="+mn-cs"/>
              </a:rPr>
              <a:t> </a:t>
            </a:r>
          </a:p>
          <a:p>
            <a:pPr algn="r" rtl="1"/>
            <a:r>
              <a:rPr lang="he-IL" sz="1200" b="0" i="0" u="none" strike="noStrike" kern="1200" baseline="0" dirty="0" smtClean="0">
                <a:solidFill>
                  <a:schemeClr val="tx1"/>
                </a:solidFill>
                <a:effectLst/>
                <a:latin typeface="+mn-lt"/>
                <a:ea typeface="+mn-ea"/>
                <a:cs typeface="+mn-cs"/>
              </a:rPr>
              <a:t>ואז </a:t>
            </a:r>
            <a:r>
              <a:rPr lang="en-US" sz="1200" b="0" i="0" u="none" strike="noStrike" kern="1200" baseline="0" dirty="0" smtClean="0">
                <a:solidFill>
                  <a:schemeClr val="tx1"/>
                </a:solidFill>
                <a:effectLst/>
                <a:latin typeface="+mn-lt"/>
                <a:ea typeface="+mn-ea"/>
                <a:cs typeface="+mn-cs"/>
              </a:rPr>
              <a:t>g(a) </a:t>
            </a:r>
            <a:r>
              <a:rPr lang="he-IL" sz="1200" b="0" i="0" u="none" strike="noStrike" kern="1200" baseline="0" dirty="0" smtClean="0">
                <a:solidFill>
                  <a:schemeClr val="tx1"/>
                </a:solidFill>
                <a:effectLst/>
                <a:latin typeface="+mn-lt"/>
                <a:ea typeface="+mn-ea"/>
                <a:cs typeface="+mn-cs"/>
              </a:rPr>
              <a:t> שווה ל</a:t>
            </a:r>
            <a:r>
              <a:rPr lang="en-US" sz="1200" b="0" i="0" u="none" strike="noStrike" kern="1200" baseline="0" dirty="0" smtClean="0">
                <a:solidFill>
                  <a:schemeClr val="tx1"/>
                </a:solidFill>
                <a:effectLst/>
                <a:latin typeface="+mn-lt"/>
                <a:ea typeface="+mn-ea"/>
                <a:cs typeface="+mn-cs"/>
              </a:rPr>
              <a:t>a</a:t>
            </a:r>
            <a:r>
              <a:rPr lang="he-IL" sz="1200" b="0" i="0" u="none" strike="noStrike" kern="1200" baseline="0" dirty="0" smtClean="0">
                <a:solidFill>
                  <a:schemeClr val="tx1"/>
                </a:solidFill>
                <a:effectLst/>
                <a:latin typeface="+mn-lt"/>
                <a:ea typeface="+mn-ea"/>
                <a:cs typeface="+mn-cs"/>
              </a:rPr>
              <a:t> מכיוון ש</a:t>
            </a:r>
            <a:r>
              <a:rPr lang="en-US" sz="1200" b="0" i="0" u="none" strike="noStrike" kern="1200" baseline="0" dirty="0" err="1" smtClean="0">
                <a:solidFill>
                  <a:schemeClr val="tx1"/>
                </a:solidFill>
                <a:effectLst/>
                <a:latin typeface="+mn-lt"/>
                <a:ea typeface="+mn-ea"/>
                <a:cs typeface="+mn-cs"/>
              </a:rPr>
              <a:t>relu</a:t>
            </a:r>
            <a:r>
              <a:rPr lang="he-IL" sz="1200" b="0" i="0" u="none" strike="noStrike" kern="1200" baseline="0" dirty="0" smtClean="0">
                <a:solidFill>
                  <a:schemeClr val="tx1"/>
                </a:solidFill>
                <a:effectLst/>
                <a:latin typeface="+mn-lt"/>
                <a:ea typeface="+mn-ea"/>
                <a:cs typeface="+mn-cs"/>
              </a:rPr>
              <a:t> נותן </a:t>
            </a:r>
            <a:r>
              <a:rPr lang="en-US" sz="1200" b="0" i="0" u="none" strike="noStrike" kern="1200" baseline="0" dirty="0" smtClean="0">
                <a:solidFill>
                  <a:schemeClr val="tx1"/>
                </a:solidFill>
                <a:effectLst/>
                <a:latin typeface="+mn-lt"/>
                <a:ea typeface="+mn-ea"/>
                <a:cs typeface="+mn-cs"/>
              </a:rPr>
              <a:t>Identity</a:t>
            </a:r>
            <a:r>
              <a:rPr lang="he-IL" sz="1200" b="0" i="0" u="none" strike="noStrike" kern="1200" baseline="0" dirty="0" smtClean="0">
                <a:solidFill>
                  <a:schemeClr val="tx1"/>
                </a:solidFill>
                <a:effectLst/>
                <a:latin typeface="+mn-lt"/>
                <a:ea typeface="+mn-ea"/>
                <a:cs typeface="+mn-cs"/>
              </a:rPr>
              <a:t> במקרה החיובי.</a:t>
            </a:r>
          </a:p>
          <a:p>
            <a:pPr algn="r" rtl="1"/>
            <a:endParaRPr lang="he-IL" sz="1200" b="0" i="0" u="none" strike="noStrike" kern="1200" baseline="0" dirty="0" smtClean="0">
              <a:solidFill>
                <a:schemeClr val="tx1"/>
              </a:solidFill>
              <a:effectLst/>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kern="1200" baseline="0" dirty="0" smtClean="0">
                <a:solidFill>
                  <a:schemeClr val="tx1"/>
                </a:solidFill>
                <a:effectLst/>
                <a:latin typeface="+mn-lt"/>
                <a:ea typeface="+mn-ea"/>
                <a:cs typeface="+mn-cs"/>
              </a:rPr>
              <a:t>אז ראינו שה</a:t>
            </a:r>
            <a:r>
              <a:rPr lang="en-US" sz="1200" b="0" i="0" u="none" strike="noStrike" kern="1200" baseline="0" dirty="0" smtClean="0">
                <a:solidFill>
                  <a:schemeClr val="tx1"/>
                </a:solidFill>
                <a:effectLst/>
                <a:latin typeface="+mn-lt"/>
                <a:ea typeface="+mn-ea"/>
                <a:cs typeface="+mn-cs"/>
              </a:rPr>
              <a:t>identity function</a:t>
            </a:r>
            <a:r>
              <a:rPr lang="he-IL" sz="1200" b="0" i="0" u="none" strike="noStrike" kern="1200" baseline="0" dirty="0" smtClean="0">
                <a:solidFill>
                  <a:schemeClr val="tx1"/>
                </a:solidFill>
                <a:effectLst/>
                <a:latin typeface="+mn-lt"/>
                <a:ea typeface="+mn-ea"/>
                <a:cs typeface="+mn-cs"/>
              </a:rPr>
              <a:t> זה משהו שקל ל</a:t>
            </a:r>
            <a:r>
              <a:rPr lang="en-US" sz="1200" b="0" i="0" u="none" strike="noStrike" kern="1200" baseline="0" dirty="0" smtClean="0">
                <a:solidFill>
                  <a:schemeClr val="tx1"/>
                </a:solidFill>
                <a:effectLst/>
                <a:latin typeface="+mn-lt"/>
                <a:ea typeface="+mn-ea"/>
                <a:cs typeface="+mn-cs"/>
              </a:rPr>
              <a:t>residual block </a:t>
            </a:r>
            <a:r>
              <a:rPr lang="he-IL" sz="1200" b="0" i="0" u="none" strike="noStrike" kern="1200" baseline="0" dirty="0" smtClean="0">
                <a:solidFill>
                  <a:schemeClr val="tx1"/>
                </a:solidFill>
                <a:effectLst/>
                <a:latin typeface="+mn-lt"/>
                <a:ea typeface="+mn-ea"/>
                <a:cs typeface="+mn-cs"/>
              </a:rPr>
              <a:t> ללמוד</a:t>
            </a:r>
          </a:p>
          <a:p>
            <a:pPr algn="r" rtl="1"/>
            <a:r>
              <a:rPr lang="he-IL" sz="1200" b="0" i="0" u="none" strike="noStrike" kern="1200" baseline="0" dirty="0" smtClean="0">
                <a:solidFill>
                  <a:schemeClr val="tx1"/>
                </a:solidFill>
                <a:effectLst/>
                <a:latin typeface="+mn-lt"/>
                <a:ea typeface="+mn-ea"/>
                <a:cs typeface="+mn-cs"/>
              </a:rPr>
              <a:t>לכן זה לא יפגע ביכולת של הרשת שלנו להצליח כי מקסימום נקבל את ה</a:t>
            </a:r>
            <a:r>
              <a:rPr lang="en-US" sz="1200" b="0" i="0" u="none" strike="noStrike" kern="1200" baseline="0" dirty="0" smtClean="0">
                <a:solidFill>
                  <a:schemeClr val="tx1"/>
                </a:solidFill>
                <a:effectLst/>
                <a:latin typeface="+mn-lt"/>
                <a:ea typeface="+mn-ea"/>
                <a:cs typeface="+mn-cs"/>
              </a:rPr>
              <a:t>identity function</a:t>
            </a:r>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ויותר מזה, זה יכול רק לעזור לרשת שלנו להצליח יותר וללמוד משהו טוב ויעיל בהוספת השכבות האלה.</a:t>
            </a: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המבנה הוא של הרבה </a:t>
            </a:r>
            <a:r>
              <a:rPr lang="en-US" sz="1200" b="0" i="0" u="none" strike="noStrike" kern="1200" baseline="0" dirty="0" smtClean="0">
                <a:solidFill>
                  <a:schemeClr val="tx1"/>
                </a:solidFill>
                <a:effectLst/>
                <a:latin typeface="+mn-lt"/>
                <a:ea typeface="+mn-ea"/>
                <a:cs typeface="+mn-cs"/>
              </a:rPr>
              <a:t>residual blocks</a:t>
            </a:r>
            <a:r>
              <a:rPr lang="he-IL" sz="1200" b="0" i="0" u="none" strike="noStrike" kern="1200" baseline="0" dirty="0" smtClean="0">
                <a:solidFill>
                  <a:schemeClr val="tx1"/>
                </a:solidFill>
                <a:effectLst/>
                <a:latin typeface="+mn-lt"/>
                <a:ea typeface="+mn-ea"/>
                <a:cs typeface="+mn-cs"/>
              </a:rPr>
              <a:t> אחד על גבי השני.</a:t>
            </a:r>
          </a:p>
          <a:p>
            <a:pPr algn="r" rtl="1"/>
            <a:r>
              <a:rPr lang="he-IL" sz="1200" b="0" i="0" u="none" strike="noStrike" kern="1200" baseline="0" dirty="0" smtClean="0">
                <a:solidFill>
                  <a:schemeClr val="tx1"/>
                </a:solidFill>
                <a:effectLst/>
                <a:latin typeface="+mn-lt"/>
                <a:ea typeface="+mn-ea"/>
                <a:cs typeface="+mn-cs"/>
              </a:rPr>
              <a:t>כל בלוק בנוי מ2 שכבות </a:t>
            </a:r>
            <a:r>
              <a:rPr lang="en-US" sz="1200" b="0" i="0" u="none" strike="noStrike" kern="1200" baseline="0" dirty="0" smtClean="0">
                <a:solidFill>
                  <a:schemeClr val="tx1"/>
                </a:solidFill>
                <a:effectLst/>
                <a:latin typeface="+mn-lt"/>
                <a:ea typeface="+mn-ea"/>
                <a:cs typeface="+mn-cs"/>
              </a:rPr>
              <a:t>conv 3x3</a:t>
            </a:r>
            <a:r>
              <a:rPr lang="he-IL" sz="1200" b="0" i="0" u="none" strike="noStrike" kern="1200" baseline="0" dirty="0" smtClean="0">
                <a:solidFill>
                  <a:schemeClr val="tx1"/>
                </a:solidFill>
                <a:effectLst/>
                <a:latin typeface="+mn-lt"/>
                <a:ea typeface="+mn-ea"/>
                <a:cs typeface="+mn-cs"/>
              </a:rPr>
              <a:t> </a:t>
            </a:r>
          </a:p>
          <a:p>
            <a:pPr algn="r" rtl="1"/>
            <a:r>
              <a:rPr lang="he-IL" sz="1200" b="0" i="0" u="none" strike="noStrike" kern="1200" baseline="0" dirty="0" smtClean="0">
                <a:solidFill>
                  <a:schemeClr val="tx1"/>
                </a:solidFill>
                <a:effectLst/>
                <a:latin typeface="+mn-lt"/>
                <a:ea typeface="+mn-ea"/>
                <a:cs typeface="+mn-cs"/>
              </a:rPr>
              <a:t>מידי פעם מכפילים את מספר הפילטרים ועושים </a:t>
            </a:r>
            <a:r>
              <a:rPr lang="en-US" sz="1200" b="0" i="0" u="none" strike="noStrike" kern="1200" baseline="0" dirty="0" err="1" smtClean="0">
                <a:solidFill>
                  <a:schemeClr val="tx1"/>
                </a:solidFill>
                <a:effectLst/>
                <a:latin typeface="+mn-lt"/>
                <a:ea typeface="+mn-ea"/>
                <a:cs typeface="+mn-cs"/>
              </a:rPr>
              <a:t>downsampling</a:t>
            </a:r>
            <a:r>
              <a:rPr lang="he-IL" sz="1200" b="0" i="0" u="none" strike="noStrike" kern="1200" baseline="0" dirty="0" smtClean="0">
                <a:solidFill>
                  <a:schemeClr val="tx1"/>
                </a:solidFill>
                <a:effectLst/>
                <a:latin typeface="+mn-lt"/>
                <a:ea typeface="+mn-ea"/>
                <a:cs typeface="+mn-cs"/>
              </a:rPr>
              <a:t> עם </a:t>
            </a:r>
            <a:r>
              <a:rPr lang="en-US" sz="1200" b="0" i="0" u="none" strike="noStrike" kern="1200" baseline="0" dirty="0" smtClean="0">
                <a:solidFill>
                  <a:schemeClr val="tx1"/>
                </a:solidFill>
                <a:effectLst/>
                <a:latin typeface="+mn-lt"/>
                <a:ea typeface="+mn-ea"/>
                <a:cs typeface="+mn-cs"/>
              </a:rPr>
              <a:t>stride 2</a:t>
            </a:r>
            <a:r>
              <a:rPr lang="he-IL" sz="1200" b="0" i="0" u="none" strike="noStrike" kern="1200" baseline="0" dirty="0" smtClean="0">
                <a:solidFill>
                  <a:schemeClr val="tx1"/>
                </a:solidFill>
                <a:effectLst/>
                <a:latin typeface="+mn-lt"/>
                <a:ea typeface="+mn-ea"/>
                <a:cs typeface="+mn-cs"/>
              </a:rPr>
              <a:t>.</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בסוף יש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a:t>
            </a:r>
          </a:p>
          <a:p>
            <a:pPr algn="r" rtl="1"/>
            <a:r>
              <a:rPr lang="he-IL" sz="1200" b="0" i="0" u="none" strike="noStrike" kern="1200" baseline="0" dirty="0" smtClean="0">
                <a:solidFill>
                  <a:schemeClr val="tx1"/>
                </a:solidFill>
                <a:effectLst/>
                <a:latin typeface="+mn-lt"/>
                <a:ea typeface="+mn-ea"/>
                <a:cs typeface="+mn-cs"/>
              </a:rPr>
              <a:t>והכנסה לקלספיקציה</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המבנה פשוט ואלגנטי</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בניסיונות שבהם עשו יותר מ50 שכבות, אז גם השתמשו בקונספט של </a:t>
            </a:r>
            <a:r>
              <a:rPr lang="en-US" sz="1200" b="0" i="0" u="none" strike="noStrike" kern="1200" baseline="0" dirty="0" smtClean="0">
                <a:solidFill>
                  <a:schemeClr val="tx1"/>
                </a:solidFill>
                <a:effectLst/>
                <a:latin typeface="+mn-lt"/>
                <a:ea typeface="+mn-ea"/>
                <a:cs typeface="+mn-cs"/>
              </a:rPr>
              <a:t> bottleneck layers</a:t>
            </a:r>
            <a:r>
              <a:rPr lang="he-IL" sz="1200" b="0" i="0" u="none" strike="noStrike" kern="1200" baseline="0" dirty="0" smtClean="0">
                <a:solidFill>
                  <a:schemeClr val="tx1"/>
                </a:solidFill>
                <a:effectLst/>
                <a:latin typeface="+mn-lt"/>
                <a:ea typeface="+mn-ea"/>
                <a:cs typeface="+mn-cs"/>
              </a:rPr>
              <a:t> כדי לשפר יעילות על ידי הפחתת המימד של העומק לפני שעושים את הקונבולוציות </a:t>
            </a:r>
            <a:endParaRPr lang="en-US" sz="1200" b="0" i="0" u="none" strike="noStrike" kern="1200" baseline="0" dirty="0" smtClean="0">
              <a:solidFill>
                <a:schemeClr val="tx1"/>
              </a:solidFill>
              <a:effectLst/>
              <a:latin typeface="+mn-lt"/>
              <a:ea typeface="+mn-ea"/>
              <a:cs typeface="+mn-cs"/>
            </a:endParaRPr>
          </a:p>
          <a:p>
            <a:pPr algn="r" rtl="1"/>
            <a:endParaRPr lang="en-US"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endParaRPr lang="en-US"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הזוכה משנת 2015 – </a:t>
            </a:r>
          </a:p>
          <a:p>
            <a:pPr algn="r" rtl="1"/>
            <a:r>
              <a:rPr lang="he-IL" sz="1200" b="0" i="0" u="none" strike="noStrike" kern="1200" baseline="0" dirty="0" smtClean="0">
                <a:solidFill>
                  <a:schemeClr val="tx1"/>
                </a:solidFill>
                <a:effectLst/>
                <a:latin typeface="+mn-lt"/>
                <a:ea typeface="+mn-ea"/>
                <a:cs typeface="+mn-cs"/>
              </a:rPr>
              <a:t>כאן המודל הוא כבר ממש עמוק עם 152 שכבות</a:t>
            </a:r>
          </a:p>
          <a:p>
            <a:pPr algn="r" rtl="1"/>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111</a:t>
            </a:fld>
            <a:endParaRPr lang="en-US"/>
          </a:p>
        </p:txBody>
      </p:sp>
    </p:spTree>
    <p:extLst>
      <p:ext uri="{BB962C8B-B14F-4D97-AF65-F5344CB8AC3E}">
        <p14:creationId xmlns:p14="http://schemas.microsoft.com/office/powerpoint/2010/main" val="4194921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08753" rtl="0" eaLnBrk="1" fontAlgn="auto" latinLnBrk="0" hangingPunct="1">
              <a:lnSpc>
                <a:spcPct val="100000"/>
              </a:lnSpc>
              <a:spcBef>
                <a:spcPts val="0"/>
              </a:spcBef>
              <a:spcAft>
                <a:spcPts val="0"/>
              </a:spcAft>
              <a:buClrTx/>
              <a:buSzTx/>
              <a:buFontTx/>
              <a:buNone/>
              <a:tabLst/>
              <a:defRPr/>
            </a:pPr>
            <a:fld id="{9312A9C9-7209-43C8-B253-1255A1B545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0875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293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4765217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500967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75E4B-D7F1-4AC5-B0F3-EFD094DAEF49}" type="slidenum">
              <a:rPr lang="en-US" smtClean="0"/>
              <a:t>41</a:t>
            </a:fld>
            <a:endParaRPr lang="en-US"/>
          </a:p>
        </p:txBody>
      </p:sp>
    </p:spTree>
    <p:extLst>
      <p:ext uri="{BB962C8B-B14F-4D97-AF65-F5344CB8AC3E}">
        <p14:creationId xmlns:p14="http://schemas.microsoft.com/office/powerpoint/2010/main" val="833889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Article writer - Jan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 - who is today the director of A.I. Facebook helped establish the way we use CNNs today - as a multilayered structure of neurons for the processing of complex phases in the deep layers of the network.</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The features of CNNs differ from those of traditional feed-forward networks in several aspects, making them effective for the needs of vision problems.</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For example, images are represented by height and depth so that depth refers to the number of channels per pixel. Example 3 - R, G, B. If we used a traditional fully connected structure, we would get a significant increase in the number of parameters and that would result in overfitting. (For a 670x1040 image, we would get more than 2 million parameters already in the first layer)</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CNNs lower the number of parameters by allowing different parts of the network to focus on high-level features like texture or repetitive examples.</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In the article, </a:t>
            </a:r>
            <a:r>
              <a:rPr lang="en-US" sz="1200" b="0" i="0" kern="1200" dirty="0" err="1" smtClean="0">
                <a:solidFill>
                  <a:schemeClr val="tx1"/>
                </a:solidFill>
                <a:effectLst/>
                <a:latin typeface="+mn-lt"/>
                <a:ea typeface="+mn-ea"/>
                <a:cs typeface="+mn-cs"/>
              </a:rPr>
              <a:t>Lacon</a:t>
            </a:r>
            <a:r>
              <a:rPr lang="en-US" sz="1200" b="0" i="0" kern="1200" dirty="0" smtClean="0">
                <a:solidFill>
                  <a:schemeClr val="tx1"/>
                </a:solidFill>
                <a:effectLst/>
                <a:latin typeface="+mn-lt"/>
                <a:ea typeface="+mn-ea"/>
                <a:cs typeface="+mn-cs"/>
              </a:rPr>
              <a:t> notes that because CNNs learn all the weights alone through backpropagation, it can be seen as if CNNs make their own features. Until this realization of </a:t>
            </a:r>
            <a:r>
              <a:rPr lang="en-US" sz="1200" b="0" i="0" kern="1200" dirty="0" err="1" smtClean="0">
                <a:solidFill>
                  <a:schemeClr val="tx1"/>
                </a:solidFill>
                <a:effectLst/>
                <a:latin typeface="+mn-lt"/>
                <a:ea typeface="+mn-ea"/>
                <a:cs typeface="+mn-cs"/>
              </a:rPr>
              <a:t>Lacon</a:t>
            </a:r>
            <a:r>
              <a:rPr lang="en-US" sz="1200" b="0" i="0" kern="1200" dirty="0" smtClean="0">
                <a:solidFill>
                  <a:schemeClr val="tx1"/>
                </a:solidFill>
                <a:effectLst/>
                <a:latin typeface="+mn-lt"/>
                <a:ea typeface="+mn-ea"/>
                <a:cs typeface="+mn-cs"/>
              </a:rPr>
              <a:t>, work was done with networks in the field of vision, but feature extraction was done as a form of preprocessing.</a:t>
            </a:r>
          </a:p>
          <a:p>
            <a:pPr marL="171450" indent="-171450" algn="r" rtl="1">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כותב</a:t>
            </a:r>
            <a:r>
              <a:rPr lang="he-IL" sz="1200" b="0" i="0" kern="1200" baseline="0" dirty="0" smtClean="0">
                <a:solidFill>
                  <a:schemeClr val="tx1"/>
                </a:solidFill>
                <a:effectLst/>
                <a:latin typeface="+mn-lt"/>
                <a:ea typeface="+mn-ea"/>
                <a:cs typeface="+mn-cs"/>
              </a:rPr>
              <a:t> המאמר – יאן לקון – שהיום הוא ה</a:t>
            </a:r>
            <a:r>
              <a:rPr lang="en-US" sz="1200" b="0" i="0" kern="1200" baseline="0" dirty="0" smtClean="0">
                <a:solidFill>
                  <a:schemeClr val="tx1"/>
                </a:solidFill>
                <a:effectLst/>
                <a:latin typeface="+mn-lt"/>
                <a:ea typeface="+mn-ea"/>
                <a:cs typeface="+mn-cs"/>
              </a:rPr>
              <a:t>director of A.I.</a:t>
            </a:r>
            <a:r>
              <a:rPr lang="he-IL" sz="1200" b="0" i="0" kern="1200" baseline="0" dirty="0" smtClean="0">
                <a:solidFill>
                  <a:schemeClr val="tx1"/>
                </a:solidFill>
                <a:effectLst/>
                <a:latin typeface="+mn-lt"/>
                <a:ea typeface="+mn-ea"/>
                <a:cs typeface="+mn-cs"/>
              </a:rPr>
              <a:t> ב</a:t>
            </a:r>
            <a:r>
              <a:rPr lang="en-US" sz="1200" b="0" i="0" kern="1200" baseline="0" dirty="0" smtClean="0">
                <a:solidFill>
                  <a:schemeClr val="tx1"/>
                </a:solidFill>
                <a:effectLst/>
                <a:latin typeface="+mn-lt"/>
                <a:ea typeface="+mn-ea"/>
                <a:cs typeface="+mn-cs"/>
              </a:rPr>
              <a:t>Facebook</a:t>
            </a:r>
            <a:r>
              <a:rPr lang="he-IL" sz="1200" b="0" i="0" kern="1200" baseline="0" dirty="0" smtClean="0">
                <a:solidFill>
                  <a:schemeClr val="tx1"/>
                </a:solidFill>
                <a:effectLst/>
                <a:latin typeface="+mn-lt"/>
                <a:ea typeface="+mn-ea"/>
                <a:cs typeface="+mn-cs"/>
              </a:rPr>
              <a:t> עזר </a:t>
            </a:r>
            <a:r>
              <a:rPr lang="he-IL" sz="1200" b="1" i="0" kern="1200" baseline="0" dirty="0" smtClean="0">
                <a:solidFill>
                  <a:schemeClr val="tx1"/>
                </a:solidFill>
                <a:effectLst/>
                <a:latin typeface="+mn-lt"/>
                <a:ea typeface="+mn-ea"/>
                <a:cs typeface="+mn-cs"/>
              </a:rPr>
              <a:t>לבסס את הדרך שבה אנחנו משתמשים ב </a:t>
            </a:r>
            <a:r>
              <a:rPr lang="en-US" sz="1200" b="1" i="0" kern="1200" baseline="0" dirty="0" smtClean="0">
                <a:solidFill>
                  <a:schemeClr val="tx1"/>
                </a:solidFill>
                <a:effectLst/>
                <a:latin typeface="+mn-lt"/>
                <a:ea typeface="+mn-ea"/>
                <a:cs typeface="+mn-cs"/>
              </a:rPr>
              <a:t>CNNs</a:t>
            </a:r>
            <a:r>
              <a:rPr lang="he-IL" sz="1200" b="1" i="0" kern="1200" baseline="0" dirty="0" smtClean="0">
                <a:solidFill>
                  <a:schemeClr val="tx1"/>
                </a:solidFill>
                <a:effectLst/>
                <a:latin typeface="+mn-lt"/>
                <a:ea typeface="+mn-ea"/>
                <a:cs typeface="+mn-cs"/>
              </a:rPr>
              <a:t> היום </a:t>
            </a:r>
            <a:r>
              <a:rPr lang="he-IL" sz="1200" b="0" i="0" kern="1200" baseline="0" dirty="0" smtClean="0">
                <a:solidFill>
                  <a:schemeClr val="tx1"/>
                </a:solidFill>
                <a:effectLst/>
                <a:latin typeface="+mn-lt"/>
                <a:ea typeface="+mn-ea"/>
                <a:cs typeface="+mn-cs"/>
              </a:rPr>
              <a:t>– כמבנה רב שכבתי של נוירונים לטובת עיבוד של פ'יצרים מורכבים, בשכבות העמוקות של הרשת.</a:t>
            </a: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1" i="0" kern="1200" baseline="0" dirty="0" smtClean="0">
                <a:solidFill>
                  <a:schemeClr val="tx1"/>
                </a:solidFill>
                <a:effectLst/>
                <a:latin typeface="+mn-lt"/>
                <a:ea typeface="+mn-ea"/>
                <a:cs typeface="+mn-cs"/>
              </a:rPr>
              <a:t>התכונות של </a:t>
            </a:r>
            <a:r>
              <a:rPr lang="en-US" sz="1200" b="1"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שונות מאלו של רשתות </a:t>
            </a:r>
            <a:r>
              <a:rPr lang="en-US" sz="1200" b="0" i="0" kern="1200" baseline="0" dirty="0" smtClean="0">
                <a:solidFill>
                  <a:schemeClr val="tx1"/>
                </a:solidFill>
                <a:effectLst/>
                <a:latin typeface="+mn-lt"/>
                <a:ea typeface="+mn-ea"/>
                <a:cs typeface="+mn-cs"/>
              </a:rPr>
              <a:t>feed-forward</a:t>
            </a:r>
            <a:r>
              <a:rPr lang="he-IL" sz="1200" b="0" i="0" kern="1200" baseline="0" dirty="0" smtClean="0">
                <a:solidFill>
                  <a:schemeClr val="tx1"/>
                </a:solidFill>
                <a:effectLst/>
                <a:latin typeface="+mn-lt"/>
                <a:ea typeface="+mn-ea"/>
                <a:cs typeface="+mn-cs"/>
              </a:rPr>
              <a:t> מסורתיות הכמה היבטים, וגורמות להם להיות אפקטיביות לצרכים של בעיות ראיה.</a:t>
            </a:r>
          </a:p>
          <a:p>
            <a:pPr algn="r" rtl="1"/>
            <a:r>
              <a:rPr lang="he-IL" sz="1200" b="0" i="0" kern="1200" baseline="0" dirty="0" smtClean="0">
                <a:solidFill>
                  <a:schemeClr val="tx1"/>
                </a:solidFill>
                <a:effectLst/>
                <a:latin typeface="+mn-lt"/>
                <a:ea typeface="+mn-ea"/>
                <a:cs typeface="+mn-cs"/>
              </a:rPr>
              <a:t>למשל תמונות מיוצגות על ידי גובה רוחב ועומק כך שעומק מתייחס למספר ה</a:t>
            </a:r>
            <a:r>
              <a:rPr lang="en-US" sz="1200" b="0" i="0" kern="1200" baseline="0" dirty="0" smtClean="0">
                <a:solidFill>
                  <a:schemeClr val="tx1"/>
                </a:solidFill>
                <a:effectLst/>
                <a:latin typeface="+mn-lt"/>
                <a:ea typeface="+mn-ea"/>
                <a:cs typeface="+mn-cs"/>
              </a:rPr>
              <a:t>channels</a:t>
            </a:r>
            <a:r>
              <a:rPr lang="he-IL" sz="1200" b="0" i="0" kern="1200" baseline="0" dirty="0" smtClean="0">
                <a:solidFill>
                  <a:schemeClr val="tx1"/>
                </a:solidFill>
                <a:effectLst/>
                <a:latin typeface="+mn-lt"/>
                <a:ea typeface="+mn-ea"/>
                <a:cs typeface="+mn-cs"/>
              </a:rPr>
              <a:t> בכל פיקסל. למשל 3 – </a:t>
            </a:r>
            <a:r>
              <a:rPr lang="en-US" sz="1200" b="0" i="0" kern="1200" baseline="0" dirty="0" smtClean="0">
                <a:solidFill>
                  <a:schemeClr val="tx1"/>
                </a:solidFill>
                <a:effectLst/>
                <a:latin typeface="+mn-lt"/>
                <a:ea typeface="+mn-ea"/>
                <a:cs typeface="+mn-cs"/>
              </a:rPr>
              <a:t>R,G,B</a:t>
            </a:r>
            <a:r>
              <a:rPr lang="he-IL" sz="1200" b="0" i="0" kern="1200" baseline="0" dirty="0" smtClean="0">
                <a:solidFill>
                  <a:schemeClr val="tx1"/>
                </a:solidFill>
                <a:effectLst/>
                <a:latin typeface="+mn-lt"/>
                <a:ea typeface="+mn-ea"/>
                <a:cs typeface="+mn-cs"/>
              </a:rPr>
              <a:t>. אם היינו משתמשים במבנה מסורתי </a:t>
            </a:r>
            <a:r>
              <a:rPr lang="en-US" sz="1200" b="0" i="0" kern="1200" baseline="0" dirty="0" smtClean="0">
                <a:solidFill>
                  <a:schemeClr val="tx1"/>
                </a:solidFill>
                <a:effectLst/>
                <a:latin typeface="+mn-lt"/>
                <a:ea typeface="+mn-ea"/>
                <a:cs typeface="+mn-cs"/>
              </a:rPr>
              <a:t>fully connected</a:t>
            </a:r>
            <a:r>
              <a:rPr lang="he-IL" sz="1200" b="0" i="0" kern="1200" baseline="0" dirty="0" smtClean="0">
                <a:solidFill>
                  <a:schemeClr val="tx1"/>
                </a:solidFill>
                <a:effectLst/>
                <a:latin typeface="+mn-lt"/>
                <a:ea typeface="+mn-ea"/>
                <a:cs typeface="+mn-cs"/>
              </a:rPr>
              <a:t>, היינו מקבלים עליה משמעותית במספר הפרמטרים וזה היה מביא ל</a:t>
            </a:r>
            <a:r>
              <a:rPr lang="en-US" sz="1200" b="0" i="0" kern="1200" baseline="0" dirty="0" smtClean="0">
                <a:solidFill>
                  <a:schemeClr val="tx1"/>
                </a:solidFill>
                <a:effectLst/>
                <a:latin typeface="+mn-lt"/>
                <a:ea typeface="+mn-ea"/>
                <a:cs typeface="+mn-cs"/>
              </a:rPr>
              <a:t>overfitting</a:t>
            </a:r>
            <a:r>
              <a:rPr lang="he-IL" sz="1200" b="0" i="0" kern="1200" baseline="0" dirty="0" smtClean="0">
                <a:solidFill>
                  <a:schemeClr val="tx1"/>
                </a:solidFill>
                <a:effectLst/>
                <a:latin typeface="+mn-lt"/>
                <a:ea typeface="+mn-ea"/>
                <a:cs typeface="+mn-cs"/>
              </a:rPr>
              <a:t>. (עבור תמונה </a:t>
            </a:r>
            <a:r>
              <a:rPr lang="en-US" sz="1200" b="0" i="0" kern="1200" baseline="0" dirty="0" smtClean="0">
                <a:solidFill>
                  <a:schemeClr val="tx1"/>
                </a:solidFill>
                <a:effectLst/>
                <a:latin typeface="+mn-lt"/>
                <a:ea typeface="+mn-ea"/>
                <a:cs typeface="+mn-cs"/>
              </a:rPr>
              <a:t>670x1040</a:t>
            </a:r>
            <a:r>
              <a:rPr lang="he-IL" sz="1200" b="0" i="0" kern="1200" baseline="0" dirty="0" smtClean="0">
                <a:solidFill>
                  <a:schemeClr val="tx1"/>
                </a:solidFill>
                <a:effectLst/>
                <a:latin typeface="+mn-lt"/>
                <a:ea typeface="+mn-ea"/>
                <a:cs typeface="+mn-cs"/>
              </a:rPr>
              <a:t> היינו מקבלים יותר מ 2 מיליון פרמטרים כבר בשכבה הראשונה)</a:t>
            </a:r>
          </a:p>
          <a:p>
            <a:pPr marL="171450" indent="-171450" algn="r" rtl="1">
              <a:buFont typeface="Arial" panose="020B0604020202020204" pitchFamily="34" charset="0"/>
              <a:buChar char="•"/>
            </a:pP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מורידים את מספר הפרמטרים בכך שמאפשרים </a:t>
            </a:r>
            <a:r>
              <a:rPr lang="he-IL" sz="1200" b="1" i="0" kern="1200" baseline="0" dirty="0" smtClean="0">
                <a:solidFill>
                  <a:schemeClr val="tx1"/>
                </a:solidFill>
                <a:effectLst/>
                <a:latin typeface="+mn-lt"/>
                <a:ea typeface="+mn-ea"/>
                <a:cs typeface="+mn-cs"/>
              </a:rPr>
              <a:t>לחלקים שונים של הרשת להתמקד ב</a:t>
            </a:r>
            <a:r>
              <a:rPr lang="en-US" sz="1200" b="1" i="0" kern="1200" baseline="0" dirty="0" smtClean="0">
                <a:solidFill>
                  <a:schemeClr val="tx1"/>
                </a:solidFill>
                <a:effectLst/>
                <a:latin typeface="+mn-lt"/>
                <a:ea typeface="+mn-ea"/>
                <a:cs typeface="+mn-cs"/>
              </a:rPr>
              <a:t>High level features</a:t>
            </a:r>
            <a:r>
              <a:rPr lang="he-IL" sz="1200" b="1"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כמו טקסטורה או דוגמאות שחוזרות על עצמן.</a:t>
            </a: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במאמר, לקון מציין שבגלל ש</a:t>
            </a: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לומדות את כל המשקלים לבד באמצעות </a:t>
            </a:r>
            <a:r>
              <a:rPr lang="en-US" sz="1200" b="0" i="0" kern="1200" baseline="0" dirty="0" smtClean="0">
                <a:solidFill>
                  <a:schemeClr val="tx1"/>
                </a:solidFill>
                <a:effectLst/>
                <a:latin typeface="+mn-lt"/>
                <a:ea typeface="+mn-ea"/>
                <a:cs typeface="+mn-cs"/>
              </a:rPr>
              <a:t>backpropagation</a:t>
            </a:r>
            <a:r>
              <a:rPr lang="he-IL"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 אז אפשר לראות את זה כאילו </a:t>
            </a: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מייצרות את הפיצ'רים של עצמן. עד המימוש הזה של לקון, נעשו עבודות עם רשתות בתחום של ראיה, אבל ה</a:t>
            </a:r>
            <a:r>
              <a:rPr lang="en-US" sz="1200" b="0" i="0" kern="1200" baseline="0" dirty="0" smtClean="0">
                <a:solidFill>
                  <a:schemeClr val="tx1"/>
                </a:solidFill>
                <a:effectLst/>
                <a:latin typeface="+mn-lt"/>
                <a:ea typeface="+mn-ea"/>
                <a:cs typeface="+mn-cs"/>
              </a:rPr>
              <a:t>feature extraction</a:t>
            </a:r>
            <a:r>
              <a:rPr lang="he-IL" sz="1200" b="0" i="0" kern="1200" baseline="0" dirty="0" smtClean="0">
                <a:solidFill>
                  <a:schemeClr val="tx1"/>
                </a:solidFill>
                <a:effectLst/>
                <a:latin typeface="+mn-lt"/>
                <a:ea typeface="+mn-ea"/>
                <a:cs typeface="+mn-cs"/>
              </a:rPr>
              <a:t> נעשה כסוג של </a:t>
            </a:r>
            <a:r>
              <a:rPr lang="en-US" sz="1200" b="0" i="0" kern="1200" baseline="0" dirty="0" smtClean="0">
                <a:solidFill>
                  <a:schemeClr val="tx1"/>
                </a:solidFill>
                <a:effectLst/>
                <a:latin typeface="+mn-lt"/>
                <a:ea typeface="+mn-ea"/>
                <a:cs typeface="+mn-cs"/>
              </a:rPr>
              <a:t>preprocessing</a:t>
            </a:r>
            <a:r>
              <a:rPr lang="he-IL"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אפשר לראות את השיפור המשמעותי שהביא הפתרון ב</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 ב2012 לעומת השנים שקדמו.</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זוהי הרשת הראשונה שכבר הייתה ממימד יותר גבוה, שהצליחה להתמודד עם קלספיקציה של תמונות של </a:t>
            </a:r>
            <a:r>
              <a:rPr lang="en-US" sz="1200" b="0" i="0" u="none" strike="noStrike" kern="1200" baseline="0" dirty="0" err="1" smtClean="0">
                <a:solidFill>
                  <a:schemeClr val="tx1"/>
                </a:solidFill>
                <a:effectLst/>
                <a:latin typeface="+mn-lt"/>
                <a:ea typeface="+mn-ea"/>
                <a:cs typeface="+mn-cs"/>
              </a:rPr>
              <a:t>imagenet</a:t>
            </a:r>
            <a:r>
              <a:rPr lang="he-IL" sz="1200" b="0" i="0" u="none" strike="noStrike" kern="1200" baseline="0" dirty="0" smtClean="0">
                <a:solidFill>
                  <a:schemeClr val="tx1"/>
                </a:solidFill>
                <a:effectLst/>
                <a:latin typeface="+mn-lt"/>
                <a:ea typeface="+mn-ea"/>
                <a:cs typeface="+mn-cs"/>
              </a:rPr>
              <a:t> והיא הצליחה לעקוף את כל המודלים שלא היו מבוססים </a:t>
            </a:r>
            <a:r>
              <a:rPr lang="en-US" sz="1200" b="0" i="0" u="none" strike="noStrike" kern="1200" baseline="0" dirty="0" smtClean="0">
                <a:solidFill>
                  <a:schemeClr val="tx1"/>
                </a:solidFill>
                <a:effectLst/>
                <a:latin typeface="+mn-lt"/>
                <a:ea typeface="+mn-ea"/>
                <a:cs typeface="+mn-cs"/>
              </a:rPr>
              <a:t>deep learning</a:t>
            </a:r>
            <a:r>
              <a:rPr lang="he-IL" sz="1200" b="0" i="0" u="none" strike="noStrike" kern="1200" baseline="0" dirty="0" smtClean="0">
                <a:solidFill>
                  <a:schemeClr val="tx1"/>
                </a:solidFill>
                <a:effectLst/>
                <a:latin typeface="+mn-lt"/>
                <a:ea typeface="+mn-ea"/>
                <a:cs typeface="+mn-cs"/>
              </a:rPr>
              <a:t>שקדמו לה. לכן הרשת הזאת מהווה את ההתחלה המשמעותית של המחקר והשימוש ברשתות </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a:t>
            </a:r>
          </a:p>
          <a:p>
            <a:pPr algn="r" rtl="1"/>
            <a:endParaRPr lang="en-US" sz="1200" b="0" i="0" u="none" strike="noStrike"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מה שאפשר את המעבר המשמעותי הזה לרשתות </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 גדולות, או לחלופין מנע את ההתקדמות שלהם עד הנקודה הזו, זה: השימוש ב</a:t>
            </a:r>
            <a:r>
              <a:rPr lang="en-US" sz="1200" b="0" i="0" u="none" strike="noStrike" kern="1200" baseline="0" dirty="0" smtClean="0">
                <a:solidFill>
                  <a:schemeClr val="tx1"/>
                </a:solidFill>
                <a:effectLst/>
                <a:latin typeface="+mn-lt"/>
                <a:ea typeface="+mn-ea"/>
                <a:cs typeface="+mn-cs"/>
              </a:rPr>
              <a:t>GPU</a:t>
            </a:r>
            <a:r>
              <a:rPr lang="he-IL" sz="1200" b="0" i="0" u="none" strike="noStrike" kern="1200" baseline="0" dirty="0" smtClean="0">
                <a:solidFill>
                  <a:schemeClr val="tx1"/>
                </a:solidFill>
                <a:effectLst/>
                <a:latin typeface="+mn-lt"/>
                <a:ea typeface="+mn-ea"/>
                <a:cs typeface="+mn-cs"/>
              </a:rPr>
              <a:t> לטובת ובאופטמיזציות לחישוב יעיל של קונבולוציות והימצאות של </a:t>
            </a:r>
            <a:r>
              <a:rPr lang="en-US" sz="1200" b="0" i="0" u="none" strike="noStrike" kern="1200" baseline="0" dirty="0" smtClean="0">
                <a:solidFill>
                  <a:schemeClr val="tx1"/>
                </a:solidFill>
                <a:effectLst/>
                <a:latin typeface="+mn-lt"/>
                <a:ea typeface="+mn-ea"/>
                <a:cs typeface="+mn-cs"/>
              </a:rPr>
              <a:t>datasets</a:t>
            </a:r>
            <a:r>
              <a:rPr lang="he-IL" sz="1200" b="0" i="0" u="none" strike="noStrike" kern="1200" baseline="0" dirty="0" smtClean="0">
                <a:solidFill>
                  <a:schemeClr val="tx1"/>
                </a:solidFill>
                <a:effectLst/>
                <a:latin typeface="+mn-lt"/>
                <a:ea typeface="+mn-ea"/>
                <a:cs typeface="+mn-cs"/>
              </a:rPr>
              <a:t> גדולים מאוד ומתוייגים.</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הרשת הזאת מקבלת כ</a:t>
            </a:r>
            <a:r>
              <a:rPr lang="en-US" sz="1200" b="0" i="0" u="none" strike="noStrike" kern="1200" baseline="0" dirty="0" smtClean="0">
                <a:solidFill>
                  <a:schemeClr val="tx1"/>
                </a:solidFill>
                <a:effectLst/>
                <a:latin typeface="+mn-lt"/>
                <a:ea typeface="+mn-ea"/>
                <a:cs typeface="+mn-cs"/>
              </a:rPr>
              <a:t>input</a:t>
            </a:r>
            <a:r>
              <a:rPr lang="he-IL" sz="1200" b="0" i="0" u="none" strike="noStrike" kern="1200" baseline="0" dirty="0" smtClean="0">
                <a:solidFill>
                  <a:schemeClr val="tx1"/>
                </a:solidFill>
                <a:effectLst/>
                <a:latin typeface="+mn-lt"/>
                <a:ea typeface="+mn-ea"/>
                <a:cs typeface="+mn-cs"/>
              </a:rPr>
              <a:t> תמונות </a:t>
            </a:r>
            <a:r>
              <a:rPr lang="en-US" sz="1200" b="0" i="0" u="none" strike="noStrike" kern="1200" baseline="0" dirty="0" smtClean="0">
                <a:solidFill>
                  <a:schemeClr val="tx1"/>
                </a:solidFill>
                <a:effectLst/>
                <a:latin typeface="+mn-lt"/>
                <a:ea typeface="+mn-ea"/>
                <a:cs typeface="+mn-cs"/>
              </a:rPr>
              <a:t>RGB</a:t>
            </a:r>
            <a:r>
              <a:rPr lang="he-IL" sz="1200" b="0" i="0" u="none" strike="noStrike" kern="1200" baseline="0" dirty="0" smtClean="0">
                <a:solidFill>
                  <a:schemeClr val="tx1"/>
                </a:solidFill>
                <a:effectLst/>
                <a:latin typeface="+mn-lt"/>
                <a:ea typeface="+mn-ea"/>
                <a:cs typeface="+mn-cs"/>
              </a:rPr>
              <a:t> כך שהמימדים הם </a:t>
            </a:r>
            <a:r>
              <a:rPr lang="en-US" sz="1200" b="0" i="0" u="none" strike="noStrike" kern="1200" baseline="0" dirty="0" smtClean="0">
                <a:solidFill>
                  <a:schemeClr val="tx1"/>
                </a:solidFill>
                <a:effectLst/>
                <a:latin typeface="+mn-lt"/>
                <a:ea typeface="+mn-ea"/>
                <a:cs typeface="+mn-cs"/>
              </a:rPr>
              <a:t>227x227x3</a:t>
            </a:r>
            <a:r>
              <a:rPr lang="he-IL" sz="1200" b="0" i="0" u="none" strike="noStrike" kern="1200" baseline="0" dirty="0" smtClean="0">
                <a:solidFill>
                  <a:schemeClr val="tx1"/>
                </a:solidFill>
                <a:effectLst/>
                <a:latin typeface="+mn-lt"/>
                <a:ea typeface="+mn-ea"/>
                <a:cs typeface="+mn-cs"/>
              </a:rPr>
              <a:t>.</a:t>
            </a:r>
          </a:p>
          <a:p>
            <a:pPr marL="171450" indent="-171450" algn="r" rtl="1">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 y="1"/>
            <a:ext cx="9143998" cy="677108"/>
          </a:xfrm>
          <a:prstGeom prst="rect">
            <a:avLst/>
          </a:prstGeom>
        </p:spPr>
        <p:txBody>
          <a:bodyPr wrap="square" lIns="0" tIns="0" rIns="0" bIns="0">
            <a:spAutoFit/>
          </a:bodyPr>
          <a:lstStyle>
            <a:lvl1pPr>
              <a:defRPr sz="4400" b="0" i="0">
                <a:solidFill>
                  <a:schemeClr val="tx1"/>
                </a:solidFill>
                <a:latin typeface="Gill Sans MT"/>
                <a:cs typeface="Gill Sans MT"/>
              </a:defRPr>
            </a:lvl1pPr>
          </a:lstStyle>
          <a:p>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11"/>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2/12/2020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2239400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20"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5358900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2" y="2125981"/>
            <a:ext cx="7772400" cy="2154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88850" y="5113472"/>
            <a:ext cx="7766303" cy="307776"/>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2/12/2020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778709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07"/>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type="body" idx="1"/>
          </p:nvPr>
        </p:nvSpPr>
        <p:spPr>
          <a:xfrm>
            <a:off x="688850" y="1193743"/>
            <a:ext cx="7766303" cy="338553"/>
          </a:xfrm>
        </p:spPr>
        <p:txBody>
          <a:bodyPr lIns="0" tIns="0" rIns="0" bIns="0"/>
          <a:lstStyle>
            <a:lvl1pPr>
              <a:defRPr sz="2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2/12/2020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837340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07"/>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sz="half" idx="2"/>
          </p:nvPr>
        </p:nvSpPr>
        <p:spPr>
          <a:xfrm>
            <a:off x="457203" y="1577342"/>
            <a:ext cx="397763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53959" y="1146655"/>
            <a:ext cx="3136165" cy="338553"/>
          </a:xfrm>
          <a:prstGeom prst="rect">
            <a:avLst/>
          </a:prstGeom>
        </p:spPr>
        <p:txBody>
          <a:bodyPr wrap="square" lIns="0" tIns="0" rIns="0" bIns="0">
            <a:spAutoFit/>
          </a:bodyPr>
          <a:lstStyle>
            <a:lvl1pPr>
              <a:defRPr sz="22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2/12/2020</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109556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07"/>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2/12/2020</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70896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2/12/2020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131234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4381" indent="0" algn="ctr">
              <a:buNone/>
              <a:defRPr>
                <a:solidFill>
                  <a:schemeClr val="tx1">
                    <a:tint val="75000"/>
                  </a:schemeClr>
                </a:solidFill>
              </a:defRPr>
            </a:lvl2pPr>
            <a:lvl3pPr marL="908753" indent="0" algn="ctr">
              <a:buNone/>
              <a:defRPr>
                <a:solidFill>
                  <a:schemeClr val="tx1">
                    <a:tint val="75000"/>
                  </a:schemeClr>
                </a:solidFill>
              </a:defRPr>
            </a:lvl3pPr>
            <a:lvl4pPr marL="1363128" indent="0" algn="ctr">
              <a:buNone/>
              <a:defRPr>
                <a:solidFill>
                  <a:schemeClr val="tx1">
                    <a:tint val="75000"/>
                  </a:schemeClr>
                </a:solidFill>
              </a:defRPr>
            </a:lvl4pPr>
            <a:lvl5pPr marL="1817501" indent="0" algn="ctr">
              <a:buNone/>
              <a:defRPr>
                <a:solidFill>
                  <a:schemeClr val="tx1">
                    <a:tint val="75000"/>
                  </a:schemeClr>
                </a:solidFill>
              </a:defRPr>
            </a:lvl5pPr>
            <a:lvl6pPr marL="2271878" indent="0" algn="ctr">
              <a:buNone/>
              <a:defRPr>
                <a:solidFill>
                  <a:schemeClr val="tx1">
                    <a:tint val="75000"/>
                  </a:schemeClr>
                </a:solidFill>
              </a:defRPr>
            </a:lvl6pPr>
            <a:lvl7pPr marL="2726249" indent="0" algn="ctr">
              <a:buNone/>
              <a:defRPr>
                <a:solidFill>
                  <a:schemeClr val="tx1">
                    <a:tint val="75000"/>
                  </a:schemeClr>
                </a:solidFill>
              </a:defRPr>
            </a:lvl7pPr>
            <a:lvl8pPr marL="3180629" indent="0" algn="ctr">
              <a:buNone/>
              <a:defRPr>
                <a:solidFill>
                  <a:schemeClr val="tx1">
                    <a:tint val="75000"/>
                  </a:schemeClr>
                </a:solidFill>
              </a:defRPr>
            </a:lvl8pPr>
            <a:lvl9pPr marL="363500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69226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0766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4381" indent="0">
              <a:buNone/>
              <a:defRPr sz="1800">
                <a:solidFill>
                  <a:schemeClr val="tx1">
                    <a:tint val="75000"/>
                  </a:schemeClr>
                </a:solidFill>
              </a:defRPr>
            </a:lvl2pPr>
            <a:lvl3pPr marL="908753" indent="0">
              <a:buNone/>
              <a:defRPr sz="1600">
                <a:solidFill>
                  <a:schemeClr val="tx1">
                    <a:tint val="75000"/>
                  </a:schemeClr>
                </a:solidFill>
              </a:defRPr>
            </a:lvl3pPr>
            <a:lvl4pPr marL="1363128" indent="0">
              <a:buNone/>
              <a:defRPr sz="1400">
                <a:solidFill>
                  <a:schemeClr val="tx1">
                    <a:tint val="75000"/>
                  </a:schemeClr>
                </a:solidFill>
              </a:defRPr>
            </a:lvl4pPr>
            <a:lvl5pPr marL="1817501" indent="0">
              <a:buNone/>
              <a:defRPr sz="1400">
                <a:solidFill>
                  <a:schemeClr val="tx1">
                    <a:tint val="75000"/>
                  </a:schemeClr>
                </a:solidFill>
              </a:defRPr>
            </a:lvl5pPr>
            <a:lvl6pPr marL="2271878" indent="0">
              <a:buNone/>
              <a:defRPr sz="1400">
                <a:solidFill>
                  <a:schemeClr val="tx1">
                    <a:tint val="75000"/>
                  </a:schemeClr>
                </a:solidFill>
              </a:defRPr>
            </a:lvl6pPr>
            <a:lvl7pPr marL="2726249" indent="0">
              <a:buNone/>
              <a:defRPr sz="1400">
                <a:solidFill>
                  <a:schemeClr val="tx1">
                    <a:tint val="75000"/>
                  </a:schemeClr>
                </a:solidFill>
              </a:defRPr>
            </a:lvl7pPr>
            <a:lvl8pPr marL="3180629" indent="0">
              <a:buNone/>
              <a:defRPr sz="1400">
                <a:solidFill>
                  <a:schemeClr val="tx1">
                    <a:tint val="75000"/>
                  </a:schemeClr>
                </a:solidFill>
              </a:defRPr>
            </a:lvl8pPr>
            <a:lvl9pPr marL="363500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40550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5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5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664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2/12/2020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42311352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6"/>
            <a:ext cx="4040188" cy="639762"/>
          </a:xfrm>
        </p:spPr>
        <p:txBody>
          <a:bodyPr anchor="b"/>
          <a:lstStyle>
            <a:lvl1pPr marL="0" indent="0">
              <a:buNone/>
              <a:defRPr sz="2400" b="1"/>
            </a:lvl1pPr>
            <a:lvl2pPr marL="454381" indent="0">
              <a:buNone/>
              <a:defRPr sz="2000" b="1"/>
            </a:lvl2pPr>
            <a:lvl3pPr marL="908753" indent="0">
              <a:buNone/>
              <a:defRPr sz="1800" b="1"/>
            </a:lvl3pPr>
            <a:lvl4pPr marL="1363128" indent="0">
              <a:buNone/>
              <a:defRPr sz="1600" b="1"/>
            </a:lvl4pPr>
            <a:lvl5pPr marL="1817501" indent="0">
              <a:buNone/>
              <a:defRPr sz="1600" b="1"/>
            </a:lvl5pPr>
            <a:lvl6pPr marL="2271878" indent="0">
              <a:buNone/>
              <a:defRPr sz="1600" b="1"/>
            </a:lvl6pPr>
            <a:lvl7pPr marL="2726249" indent="0">
              <a:buNone/>
              <a:defRPr sz="1600" b="1"/>
            </a:lvl7pPr>
            <a:lvl8pPr marL="3180629" indent="0">
              <a:buNone/>
              <a:defRPr sz="1600" b="1"/>
            </a:lvl8pPr>
            <a:lvl9pPr marL="36350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84" y="1535116"/>
            <a:ext cx="4041775" cy="639762"/>
          </a:xfrm>
        </p:spPr>
        <p:txBody>
          <a:bodyPr anchor="b"/>
          <a:lstStyle>
            <a:lvl1pPr marL="0" indent="0">
              <a:buNone/>
              <a:defRPr sz="2400" b="1"/>
            </a:lvl1pPr>
            <a:lvl2pPr marL="454381" indent="0">
              <a:buNone/>
              <a:defRPr sz="2000" b="1"/>
            </a:lvl2pPr>
            <a:lvl3pPr marL="908753" indent="0">
              <a:buNone/>
              <a:defRPr sz="1800" b="1"/>
            </a:lvl3pPr>
            <a:lvl4pPr marL="1363128" indent="0">
              <a:buNone/>
              <a:defRPr sz="1600" b="1"/>
            </a:lvl4pPr>
            <a:lvl5pPr marL="1817501" indent="0">
              <a:buNone/>
              <a:defRPr sz="1600" b="1"/>
            </a:lvl5pPr>
            <a:lvl6pPr marL="2271878" indent="0">
              <a:buNone/>
              <a:defRPr sz="1600" b="1"/>
            </a:lvl6pPr>
            <a:lvl7pPr marL="2726249" indent="0">
              <a:buNone/>
              <a:defRPr sz="1600" b="1"/>
            </a:lvl7pPr>
            <a:lvl8pPr marL="3180629" indent="0">
              <a:buNone/>
              <a:defRPr sz="1600" b="1"/>
            </a:lvl8pPr>
            <a:lvl9pPr marL="36350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8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6627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865842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63798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2"/>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6" y="1435106"/>
            <a:ext cx="3008313" cy="4691063"/>
          </a:xfrm>
        </p:spPr>
        <p:txBody>
          <a:bodyPr/>
          <a:lstStyle>
            <a:lvl1pPr marL="0" indent="0">
              <a:buNone/>
              <a:defRPr sz="1400"/>
            </a:lvl1pPr>
            <a:lvl2pPr marL="454381" indent="0">
              <a:buNone/>
              <a:defRPr sz="1200"/>
            </a:lvl2pPr>
            <a:lvl3pPr marL="908753" indent="0">
              <a:buNone/>
              <a:defRPr sz="1000"/>
            </a:lvl3pPr>
            <a:lvl4pPr marL="1363128" indent="0">
              <a:buNone/>
              <a:defRPr sz="900"/>
            </a:lvl4pPr>
            <a:lvl5pPr marL="1817501" indent="0">
              <a:buNone/>
              <a:defRPr sz="900"/>
            </a:lvl5pPr>
            <a:lvl6pPr marL="2271878" indent="0">
              <a:buNone/>
              <a:defRPr sz="900"/>
            </a:lvl6pPr>
            <a:lvl7pPr marL="2726249" indent="0">
              <a:buNone/>
              <a:defRPr sz="900"/>
            </a:lvl7pPr>
            <a:lvl8pPr marL="3180629" indent="0">
              <a:buNone/>
              <a:defRPr sz="900"/>
            </a:lvl8pPr>
            <a:lvl9pPr marL="363500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6977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4381" indent="0">
              <a:buNone/>
              <a:defRPr sz="2800"/>
            </a:lvl2pPr>
            <a:lvl3pPr marL="908753" indent="0">
              <a:buNone/>
              <a:defRPr sz="2400"/>
            </a:lvl3pPr>
            <a:lvl4pPr marL="1363128" indent="0">
              <a:buNone/>
              <a:defRPr sz="2000"/>
            </a:lvl4pPr>
            <a:lvl5pPr marL="1817501" indent="0">
              <a:buNone/>
              <a:defRPr sz="2000"/>
            </a:lvl5pPr>
            <a:lvl6pPr marL="2271878" indent="0">
              <a:buNone/>
              <a:defRPr sz="2000"/>
            </a:lvl6pPr>
            <a:lvl7pPr marL="2726249" indent="0">
              <a:buNone/>
              <a:defRPr sz="2000"/>
            </a:lvl7pPr>
            <a:lvl8pPr marL="3180629" indent="0">
              <a:buNone/>
              <a:defRPr sz="2000"/>
            </a:lvl8pPr>
            <a:lvl9pPr marL="3635001"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4381" indent="0">
              <a:buNone/>
              <a:defRPr sz="1200"/>
            </a:lvl2pPr>
            <a:lvl3pPr marL="908753" indent="0">
              <a:buNone/>
              <a:defRPr sz="1000"/>
            </a:lvl3pPr>
            <a:lvl4pPr marL="1363128" indent="0">
              <a:buNone/>
              <a:defRPr sz="900"/>
            </a:lvl4pPr>
            <a:lvl5pPr marL="1817501" indent="0">
              <a:buNone/>
              <a:defRPr sz="900"/>
            </a:lvl5pPr>
            <a:lvl6pPr marL="2271878" indent="0">
              <a:buNone/>
              <a:defRPr sz="900"/>
            </a:lvl6pPr>
            <a:lvl7pPr marL="2726249" indent="0">
              <a:buNone/>
              <a:defRPr sz="900"/>
            </a:lvl7pPr>
            <a:lvl8pPr marL="3180629" indent="0">
              <a:buNone/>
              <a:defRPr sz="900"/>
            </a:lvl8pPr>
            <a:lvl9pPr marL="363500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478040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28887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909122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09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447800"/>
            <a:ext cx="7772400" cy="4648200"/>
          </a:xfrm>
        </p:spPr>
        <p:txBody>
          <a:bodyPr/>
          <a:lstStyle/>
          <a:p>
            <a:endParaRPr lang="en-US"/>
          </a:p>
        </p:txBody>
      </p:sp>
      <p:sp>
        <p:nvSpPr>
          <p:cNvPr id="4" name="Footer Placeholder 3"/>
          <p:cNvSpPr>
            <a:spLocks noGrp="1"/>
          </p:cNvSpPr>
          <p:nvPr>
            <p:ph type="ftr" sz="quarter" idx="10"/>
          </p:nvPr>
        </p:nvSpPr>
        <p:spPr>
          <a:xfrm>
            <a:off x="682678" y="6248400"/>
            <a:ext cx="5337175" cy="457200"/>
          </a:xfrm>
        </p:spPr>
        <p:txBody>
          <a:bodyPr/>
          <a:lstStyle>
            <a:lvl1pPr>
              <a:defRPr/>
            </a:lvl1pPr>
          </a:lstStyle>
          <a:p>
            <a:r>
              <a:rPr lang="en-US" altLang="ja-JP">
                <a:solidFill>
                  <a:prstClr val="black">
                    <a:tint val="75000"/>
                  </a:prstClr>
                </a:solidFill>
              </a:rPr>
              <a:t>SIGNL 158</a:t>
            </a:r>
          </a:p>
        </p:txBody>
      </p:sp>
      <p:sp>
        <p:nvSpPr>
          <p:cNvPr id="5" name="Slide Number Placeholder 4"/>
          <p:cNvSpPr>
            <a:spLocks noGrp="1"/>
          </p:cNvSpPr>
          <p:nvPr>
            <p:ph type="sldNum" sz="quarter" idx="11"/>
          </p:nvPr>
        </p:nvSpPr>
        <p:spPr>
          <a:xfrm>
            <a:off x="6553200" y="6248400"/>
            <a:ext cx="1905000" cy="457200"/>
          </a:xfrm>
        </p:spPr>
        <p:txBody>
          <a:bodyPr/>
          <a:lstStyle>
            <a:lvl1pPr>
              <a:defRPr/>
            </a:lvl1pPr>
          </a:lstStyle>
          <a:p>
            <a:fld id="{433AD387-5C1F-4B67-8A23-2149A3BABF5A}" type="slidenum">
              <a:rPr lang="en-US" altLang="ja-JP">
                <a:solidFill>
                  <a:prstClr val="black">
                    <a:tint val="75000"/>
                  </a:prstClr>
                </a:solidFill>
              </a:rPr>
              <a:pPr/>
              <a:t>‹#›</a:t>
            </a:fld>
            <a:endParaRPr lang="en-US" altLang="ja-JP">
              <a:solidFill>
                <a:prstClr val="black">
                  <a:tint val="75000"/>
                </a:prstClr>
              </a:solidFill>
            </a:endParaRPr>
          </a:p>
        </p:txBody>
      </p:sp>
    </p:spTree>
    <p:extLst>
      <p:ext uri="{BB962C8B-B14F-4D97-AF65-F5344CB8AC3E}">
        <p14:creationId xmlns:p14="http://schemas.microsoft.com/office/powerpoint/2010/main" val="406596364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en-US">
              <a:solidFill>
                <a:prstClr val="black">
                  <a:tint val="75000"/>
                </a:prstClr>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solidFill>
                <a:prstClr val="black">
                  <a:tint val="75000"/>
                </a:prstClr>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1EC9A007-2EC0-4C30-8975-739DDD728C7A}" type="slidenum">
              <a:rPr lang="en-US" altLang="en-US">
                <a:solidFill>
                  <a:prstClr val="black">
                    <a:tint val="75000"/>
                  </a:prstClr>
                </a:solidFill>
              </a:rPr>
              <a:pPr/>
              <a:t>‹#›</a:t>
            </a:fld>
            <a:endParaRPr lang="en-US" altLang="en-US">
              <a:solidFill>
                <a:prstClr val="black">
                  <a:tint val="75000"/>
                </a:prstClr>
              </a:solidFill>
            </a:endParaRPr>
          </a:p>
        </p:txBody>
      </p:sp>
    </p:spTree>
    <p:extLst>
      <p:ext uri="{BB962C8B-B14F-4D97-AF65-F5344CB8AC3E}">
        <p14:creationId xmlns:p14="http://schemas.microsoft.com/office/powerpoint/2010/main" val="3070214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p:spPr>
        <p:txBody>
          <a:bodyPr/>
          <a:lstStyle>
            <a:lvl1pPr>
              <a:defRPr/>
            </a:lvl1pPr>
          </a:lstStyle>
          <a:p>
            <a:endParaRPr lang="en-US" altLang="en-US">
              <a:solidFill>
                <a:prstClr val="black">
                  <a:tint val="75000"/>
                </a:prstClr>
              </a:solidFill>
            </a:endParaRPr>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endParaRPr lang="en-US" altLang="en-US">
              <a:solidFill>
                <a:prstClr val="black">
                  <a:tint val="75000"/>
                </a:prstClr>
              </a:solidFill>
            </a:endParaRPr>
          </a:p>
        </p:txBody>
      </p:sp>
      <p:sp>
        <p:nvSpPr>
          <p:cNvPr id="9" name="Slide Number Placeholder 8"/>
          <p:cNvSpPr>
            <a:spLocks noGrp="1"/>
          </p:cNvSpPr>
          <p:nvPr>
            <p:ph type="sldNum" sz="quarter" idx="12"/>
          </p:nvPr>
        </p:nvSpPr>
        <p:spPr>
          <a:xfrm>
            <a:off x="6553200" y="6245225"/>
            <a:ext cx="2133600" cy="476250"/>
          </a:xfrm>
        </p:spPr>
        <p:txBody>
          <a:bodyPr/>
          <a:lstStyle>
            <a:lvl1pPr>
              <a:defRPr/>
            </a:lvl1pPr>
          </a:lstStyle>
          <a:p>
            <a:fld id="{A7C044E1-9FF6-48F2-BD2E-D71BA76C0CB6}" type="slidenum">
              <a:rPr lang="en-US" altLang="en-US">
                <a:solidFill>
                  <a:prstClr val="black">
                    <a:tint val="75000"/>
                  </a:prstClr>
                </a:solidFill>
              </a:rPr>
              <a:pPr/>
              <a:t>‹#›</a:t>
            </a:fld>
            <a:endParaRPr lang="en-US" altLang="en-US">
              <a:solidFill>
                <a:prstClr val="black">
                  <a:tint val="75000"/>
                </a:prstClr>
              </a:solidFill>
            </a:endParaRPr>
          </a:p>
        </p:txBody>
      </p:sp>
    </p:spTree>
    <p:extLst>
      <p:ext uri="{BB962C8B-B14F-4D97-AF65-F5344CB8AC3E}">
        <p14:creationId xmlns:p14="http://schemas.microsoft.com/office/powerpoint/2010/main" val="2760559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22" y="2130426"/>
            <a:ext cx="7772400" cy="215444"/>
          </a:xfrm>
          <a:prstGeom prst="rect">
            <a:avLst/>
          </a:prstGeom>
        </p:spPr>
        <p:txBody>
          <a:bodyPr/>
          <a:lstStyle/>
          <a:p>
            <a:r>
              <a:t>Title Text</a:t>
            </a:r>
          </a:p>
        </p:txBody>
      </p:sp>
      <p:sp>
        <p:nvSpPr>
          <p:cNvPr id="12" name="Body Level One…"/>
          <p:cNvSpPr txBox="1">
            <a:spLocks noGrp="1"/>
          </p:cNvSpPr>
          <p:nvPr>
            <p:ph type="body" sz="quarter" idx="1"/>
          </p:nvPr>
        </p:nvSpPr>
        <p:spPr>
          <a:xfrm>
            <a:off x="1371600" y="3886207"/>
            <a:ext cx="6400800" cy="1277273"/>
          </a:xfrm>
          <a:prstGeom prst="rect">
            <a:avLst/>
          </a:prstGeom>
        </p:spPr>
        <p:txBody>
          <a:bodyPr/>
          <a:lstStyle>
            <a:lvl1pPr marL="0" indent="0" algn="ctr">
              <a:buSzTx/>
              <a:buFontTx/>
              <a:buNone/>
              <a:defRPr>
                <a:solidFill>
                  <a:srgbClr val="888888"/>
                </a:solidFill>
              </a:defRPr>
            </a:lvl1pPr>
            <a:lvl2pPr marL="0" indent="453508" algn="ctr">
              <a:buSzTx/>
              <a:buFontTx/>
              <a:buNone/>
              <a:defRPr>
                <a:solidFill>
                  <a:srgbClr val="888888"/>
                </a:solidFill>
              </a:defRPr>
            </a:lvl2pPr>
            <a:lvl3pPr marL="0" indent="907008" algn="ctr">
              <a:buSzTx/>
              <a:buFontTx/>
              <a:buNone/>
              <a:defRPr>
                <a:solidFill>
                  <a:srgbClr val="888888"/>
                </a:solidFill>
              </a:defRPr>
            </a:lvl3pPr>
            <a:lvl4pPr marL="0" indent="1360510" algn="ctr">
              <a:buSzTx/>
              <a:buFontTx/>
              <a:buNone/>
              <a:defRPr>
                <a:solidFill>
                  <a:srgbClr val="888888"/>
                </a:solidFill>
              </a:defRPr>
            </a:lvl4pPr>
            <a:lvl5pPr marL="0" indent="1814012"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69960580"/>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5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solidFill>
                <a:prstClr val="black">
                  <a:tint val="75000"/>
                </a:prstClr>
              </a:solidFil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solidFill>
                <a:prstClr val="black">
                  <a:tint val="75000"/>
                </a:prstClr>
              </a:solidFill>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675CA84E-8B98-42A5-A000-6D611E2F7171}" type="slidenum">
              <a:rPr lang="en-US" altLang="en-US">
                <a:solidFill>
                  <a:prstClr val="black">
                    <a:tint val="75000"/>
                  </a:prstClr>
                </a:solidFill>
              </a:rPr>
              <a:pPr/>
              <a:t>‹#›</a:t>
            </a:fld>
            <a:endParaRPr lang="en-US" altLang="en-US">
              <a:solidFill>
                <a:prstClr val="black">
                  <a:tint val="75000"/>
                </a:prstClr>
              </a:solidFill>
            </a:endParaRPr>
          </a:p>
        </p:txBody>
      </p:sp>
    </p:spTree>
    <p:extLst>
      <p:ext uri="{BB962C8B-B14F-4D97-AF65-F5344CB8AC3E}">
        <p14:creationId xmlns:p14="http://schemas.microsoft.com/office/powerpoint/2010/main" val="320257688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5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solidFill>
                <a:prstClr val="black">
                  <a:tint val="75000"/>
                </a:prstClr>
              </a:solidFil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solidFill>
                <a:prstClr val="black">
                  <a:tint val="75000"/>
                </a:prstClr>
              </a:solidFill>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8587102B-640E-4830-83BD-F836DA7FAC18}" type="slidenum">
              <a:rPr lang="en-US" altLang="en-US">
                <a:solidFill>
                  <a:prstClr val="black">
                    <a:tint val="75000"/>
                  </a:prstClr>
                </a:solidFill>
              </a:rPr>
              <a:pPr/>
              <a:t>‹#›</a:t>
            </a:fld>
            <a:endParaRPr lang="en-US" altLang="en-US">
              <a:solidFill>
                <a:prstClr val="black">
                  <a:tint val="75000"/>
                </a:prstClr>
              </a:solidFill>
            </a:endParaRPr>
          </a:p>
        </p:txBody>
      </p:sp>
    </p:spTree>
    <p:extLst>
      <p:ext uri="{BB962C8B-B14F-4D97-AF65-F5344CB8AC3E}">
        <p14:creationId xmlns:p14="http://schemas.microsoft.com/office/powerpoint/2010/main" val="3165740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22"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3508" indent="0" algn="ctr">
              <a:buNone/>
              <a:defRPr>
                <a:solidFill>
                  <a:schemeClr val="tx1">
                    <a:tint val="75000"/>
                  </a:schemeClr>
                </a:solidFill>
              </a:defRPr>
            </a:lvl2pPr>
            <a:lvl3pPr marL="907008" indent="0" algn="ctr">
              <a:buNone/>
              <a:defRPr>
                <a:solidFill>
                  <a:schemeClr val="tx1">
                    <a:tint val="75000"/>
                  </a:schemeClr>
                </a:solidFill>
              </a:defRPr>
            </a:lvl3pPr>
            <a:lvl4pPr marL="1360510" indent="0" algn="ctr">
              <a:buNone/>
              <a:defRPr>
                <a:solidFill>
                  <a:schemeClr val="tx1">
                    <a:tint val="75000"/>
                  </a:schemeClr>
                </a:solidFill>
              </a:defRPr>
            </a:lvl4pPr>
            <a:lvl5pPr marL="1814012" indent="0" algn="ctr">
              <a:buNone/>
              <a:defRPr>
                <a:solidFill>
                  <a:schemeClr val="tx1">
                    <a:tint val="75000"/>
                  </a:schemeClr>
                </a:solidFill>
              </a:defRPr>
            </a:lvl5pPr>
            <a:lvl6pPr marL="2267515" indent="0" algn="ctr">
              <a:buNone/>
              <a:defRPr>
                <a:solidFill>
                  <a:schemeClr val="tx1">
                    <a:tint val="75000"/>
                  </a:schemeClr>
                </a:solidFill>
              </a:defRPr>
            </a:lvl6pPr>
            <a:lvl7pPr marL="2721013" indent="0" algn="ctr">
              <a:buNone/>
              <a:defRPr>
                <a:solidFill>
                  <a:schemeClr val="tx1">
                    <a:tint val="75000"/>
                  </a:schemeClr>
                </a:solidFill>
              </a:defRPr>
            </a:lvl7pPr>
            <a:lvl8pPr marL="3174519" indent="0" algn="ctr">
              <a:buNone/>
              <a:defRPr>
                <a:solidFill>
                  <a:schemeClr val="tx1">
                    <a:tint val="75000"/>
                  </a:schemeClr>
                </a:solidFill>
              </a:defRPr>
            </a:lvl8pPr>
            <a:lvl9pPr marL="362802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1122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979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34" y="4406976"/>
            <a:ext cx="7772400" cy="1362074"/>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34" y="2906735"/>
            <a:ext cx="7772400" cy="1500187"/>
          </a:xfrm>
        </p:spPr>
        <p:txBody>
          <a:bodyPr anchor="b"/>
          <a:lstStyle>
            <a:lvl1pPr marL="0" indent="0">
              <a:buNone/>
              <a:defRPr sz="2000">
                <a:solidFill>
                  <a:schemeClr val="tx1">
                    <a:tint val="75000"/>
                  </a:schemeClr>
                </a:solidFill>
              </a:defRPr>
            </a:lvl1pPr>
            <a:lvl2pPr marL="453508" indent="0">
              <a:buNone/>
              <a:defRPr sz="1800">
                <a:solidFill>
                  <a:schemeClr val="tx1">
                    <a:tint val="75000"/>
                  </a:schemeClr>
                </a:solidFill>
              </a:defRPr>
            </a:lvl2pPr>
            <a:lvl3pPr marL="907008" indent="0">
              <a:buNone/>
              <a:defRPr sz="1600">
                <a:solidFill>
                  <a:schemeClr val="tx1">
                    <a:tint val="75000"/>
                  </a:schemeClr>
                </a:solidFill>
              </a:defRPr>
            </a:lvl3pPr>
            <a:lvl4pPr marL="1360510" indent="0">
              <a:buNone/>
              <a:defRPr sz="1400">
                <a:solidFill>
                  <a:schemeClr val="tx1">
                    <a:tint val="75000"/>
                  </a:schemeClr>
                </a:solidFill>
              </a:defRPr>
            </a:lvl4pPr>
            <a:lvl5pPr marL="1814012" indent="0">
              <a:buNone/>
              <a:defRPr sz="1400">
                <a:solidFill>
                  <a:schemeClr val="tx1">
                    <a:tint val="75000"/>
                  </a:schemeClr>
                </a:solidFill>
              </a:defRPr>
            </a:lvl5pPr>
            <a:lvl6pPr marL="2267515" indent="0">
              <a:buNone/>
              <a:defRPr sz="1400">
                <a:solidFill>
                  <a:schemeClr val="tx1">
                    <a:tint val="75000"/>
                  </a:schemeClr>
                </a:solidFill>
              </a:defRPr>
            </a:lvl6pPr>
            <a:lvl7pPr marL="2721013" indent="0">
              <a:buNone/>
              <a:defRPr sz="1400">
                <a:solidFill>
                  <a:schemeClr val="tx1">
                    <a:tint val="75000"/>
                  </a:schemeClr>
                </a:solidFill>
              </a:defRPr>
            </a:lvl7pPr>
            <a:lvl8pPr marL="3174519" indent="0">
              <a:buNone/>
              <a:defRPr sz="1400">
                <a:solidFill>
                  <a:schemeClr val="tx1">
                    <a:tint val="75000"/>
                  </a:schemeClr>
                </a:solidFill>
              </a:defRPr>
            </a:lvl8pPr>
            <a:lvl9pPr marL="362802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5696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74"/>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199" y="1600274"/>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9303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3508" indent="0">
              <a:buNone/>
              <a:defRPr sz="2000" b="1"/>
            </a:lvl2pPr>
            <a:lvl3pPr marL="907008" indent="0">
              <a:buNone/>
              <a:defRPr sz="1800" b="1"/>
            </a:lvl3pPr>
            <a:lvl4pPr marL="1360510" indent="0">
              <a:buNone/>
              <a:defRPr sz="1600" b="1"/>
            </a:lvl4pPr>
            <a:lvl5pPr marL="1814012" indent="0">
              <a:buNone/>
              <a:defRPr sz="1600" b="1"/>
            </a:lvl5pPr>
            <a:lvl6pPr marL="2267515" indent="0">
              <a:buNone/>
              <a:defRPr sz="1600" b="1"/>
            </a:lvl6pPr>
            <a:lvl7pPr marL="2721013" indent="0">
              <a:buNone/>
              <a:defRPr sz="1600" b="1"/>
            </a:lvl7pPr>
            <a:lvl8pPr marL="3174519" indent="0">
              <a:buNone/>
              <a:defRPr sz="1600" b="1"/>
            </a:lvl8pPr>
            <a:lvl9pPr marL="36280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79" y="1535113"/>
            <a:ext cx="4041775" cy="639762"/>
          </a:xfrm>
        </p:spPr>
        <p:txBody>
          <a:bodyPr anchor="b"/>
          <a:lstStyle>
            <a:lvl1pPr marL="0" indent="0">
              <a:buNone/>
              <a:defRPr sz="2400" b="1"/>
            </a:lvl1pPr>
            <a:lvl2pPr marL="453508" indent="0">
              <a:buNone/>
              <a:defRPr sz="2000" b="1"/>
            </a:lvl2pPr>
            <a:lvl3pPr marL="907008" indent="0">
              <a:buNone/>
              <a:defRPr sz="1800" b="1"/>
            </a:lvl3pPr>
            <a:lvl4pPr marL="1360510" indent="0">
              <a:buNone/>
              <a:defRPr sz="1600" b="1"/>
            </a:lvl4pPr>
            <a:lvl5pPr marL="1814012" indent="0">
              <a:buNone/>
              <a:defRPr sz="1600" b="1"/>
            </a:lvl5pPr>
            <a:lvl6pPr marL="2267515" indent="0">
              <a:buNone/>
              <a:defRPr sz="1600" b="1"/>
            </a:lvl6pPr>
            <a:lvl7pPr marL="2721013" indent="0">
              <a:buNone/>
              <a:defRPr sz="1600" b="1"/>
            </a:lvl7pPr>
            <a:lvl8pPr marL="3174519" indent="0">
              <a:buNone/>
              <a:defRPr sz="1600" b="1"/>
            </a:lvl8pPr>
            <a:lvl9pPr marL="36280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7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8007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089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8343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2" y="1"/>
            <a:ext cx="9143998" cy="677108"/>
          </a:xfrm>
        </p:spPr>
        <p:txBody>
          <a:bodyPr lIns="0" tIns="0" rIns="0" bIns="0"/>
          <a:lstStyle>
            <a:lvl1pPr>
              <a:defRPr sz="4400" b="0" i="0">
                <a:solidFill>
                  <a:schemeClr val="tx1"/>
                </a:solidFill>
                <a:latin typeface="Gill Sans MT"/>
                <a:cs typeface="Gill Sans MT"/>
              </a:defRPr>
            </a:lvl1pPr>
          </a:lstStyle>
          <a:p>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5" y="273071"/>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25" y="1435101"/>
            <a:ext cx="3008313" cy="4691062"/>
          </a:xfrm>
        </p:spPr>
        <p:txBody>
          <a:bodyPr/>
          <a:lstStyle>
            <a:lvl1pPr marL="0" indent="0">
              <a:buNone/>
              <a:defRPr sz="1400"/>
            </a:lvl1pPr>
            <a:lvl2pPr marL="453508" indent="0">
              <a:buNone/>
              <a:defRPr sz="1200"/>
            </a:lvl2pPr>
            <a:lvl3pPr marL="907008" indent="0">
              <a:buNone/>
              <a:defRPr sz="1000"/>
            </a:lvl3pPr>
            <a:lvl4pPr marL="1360510" indent="0">
              <a:buNone/>
              <a:defRPr sz="1000"/>
            </a:lvl4pPr>
            <a:lvl5pPr marL="1814012" indent="0">
              <a:buNone/>
              <a:defRPr sz="1000"/>
            </a:lvl5pPr>
            <a:lvl6pPr marL="2267515" indent="0">
              <a:buNone/>
              <a:defRPr sz="1000"/>
            </a:lvl6pPr>
            <a:lvl7pPr marL="2721013" indent="0">
              <a:buNone/>
              <a:defRPr sz="1000"/>
            </a:lvl7pPr>
            <a:lvl8pPr marL="3174519" indent="0">
              <a:buNone/>
              <a:defRPr sz="1000"/>
            </a:lvl8pPr>
            <a:lvl9pPr marL="362802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9817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4"/>
            <a:ext cx="5486400" cy="4114800"/>
          </a:xfrm>
        </p:spPr>
        <p:txBody>
          <a:bodyPr/>
          <a:lstStyle>
            <a:lvl1pPr marL="0" indent="0">
              <a:buNone/>
              <a:defRPr sz="3200"/>
            </a:lvl1pPr>
            <a:lvl2pPr marL="453508" indent="0">
              <a:buNone/>
              <a:defRPr sz="2800"/>
            </a:lvl2pPr>
            <a:lvl3pPr marL="907008" indent="0">
              <a:buNone/>
              <a:defRPr sz="2400"/>
            </a:lvl3pPr>
            <a:lvl4pPr marL="1360510" indent="0">
              <a:buNone/>
              <a:defRPr sz="2000"/>
            </a:lvl4pPr>
            <a:lvl5pPr marL="1814012" indent="0">
              <a:buNone/>
              <a:defRPr sz="2000"/>
            </a:lvl5pPr>
            <a:lvl6pPr marL="2267515" indent="0">
              <a:buNone/>
              <a:defRPr sz="2000"/>
            </a:lvl6pPr>
            <a:lvl7pPr marL="2721013" indent="0">
              <a:buNone/>
              <a:defRPr sz="2000"/>
            </a:lvl7pPr>
            <a:lvl8pPr marL="3174519" indent="0">
              <a:buNone/>
              <a:defRPr sz="2000"/>
            </a:lvl8pPr>
            <a:lvl9pPr marL="3628021"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3508" indent="0">
              <a:buNone/>
              <a:defRPr sz="1200"/>
            </a:lvl2pPr>
            <a:lvl3pPr marL="907008" indent="0">
              <a:buNone/>
              <a:defRPr sz="1000"/>
            </a:lvl3pPr>
            <a:lvl4pPr marL="1360510" indent="0">
              <a:buNone/>
              <a:defRPr sz="1000"/>
            </a:lvl4pPr>
            <a:lvl5pPr marL="1814012" indent="0">
              <a:buNone/>
              <a:defRPr sz="1000"/>
            </a:lvl5pPr>
            <a:lvl6pPr marL="2267515" indent="0">
              <a:buNone/>
              <a:defRPr sz="1000"/>
            </a:lvl6pPr>
            <a:lvl7pPr marL="2721013" indent="0">
              <a:buNone/>
              <a:defRPr sz="1000"/>
            </a:lvl7pPr>
            <a:lvl8pPr marL="3174519" indent="0">
              <a:buNone/>
              <a:defRPr sz="1000"/>
            </a:lvl8pPr>
            <a:lvl9pPr marL="362802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9498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1278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20" y="274660"/>
            <a:ext cx="2057401"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21" y="274660"/>
            <a:ext cx="6019801"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4672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502" y="4787970"/>
            <a:ext cx="4687456" cy="2159249"/>
          </a:xfrm>
        </p:spPr>
        <p:txBody>
          <a:bodyPr/>
          <a:lstStyle>
            <a:lvl1pPr marL="0" indent="0" algn="ctr">
              <a:buNone/>
              <a:defRPr>
                <a:solidFill>
                  <a:schemeClr val="tx1">
                    <a:tint val="75000"/>
                  </a:schemeClr>
                </a:solidFill>
              </a:defRPr>
            </a:lvl1pPr>
            <a:lvl2pPr marL="407254" indent="0" algn="ctr">
              <a:buNone/>
              <a:defRPr>
                <a:solidFill>
                  <a:schemeClr val="tx1">
                    <a:tint val="75000"/>
                  </a:schemeClr>
                </a:solidFill>
              </a:defRPr>
            </a:lvl2pPr>
            <a:lvl3pPr marL="814508" indent="0" algn="ctr">
              <a:buNone/>
              <a:defRPr>
                <a:solidFill>
                  <a:schemeClr val="tx1">
                    <a:tint val="75000"/>
                  </a:schemeClr>
                </a:solidFill>
              </a:defRPr>
            </a:lvl3pPr>
            <a:lvl4pPr marL="1221771" indent="0" algn="ctr">
              <a:buNone/>
              <a:defRPr>
                <a:solidFill>
                  <a:schemeClr val="tx1">
                    <a:tint val="75000"/>
                  </a:schemeClr>
                </a:solidFill>
              </a:defRPr>
            </a:lvl4pPr>
            <a:lvl5pPr marL="1629027" indent="0" algn="ctr">
              <a:buNone/>
              <a:defRPr>
                <a:solidFill>
                  <a:schemeClr val="tx1">
                    <a:tint val="75000"/>
                  </a:schemeClr>
                </a:solidFill>
              </a:defRPr>
            </a:lvl5pPr>
            <a:lvl6pPr marL="2036295" indent="0" algn="ctr">
              <a:buNone/>
              <a:defRPr>
                <a:solidFill>
                  <a:schemeClr val="tx1">
                    <a:tint val="75000"/>
                  </a:schemeClr>
                </a:solidFill>
              </a:defRPr>
            </a:lvl6pPr>
            <a:lvl7pPr marL="2443549" indent="0" algn="ctr">
              <a:buNone/>
              <a:defRPr>
                <a:solidFill>
                  <a:schemeClr val="tx1">
                    <a:tint val="75000"/>
                  </a:schemeClr>
                </a:solidFill>
              </a:defRPr>
            </a:lvl7pPr>
            <a:lvl8pPr marL="2850808" indent="0" algn="ctr">
              <a:buNone/>
              <a:defRPr>
                <a:solidFill>
                  <a:schemeClr val="tx1">
                    <a:tint val="75000"/>
                  </a:schemeClr>
                </a:solidFill>
              </a:defRPr>
            </a:lvl8pPr>
            <a:lvl9pPr marL="3258064"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96763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50631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7254" indent="0">
              <a:buNone/>
              <a:defRPr sz="1600">
                <a:solidFill>
                  <a:schemeClr val="tx1">
                    <a:tint val="75000"/>
                  </a:schemeClr>
                </a:solidFill>
              </a:defRPr>
            </a:lvl2pPr>
            <a:lvl3pPr marL="814508" indent="0">
              <a:buNone/>
              <a:defRPr sz="1400">
                <a:solidFill>
                  <a:schemeClr val="tx1">
                    <a:tint val="75000"/>
                  </a:schemeClr>
                </a:solidFill>
              </a:defRPr>
            </a:lvl3pPr>
            <a:lvl4pPr marL="1221771" indent="0">
              <a:buNone/>
              <a:defRPr sz="1400">
                <a:solidFill>
                  <a:schemeClr val="tx1">
                    <a:tint val="75000"/>
                  </a:schemeClr>
                </a:solidFill>
              </a:defRPr>
            </a:lvl4pPr>
            <a:lvl5pPr marL="1629027" indent="0">
              <a:buNone/>
              <a:defRPr sz="1400">
                <a:solidFill>
                  <a:schemeClr val="tx1">
                    <a:tint val="75000"/>
                  </a:schemeClr>
                </a:solidFill>
              </a:defRPr>
            </a:lvl5pPr>
            <a:lvl6pPr marL="2036295" indent="0">
              <a:buNone/>
              <a:defRPr sz="1400">
                <a:solidFill>
                  <a:schemeClr val="tx1">
                    <a:tint val="75000"/>
                  </a:schemeClr>
                </a:solidFill>
              </a:defRPr>
            </a:lvl6pPr>
            <a:lvl7pPr marL="2443549" indent="0">
              <a:buNone/>
              <a:defRPr sz="1400">
                <a:solidFill>
                  <a:schemeClr val="tx1">
                    <a:tint val="75000"/>
                  </a:schemeClr>
                </a:solidFill>
              </a:defRPr>
            </a:lvl7pPr>
            <a:lvl8pPr marL="2850808" indent="0">
              <a:buNone/>
              <a:defRPr sz="1400">
                <a:solidFill>
                  <a:schemeClr val="tx1">
                    <a:tint val="75000"/>
                  </a:schemeClr>
                </a:solidFill>
              </a:defRPr>
            </a:lvl8pPr>
            <a:lvl9pPr marL="325806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1723245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65"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4033"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894438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48"/>
            <a:ext cx="2958724" cy="788204"/>
          </a:xfrm>
        </p:spPr>
        <p:txBody>
          <a:bodyPr anchor="b"/>
          <a:lstStyle>
            <a:lvl1pPr marL="0" indent="0">
              <a:buNone/>
              <a:defRPr sz="2200" b="1"/>
            </a:lvl1pPr>
            <a:lvl2pPr marL="407254" indent="0">
              <a:buNone/>
              <a:defRPr sz="1800" b="1"/>
            </a:lvl2pPr>
            <a:lvl3pPr marL="814508" indent="0">
              <a:buNone/>
              <a:defRPr sz="1600" b="1"/>
            </a:lvl3pPr>
            <a:lvl4pPr marL="1221771" indent="0">
              <a:buNone/>
              <a:defRPr sz="1400" b="1"/>
            </a:lvl4pPr>
            <a:lvl5pPr marL="1629027" indent="0">
              <a:buNone/>
              <a:defRPr sz="1400" b="1"/>
            </a:lvl5pPr>
            <a:lvl6pPr marL="2036295" indent="0">
              <a:buNone/>
              <a:defRPr sz="1400" b="1"/>
            </a:lvl6pPr>
            <a:lvl7pPr marL="2443549" indent="0">
              <a:buNone/>
              <a:defRPr sz="1400" b="1"/>
            </a:lvl7pPr>
            <a:lvl8pPr marL="2850808" indent="0">
              <a:buNone/>
              <a:defRPr sz="1400" b="1"/>
            </a:lvl8pPr>
            <a:lvl9pPr marL="3258064"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48"/>
            <a:ext cx="2959884" cy="788204"/>
          </a:xfrm>
        </p:spPr>
        <p:txBody>
          <a:bodyPr anchor="b"/>
          <a:lstStyle>
            <a:lvl1pPr marL="0" indent="0">
              <a:buNone/>
              <a:defRPr sz="2200" b="1"/>
            </a:lvl1pPr>
            <a:lvl2pPr marL="407254" indent="0">
              <a:buNone/>
              <a:defRPr sz="1800" b="1"/>
            </a:lvl2pPr>
            <a:lvl3pPr marL="814508" indent="0">
              <a:buNone/>
              <a:defRPr sz="1600" b="1"/>
            </a:lvl3pPr>
            <a:lvl4pPr marL="1221771" indent="0">
              <a:buNone/>
              <a:defRPr sz="1400" b="1"/>
            </a:lvl4pPr>
            <a:lvl5pPr marL="1629027" indent="0">
              <a:buNone/>
              <a:defRPr sz="1400" b="1"/>
            </a:lvl5pPr>
            <a:lvl6pPr marL="2036295" indent="0">
              <a:buNone/>
              <a:defRPr sz="1400" b="1"/>
            </a:lvl6pPr>
            <a:lvl7pPr marL="2443549" indent="0">
              <a:buNone/>
              <a:defRPr sz="1400" b="1"/>
            </a:lvl7pPr>
            <a:lvl8pPr marL="2850808" indent="0">
              <a:buNone/>
              <a:defRPr sz="1400" b="1"/>
            </a:lvl8pPr>
            <a:lvl9pPr marL="3258064"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043995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06082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2" y="1"/>
            <a:ext cx="9143998" cy="677108"/>
          </a:xfrm>
        </p:spPr>
        <p:txBody>
          <a:bodyPr lIns="0" tIns="0" rIns="0" bIns="0"/>
          <a:lstStyle>
            <a:lvl1pPr>
              <a:defRPr sz="4400" b="0" i="0">
                <a:solidFill>
                  <a:schemeClr val="tx1"/>
                </a:solidFill>
                <a:latin typeface="Gill Sans MT"/>
                <a:cs typeface="Gill Sans MT"/>
              </a:defRPr>
            </a:lvl1pPr>
          </a:lstStyle>
          <a:p>
            <a:endParaRPr/>
          </a:p>
        </p:txBody>
      </p:sp>
      <p:sp>
        <p:nvSpPr>
          <p:cNvPr id="3" name="Holder 3"/>
          <p:cNvSpPr>
            <a:spLocks noGrp="1"/>
          </p:cNvSpPr>
          <p:nvPr>
            <p:ph sz="half" idx="2"/>
          </p:nvPr>
        </p:nvSpPr>
        <p:spPr>
          <a:xfrm>
            <a:off x="457200" y="1577403"/>
            <a:ext cx="3977641" cy="176971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403"/>
            <a:ext cx="3977641" cy="1769715"/>
          </a:xfrm>
          <a:prstGeom prst="rect">
            <a:avLst/>
          </a:prstGeom>
        </p:spPr>
        <p:txBody>
          <a:bodyPr wrap="square" lIns="0" tIns="0" rIns="0" bIns="0">
            <a:spAutoFit/>
          </a:bodyPr>
          <a:lstStyle>
            <a:lvl1pPr>
              <a:defRPr/>
            </a:lvl1pPr>
          </a:lstStyle>
          <a:p>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808834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68"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68" y="1768102"/>
            <a:ext cx="2203057" cy="5779512"/>
          </a:xfrm>
        </p:spPr>
        <p:txBody>
          <a:bodyPr/>
          <a:lstStyle>
            <a:lvl1pPr marL="0" indent="0">
              <a:buNone/>
              <a:defRPr sz="1400"/>
            </a:lvl1pPr>
            <a:lvl2pPr marL="407254" indent="0">
              <a:buNone/>
              <a:defRPr sz="1200"/>
            </a:lvl2pPr>
            <a:lvl3pPr marL="814508" indent="0">
              <a:buNone/>
              <a:defRPr sz="1000"/>
            </a:lvl3pPr>
            <a:lvl4pPr marL="1221771" indent="0">
              <a:buNone/>
              <a:defRPr sz="800"/>
            </a:lvl4pPr>
            <a:lvl5pPr marL="1629027" indent="0">
              <a:buNone/>
              <a:defRPr sz="800"/>
            </a:lvl5pPr>
            <a:lvl6pPr marL="2036295" indent="0">
              <a:buNone/>
              <a:defRPr sz="800"/>
            </a:lvl6pPr>
            <a:lvl7pPr marL="2443549" indent="0">
              <a:buNone/>
              <a:defRPr sz="800"/>
            </a:lvl7pPr>
            <a:lvl8pPr marL="2850808" indent="0">
              <a:buNone/>
              <a:defRPr sz="800"/>
            </a:lvl8pPr>
            <a:lvl9pPr marL="3258064"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879424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7254" indent="0">
              <a:buNone/>
              <a:defRPr sz="2600"/>
            </a:lvl2pPr>
            <a:lvl3pPr marL="814508" indent="0">
              <a:buNone/>
              <a:defRPr sz="2200"/>
            </a:lvl3pPr>
            <a:lvl4pPr marL="1221771" indent="0">
              <a:buNone/>
              <a:defRPr sz="1800"/>
            </a:lvl4pPr>
            <a:lvl5pPr marL="1629027" indent="0">
              <a:buNone/>
              <a:defRPr sz="1800"/>
            </a:lvl5pPr>
            <a:lvl6pPr marL="2036295" indent="0">
              <a:buNone/>
              <a:defRPr sz="1800"/>
            </a:lvl6pPr>
            <a:lvl7pPr marL="2443549" indent="0">
              <a:buNone/>
              <a:defRPr sz="1800"/>
            </a:lvl7pPr>
            <a:lvl8pPr marL="2850808" indent="0">
              <a:buNone/>
              <a:defRPr sz="1800"/>
            </a:lvl8pPr>
            <a:lvl9pPr marL="3258064" indent="0">
              <a:buNone/>
              <a:defRPr sz="1800"/>
            </a:lvl9pPr>
          </a:lstStyle>
          <a:p>
            <a:endParaRPr lang="en-CA"/>
          </a:p>
        </p:txBody>
      </p:sp>
      <p:sp>
        <p:nvSpPr>
          <p:cNvPr id="4" name="Text Placeholder 3"/>
          <p:cNvSpPr>
            <a:spLocks noGrp="1"/>
          </p:cNvSpPr>
          <p:nvPr>
            <p:ph type="body" sz="half" idx="2"/>
          </p:nvPr>
        </p:nvSpPr>
        <p:spPr>
          <a:xfrm>
            <a:off x="1312534" y="6612703"/>
            <a:ext cx="4017818" cy="991610"/>
          </a:xfrm>
        </p:spPr>
        <p:txBody>
          <a:bodyPr/>
          <a:lstStyle>
            <a:lvl1pPr marL="0" indent="0">
              <a:buNone/>
              <a:defRPr sz="1400"/>
            </a:lvl1pPr>
            <a:lvl2pPr marL="407254" indent="0">
              <a:buNone/>
              <a:defRPr sz="1200"/>
            </a:lvl2pPr>
            <a:lvl3pPr marL="814508" indent="0">
              <a:buNone/>
              <a:defRPr sz="1000"/>
            </a:lvl3pPr>
            <a:lvl4pPr marL="1221771" indent="0">
              <a:buNone/>
              <a:defRPr sz="800"/>
            </a:lvl4pPr>
            <a:lvl5pPr marL="1629027" indent="0">
              <a:buNone/>
              <a:defRPr sz="800"/>
            </a:lvl5pPr>
            <a:lvl6pPr marL="2036295" indent="0">
              <a:buNone/>
              <a:defRPr sz="800"/>
            </a:lvl6pPr>
            <a:lvl7pPr marL="2443549" indent="0">
              <a:buNone/>
              <a:defRPr sz="800"/>
            </a:lvl7pPr>
            <a:lvl8pPr marL="2850808" indent="0">
              <a:buNone/>
              <a:defRPr sz="800"/>
            </a:lvl8pPr>
            <a:lvl9pPr marL="3258064"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3417201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5696960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40"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559249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494" y="4787964"/>
            <a:ext cx="4687456" cy="2159249"/>
          </a:xfrm>
        </p:spPr>
        <p:txBody>
          <a:bodyPr/>
          <a:lstStyle>
            <a:lvl1pPr marL="0" indent="0" algn="ctr">
              <a:buNone/>
              <a:defRPr>
                <a:solidFill>
                  <a:schemeClr val="tx1">
                    <a:tint val="75000"/>
                  </a:schemeClr>
                </a:solidFill>
              </a:defRPr>
            </a:lvl1pPr>
            <a:lvl2pPr marL="407589" indent="0" algn="ctr">
              <a:buNone/>
              <a:defRPr>
                <a:solidFill>
                  <a:schemeClr val="tx1">
                    <a:tint val="75000"/>
                  </a:schemeClr>
                </a:solidFill>
              </a:defRPr>
            </a:lvl2pPr>
            <a:lvl3pPr marL="815176" indent="0" algn="ctr">
              <a:buNone/>
              <a:defRPr>
                <a:solidFill>
                  <a:schemeClr val="tx1">
                    <a:tint val="75000"/>
                  </a:schemeClr>
                </a:solidFill>
              </a:defRPr>
            </a:lvl3pPr>
            <a:lvl4pPr marL="1222773" indent="0" algn="ctr">
              <a:buNone/>
              <a:defRPr>
                <a:solidFill>
                  <a:schemeClr val="tx1">
                    <a:tint val="75000"/>
                  </a:schemeClr>
                </a:solidFill>
              </a:defRPr>
            </a:lvl4pPr>
            <a:lvl5pPr marL="1630363" indent="0" algn="ctr">
              <a:buNone/>
              <a:defRPr>
                <a:solidFill>
                  <a:schemeClr val="tx1">
                    <a:tint val="75000"/>
                  </a:schemeClr>
                </a:solidFill>
              </a:defRPr>
            </a:lvl5pPr>
            <a:lvl6pPr marL="2037960" indent="0" algn="ctr">
              <a:buNone/>
              <a:defRPr>
                <a:solidFill>
                  <a:schemeClr val="tx1">
                    <a:tint val="75000"/>
                  </a:schemeClr>
                </a:solidFill>
              </a:defRPr>
            </a:lvl6pPr>
            <a:lvl7pPr marL="2445549" indent="0" algn="ctr">
              <a:buNone/>
              <a:defRPr>
                <a:solidFill>
                  <a:schemeClr val="tx1">
                    <a:tint val="75000"/>
                  </a:schemeClr>
                </a:solidFill>
              </a:defRPr>
            </a:lvl7pPr>
            <a:lvl8pPr marL="2853140" indent="0" algn="ctr">
              <a:buNone/>
              <a:defRPr>
                <a:solidFill>
                  <a:schemeClr val="tx1">
                    <a:tint val="75000"/>
                  </a:schemeClr>
                </a:solidFill>
              </a:defRPr>
            </a:lvl8pPr>
            <a:lvl9pPr marL="3260737"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983139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07310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7589" indent="0">
              <a:buNone/>
              <a:defRPr sz="1600">
                <a:solidFill>
                  <a:schemeClr val="tx1">
                    <a:tint val="75000"/>
                  </a:schemeClr>
                </a:solidFill>
              </a:defRPr>
            </a:lvl2pPr>
            <a:lvl3pPr marL="815176" indent="0">
              <a:buNone/>
              <a:defRPr sz="1400">
                <a:solidFill>
                  <a:schemeClr val="tx1">
                    <a:tint val="75000"/>
                  </a:schemeClr>
                </a:solidFill>
              </a:defRPr>
            </a:lvl3pPr>
            <a:lvl4pPr marL="1222773" indent="0">
              <a:buNone/>
              <a:defRPr sz="1400">
                <a:solidFill>
                  <a:schemeClr val="tx1">
                    <a:tint val="75000"/>
                  </a:schemeClr>
                </a:solidFill>
              </a:defRPr>
            </a:lvl4pPr>
            <a:lvl5pPr marL="1630363" indent="0">
              <a:buNone/>
              <a:defRPr sz="1400">
                <a:solidFill>
                  <a:schemeClr val="tx1">
                    <a:tint val="75000"/>
                  </a:schemeClr>
                </a:solidFill>
              </a:defRPr>
            </a:lvl5pPr>
            <a:lvl6pPr marL="2037960" indent="0">
              <a:buNone/>
              <a:defRPr sz="1400">
                <a:solidFill>
                  <a:schemeClr val="tx1">
                    <a:tint val="75000"/>
                  </a:schemeClr>
                </a:solidFill>
              </a:defRPr>
            </a:lvl6pPr>
            <a:lvl7pPr marL="2445549" indent="0">
              <a:buNone/>
              <a:defRPr sz="1400">
                <a:solidFill>
                  <a:schemeClr val="tx1">
                    <a:tint val="75000"/>
                  </a:schemeClr>
                </a:solidFill>
              </a:defRPr>
            </a:lvl7pPr>
            <a:lvl8pPr marL="2853140" indent="0">
              <a:buNone/>
              <a:defRPr sz="1400">
                <a:solidFill>
                  <a:schemeClr val="tx1">
                    <a:tint val="75000"/>
                  </a:schemeClr>
                </a:solidFill>
              </a:defRPr>
            </a:lvl8pPr>
            <a:lvl9pPr marL="3260737"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970353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59"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4025"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6879185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42"/>
            <a:ext cx="2958724" cy="788204"/>
          </a:xfrm>
        </p:spPr>
        <p:txBody>
          <a:bodyPr anchor="b"/>
          <a:lstStyle>
            <a:lvl1pPr marL="0" indent="0">
              <a:buNone/>
              <a:defRPr sz="2200" b="1"/>
            </a:lvl1pPr>
            <a:lvl2pPr marL="407589" indent="0">
              <a:buNone/>
              <a:defRPr sz="1800" b="1"/>
            </a:lvl2pPr>
            <a:lvl3pPr marL="815176" indent="0">
              <a:buNone/>
              <a:defRPr sz="1600" b="1"/>
            </a:lvl3pPr>
            <a:lvl4pPr marL="1222773" indent="0">
              <a:buNone/>
              <a:defRPr sz="1400" b="1"/>
            </a:lvl4pPr>
            <a:lvl5pPr marL="1630363" indent="0">
              <a:buNone/>
              <a:defRPr sz="1400" b="1"/>
            </a:lvl5pPr>
            <a:lvl6pPr marL="2037960" indent="0">
              <a:buNone/>
              <a:defRPr sz="1400" b="1"/>
            </a:lvl6pPr>
            <a:lvl7pPr marL="2445549" indent="0">
              <a:buNone/>
              <a:defRPr sz="1400" b="1"/>
            </a:lvl7pPr>
            <a:lvl8pPr marL="2853140" indent="0">
              <a:buNone/>
              <a:defRPr sz="1400" b="1"/>
            </a:lvl8pPr>
            <a:lvl9pPr marL="3260737"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42"/>
            <a:ext cx="2959884" cy="788204"/>
          </a:xfrm>
        </p:spPr>
        <p:txBody>
          <a:bodyPr anchor="b"/>
          <a:lstStyle>
            <a:lvl1pPr marL="0" indent="0">
              <a:buNone/>
              <a:defRPr sz="2200" b="1"/>
            </a:lvl1pPr>
            <a:lvl2pPr marL="407589" indent="0">
              <a:buNone/>
              <a:defRPr sz="1800" b="1"/>
            </a:lvl2pPr>
            <a:lvl3pPr marL="815176" indent="0">
              <a:buNone/>
              <a:defRPr sz="1600" b="1"/>
            </a:lvl3pPr>
            <a:lvl4pPr marL="1222773" indent="0">
              <a:buNone/>
              <a:defRPr sz="1400" b="1"/>
            </a:lvl4pPr>
            <a:lvl5pPr marL="1630363" indent="0">
              <a:buNone/>
              <a:defRPr sz="1400" b="1"/>
            </a:lvl5pPr>
            <a:lvl6pPr marL="2037960" indent="0">
              <a:buNone/>
              <a:defRPr sz="1400" b="1"/>
            </a:lvl6pPr>
            <a:lvl7pPr marL="2445549" indent="0">
              <a:buNone/>
              <a:defRPr sz="1400" b="1"/>
            </a:lvl7pPr>
            <a:lvl8pPr marL="2853140" indent="0">
              <a:buNone/>
              <a:defRPr sz="1400" b="1"/>
            </a:lvl8pPr>
            <a:lvl9pPr marL="3260737"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39286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2" y="1"/>
            <a:ext cx="9143998" cy="677108"/>
          </a:xfrm>
        </p:spPr>
        <p:txBody>
          <a:bodyPr lIns="0" tIns="0" rIns="0" bIns="0"/>
          <a:lstStyle>
            <a:lvl1pPr algn="ctr">
              <a:defRPr sz="4400" b="0" i="0">
                <a:solidFill>
                  <a:schemeClr val="tx1"/>
                </a:solidFill>
                <a:latin typeface="Gill Sans MT"/>
                <a:cs typeface="Gill Sans MT"/>
              </a:defRPr>
            </a:lvl1pPr>
          </a:lstStyle>
          <a:p>
            <a:endParaRPr dirty="0"/>
          </a:p>
        </p:txBody>
      </p:sp>
      <p:sp>
        <p:nvSpPr>
          <p:cNvPr id="4" name="TextBox 3"/>
          <p:cNvSpPr txBox="1"/>
          <p:nvPr userDrawn="1"/>
        </p:nvSpPr>
        <p:spPr>
          <a:xfrm>
            <a:off x="0" y="5410221"/>
            <a:ext cx="9144000" cy="1447800"/>
          </a:xfrm>
          <a:prstGeom prst="rect">
            <a:avLst/>
          </a:prstGeom>
          <a:noFill/>
        </p:spPr>
        <p:txBody>
          <a:bodyPr wrap="square" lIns="90700" tIns="45354" rIns="90700" bIns="45354" rtlCol="0">
            <a:noAutofit/>
          </a:bodyPr>
          <a:lstStyle/>
          <a:p>
            <a:pPr marL="226770" indent="-226770">
              <a:buFont typeface="Arial" panose="020B0604020202020204" pitchFamily="34" charset="0"/>
              <a:buChar char="•"/>
            </a:pPr>
            <a:endParaRPr lang="en-US" sz="2800" b="1"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102508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0766492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60"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60" y="1768102"/>
            <a:ext cx="2203057" cy="5779512"/>
          </a:xfrm>
        </p:spPr>
        <p:txBody>
          <a:bodyPr/>
          <a:lstStyle>
            <a:lvl1pPr marL="0" indent="0">
              <a:buNone/>
              <a:defRPr sz="1400"/>
            </a:lvl1pPr>
            <a:lvl2pPr marL="407589" indent="0">
              <a:buNone/>
              <a:defRPr sz="1200"/>
            </a:lvl2pPr>
            <a:lvl3pPr marL="815176" indent="0">
              <a:buNone/>
              <a:defRPr sz="1000"/>
            </a:lvl3pPr>
            <a:lvl4pPr marL="1222773" indent="0">
              <a:buNone/>
              <a:defRPr sz="800"/>
            </a:lvl4pPr>
            <a:lvl5pPr marL="1630363" indent="0">
              <a:buNone/>
              <a:defRPr sz="800"/>
            </a:lvl5pPr>
            <a:lvl6pPr marL="2037960" indent="0">
              <a:buNone/>
              <a:defRPr sz="800"/>
            </a:lvl6pPr>
            <a:lvl7pPr marL="2445549" indent="0">
              <a:buNone/>
              <a:defRPr sz="800"/>
            </a:lvl7pPr>
            <a:lvl8pPr marL="2853140" indent="0">
              <a:buNone/>
              <a:defRPr sz="800"/>
            </a:lvl8pPr>
            <a:lvl9pPr marL="3260737"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5211783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7589" indent="0">
              <a:buNone/>
              <a:defRPr sz="2600"/>
            </a:lvl2pPr>
            <a:lvl3pPr marL="815176" indent="0">
              <a:buNone/>
              <a:defRPr sz="2200"/>
            </a:lvl3pPr>
            <a:lvl4pPr marL="1222773" indent="0">
              <a:buNone/>
              <a:defRPr sz="1800"/>
            </a:lvl4pPr>
            <a:lvl5pPr marL="1630363" indent="0">
              <a:buNone/>
              <a:defRPr sz="1800"/>
            </a:lvl5pPr>
            <a:lvl6pPr marL="2037960" indent="0">
              <a:buNone/>
              <a:defRPr sz="1800"/>
            </a:lvl6pPr>
            <a:lvl7pPr marL="2445549" indent="0">
              <a:buNone/>
              <a:defRPr sz="1800"/>
            </a:lvl7pPr>
            <a:lvl8pPr marL="2853140" indent="0">
              <a:buNone/>
              <a:defRPr sz="1800"/>
            </a:lvl8pPr>
            <a:lvl9pPr marL="3260737" indent="0">
              <a:buNone/>
              <a:defRPr sz="1800"/>
            </a:lvl9pPr>
          </a:lstStyle>
          <a:p>
            <a:endParaRPr lang="en-CA"/>
          </a:p>
        </p:txBody>
      </p:sp>
      <p:sp>
        <p:nvSpPr>
          <p:cNvPr id="4" name="Text Placeholder 3"/>
          <p:cNvSpPr>
            <a:spLocks noGrp="1"/>
          </p:cNvSpPr>
          <p:nvPr>
            <p:ph type="body" sz="half" idx="2"/>
          </p:nvPr>
        </p:nvSpPr>
        <p:spPr>
          <a:xfrm>
            <a:off x="1312534" y="6612703"/>
            <a:ext cx="4017818" cy="991610"/>
          </a:xfrm>
        </p:spPr>
        <p:txBody>
          <a:bodyPr/>
          <a:lstStyle>
            <a:lvl1pPr marL="0" indent="0">
              <a:buNone/>
              <a:defRPr sz="1400"/>
            </a:lvl1pPr>
            <a:lvl2pPr marL="407589" indent="0">
              <a:buNone/>
              <a:defRPr sz="1200"/>
            </a:lvl2pPr>
            <a:lvl3pPr marL="815176" indent="0">
              <a:buNone/>
              <a:defRPr sz="1000"/>
            </a:lvl3pPr>
            <a:lvl4pPr marL="1222773" indent="0">
              <a:buNone/>
              <a:defRPr sz="800"/>
            </a:lvl4pPr>
            <a:lvl5pPr marL="1630363" indent="0">
              <a:buNone/>
              <a:defRPr sz="800"/>
            </a:lvl5pPr>
            <a:lvl6pPr marL="2037960" indent="0">
              <a:buNone/>
              <a:defRPr sz="800"/>
            </a:lvl6pPr>
            <a:lvl7pPr marL="2445549" indent="0">
              <a:buNone/>
              <a:defRPr sz="800"/>
            </a:lvl7pPr>
            <a:lvl8pPr marL="2853140" indent="0">
              <a:buNone/>
              <a:defRPr sz="800"/>
            </a:lvl8pPr>
            <a:lvl9pPr marL="3260737"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5049699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942364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40"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336801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486" y="4787956"/>
            <a:ext cx="4687456" cy="2159249"/>
          </a:xfrm>
        </p:spPr>
        <p:txBody>
          <a:bodyPr/>
          <a:lstStyle>
            <a:lvl1pPr marL="0" indent="0" algn="ctr">
              <a:buNone/>
              <a:defRPr>
                <a:solidFill>
                  <a:schemeClr val="tx1">
                    <a:tint val="75000"/>
                  </a:schemeClr>
                </a:solidFill>
              </a:defRPr>
            </a:lvl1pPr>
            <a:lvl2pPr marL="407971" indent="0" algn="ctr">
              <a:buNone/>
              <a:defRPr>
                <a:solidFill>
                  <a:schemeClr val="tx1">
                    <a:tint val="75000"/>
                  </a:schemeClr>
                </a:solidFill>
              </a:defRPr>
            </a:lvl2pPr>
            <a:lvl3pPr marL="815943" indent="0" algn="ctr">
              <a:buNone/>
              <a:defRPr>
                <a:solidFill>
                  <a:schemeClr val="tx1">
                    <a:tint val="75000"/>
                  </a:schemeClr>
                </a:solidFill>
              </a:defRPr>
            </a:lvl3pPr>
            <a:lvl4pPr marL="1223918" indent="0" algn="ctr">
              <a:buNone/>
              <a:defRPr>
                <a:solidFill>
                  <a:schemeClr val="tx1">
                    <a:tint val="75000"/>
                  </a:schemeClr>
                </a:solidFill>
              </a:defRPr>
            </a:lvl4pPr>
            <a:lvl5pPr marL="1631890" indent="0" algn="ctr">
              <a:buNone/>
              <a:defRPr>
                <a:solidFill>
                  <a:schemeClr val="tx1">
                    <a:tint val="75000"/>
                  </a:schemeClr>
                </a:solidFill>
              </a:defRPr>
            </a:lvl5pPr>
            <a:lvl6pPr marL="2039871" indent="0" algn="ctr">
              <a:buNone/>
              <a:defRPr>
                <a:solidFill>
                  <a:schemeClr val="tx1">
                    <a:tint val="75000"/>
                  </a:schemeClr>
                </a:solidFill>
              </a:defRPr>
            </a:lvl6pPr>
            <a:lvl7pPr marL="2447843" indent="0" algn="ctr">
              <a:buNone/>
              <a:defRPr>
                <a:solidFill>
                  <a:schemeClr val="tx1">
                    <a:tint val="75000"/>
                  </a:schemeClr>
                </a:solidFill>
              </a:defRPr>
            </a:lvl7pPr>
            <a:lvl8pPr marL="2855814" indent="0" algn="ctr">
              <a:buNone/>
              <a:defRPr>
                <a:solidFill>
                  <a:schemeClr val="tx1">
                    <a:tint val="75000"/>
                  </a:schemeClr>
                </a:solidFill>
              </a:defRPr>
            </a:lvl8pPr>
            <a:lvl9pPr marL="3263788"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939389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405451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7971" indent="0">
              <a:buNone/>
              <a:defRPr sz="1600">
                <a:solidFill>
                  <a:schemeClr val="tx1">
                    <a:tint val="75000"/>
                  </a:schemeClr>
                </a:solidFill>
              </a:defRPr>
            </a:lvl2pPr>
            <a:lvl3pPr marL="815943" indent="0">
              <a:buNone/>
              <a:defRPr sz="1400">
                <a:solidFill>
                  <a:schemeClr val="tx1">
                    <a:tint val="75000"/>
                  </a:schemeClr>
                </a:solidFill>
              </a:defRPr>
            </a:lvl3pPr>
            <a:lvl4pPr marL="1223918" indent="0">
              <a:buNone/>
              <a:defRPr sz="1400">
                <a:solidFill>
                  <a:schemeClr val="tx1">
                    <a:tint val="75000"/>
                  </a:schemeClr>
                </a:solidFill>
              </a:defRPr>
            </a:lvl4pPr>
            <a:lvl5pPr marL="1631890" indent="0">
              <a:buNone/>
              <a:defRPr sz="1400">
                <a:solidFill>
                  <a:schemeClr val="tx1">
                    <a:tint val="75000"/>
                  </a:schemeClr>
                </a:solidFill>
              </a:defRPr>
            </a:lvl5pPr>
            <a:lvl6pPr marL="2039871" indent="0">
              <a:buNone/>
              <a:defRPr sz="1400">
                <a:solidFill>
                  <a:schemeClr val="tx1">
                    <a:tint val="75000"/>
                  </a:schemeClr>
                </a:solidFill>
              </a:defRPr>
            </a:lvl6pPr>
            <a:lvl7pPr marL="2447843" indent="0">
              <a:buNone/>
              <a:defRPr sz="1400">
                <a:solidFill>
                  <a:schemeClr val="tx1">
                    <a:tint val="75000"/>
                  </a:schemeClr>
                </a:solidFill>
              </a:defRPr>
            </a:lvl7pPr>
            <a:lvl8pPr marL="2855814" indent="0">
              <a:buNone/>
              <a:defRPr sz="1400">
                <a:solidFill>
                  <a:schemeClr val="tx1">
                    <a:tint val="75000"/>
                  </a:schemeClr>
                </a:solidFill>
              </a:defRPr>
            </a:lvl8pPr>
            <a:lvl9pPr marL="326378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472714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51"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4017"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013676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40"/>
            <a:ext cx="2958724" cy="788204"/>
          </a:xfrm>
        </p:spPr>
        <p:txBody>
          <a:bodyPr anchor="b"/>
          <a:lstStyle>
            <a:lvl1pPr marL="0" indent="0">
              <a:buNone/>
              <a:defRPr sz="2200" b="1"/>
            </a:lvl1pPr>
            <a:lvl2pPr marL="407971" indent="0">
              <a:buNone/>
              <a:defRPr sz="1800" b="1"/>
            </a:lvl2pPr>
            <a:lvl3pPr marL="815943" indent="0">
              <a:buNone/>
              <a:defRPr sz="1600" b="1"/>
            </a:lvl3pPr>
            <a:lvl4pPr marL="1223918" indent="0">
              <a:buNone/>
              <a:defRPr sz="1400" b="1"/>
            </a:lvl4pPr>
            <a:lvl5pPr marL="1631890" indent="0">
              <a:buNone/>
              <a:defRPr sz="1400" b="1"/>
            </a:lvl5pPr>
            <a:lvl6pPr marL="2039871" indent="0">
              <a:buNone/>
              <a:defRPr sz="1400" b="1"/>
            </a:lvl6pPr>
            <a:lvl7pPr marL="2447843" indent="0">
              <a:buNone/>
              <a:defRPr sz="1400" b="1"/>
            </a:lvl7pPr>
            <a:lvl8pPr marL="2855814" indent="0">
              <a:buNone/>
              <a:defRPr sz="1400" b="1"/>
            </a:lvl8pPr>
            <a:lvl9pPr marL="3263788"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40"/>
            <a:ext cx="2959884" cy="788204"/>
          </a:xfrm>
        </p:spPr>
        <p:txBody>
          <a:bodyPr anchor="b"/>
          <a:lstStyle>
            <a:lvl1pPr marL="0" indent="0">
              <a:buNone/>
              <a:defRPr sz="2200" b="1"/>
            </a:lvl1pPr>
            <a:lvl2pPr marL="407971" indent="0">
              <a:buNone/>
              <a:defRPr sz="1800" b="1"/>
            </a:lvl2pPr>
            <a:lvl3pPr marL="815943" indent="0">
              <a:buNone/>
              <a:defRPr sz="1600" b="1"/>
            </a:lvl3pPr>
            <a:lvl4pPr marL="1223918" indent="0">
              <a:buNone/>
              <a:defRPr sz="1400" b="1"/>
            </a:lvl4pPr>
            <a:lvl5pPr marL="1631890" indent="0">
              <a:buNone/>
              <a:defRPr sz="1400" b="1"/>
            </a:lvl5pPr>
            <a:lvl6pPr marL="2039871" indent="0">
              <a:buNone/>
              <a:defRPr sz="1400" b="1"/>
            </a:lvl6pPr>
            <a:lvl7pPr marL="2447843" indent="0">
              <a:buNone/>
              <a:defRPr sz="1400" b="1"/>
            </a:lvl7pPr>
            <a:lvl8pPr marL="2855814" indent="0">
              <a:buNone/>
              <a:defRPr sz="1400" b="1"/>
            </a:lvl8pPr>
            <a:lvl9pPr marL="3263788"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52425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262286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5643187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52"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52" y="1768102"/>
            <a:ext cx="2203057" cy="5779512"/>
          </a:xfrm>
        </p:spPr>
        <p:txBody>
          <a:bodyPr/>
          <a:lstStyle>
            <a:lvl1pPr marL="0" indent="0">
              <a:buNone/>
              <a:defRPr sz="1400"/>
            </a:lvl1pPr>
            <a:lvl2pPr marL="407971" indent="0">
              <a:buNone/>
              <a:defRPr sz="1200"/>
            </a:lvl2pPr>
            <a:lvl3pPr marL="815943" indent="0">
              <a:buNone/>
              <a:defRPr sz="1000"/>
            </a:lvl3pPr>
            <a:lvl4pPr marL="1223918" indent="0">
              <a:buNone/>
              <a:defRPr sz="800"/>
            </a:lvl4pPr>
            <a:lvl5pPr marL="1631890" indent="0">
              <a:buNone/>
              <a:defRPr sz="800"/>
            </a:lvl5pPr>
            <a:lvl6pPr marL="2039871" indent="0">
              <a:buNone/>
              <a:defRPr sz="800"/>
            </a:lvl6pPr>
            <a:lvl7pPr marL="2447843" indent="0">
              <a:buNone/>
              <a:defRPr sz="800"/>
            </a:lvl7pPr>
            <a:lvl8pPr marL="2855814" indent="0">
              <a:buNone/>
              <a:defRPr sz="800"/>
            </a:lvl8pPr>
            <a:lvl9pPr marL="3263788"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084498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7971" indent="0">
              <a:buNone/>
              <a:defRPr sz="2600"/>
            </a:lvl2pPr>
            <a:lvl3pPr marL="815943" indent="0">
              <a:buNone/>
              <a:defRPr sz="2200"/>
            </a:lvl3pPr>
            <a:lvl4pPr marL="1223918" indent="0">
              <a:buNone/>
              <a:defRPr sz="1800"/>
            </a:lvl4pPr>
            <a:lvl5pPr marL="1631890" indent="0">
              <a:buNone/>
              <a:defRPr sz="1800"/>
            </a:lvl5pPr>
            <a:lvl6pPr marL="2039871" indent="0">
              <a:buNone/>
              <a:defRPr sz="1800"/>
            </a:lvl6pPr>
            <a:lvl7pPr marL="2447843" indent="0">
              <a:buNone/>
              <a:defRPr sz="1800"/>
            </a:lvl7pPr>
            <a:lvl8pPr marL="2855814" indent="0">
              <a:buNone/>
              <a:defRPr sz="1800"/>
            </a:lvl8pPr>
            <a:lvl9pPr marL="3263788" indent="0">
              <a:buNone/>
              <a:defRPr sz="1800"/>
            </a:lvl9pPr>
          </a:lstStyle>
          <a:p>
            <a:endParaRPr lang="en-CA"/>
          </a:p>
        </p:txBody>
      </p:sp>
      <p:sp>
        <p:nvSpPr>
          <p:cNvPr id="4" name="Text Placeholder 3"/>
          <p:cNvSpPr>
            <a:spLocks noGrp="1"/>
          </p:cNvSpPr>
          <p:nvPr>
            <p:ph type="body" sz="half" idx="2"/>
          </p:nvPr>
        </p:nvSpPr>
        <p:spPr>
          <a:xfrm>
            <a:off x="1312534" y="6612703"/>
            <a:ext cx="4017818" cy="991610"/>
          </a:xfrm>
        </p:spPr>
        <p:txBody>
          <a:bodyPr/>
          <a:lstStyle>
            <a:lvl1pPr marL="0" indent="0">
              <a:buNone/>
              <a:defRPr sz="1400"/>
            </a:lvl1pPr>
            <a:lvl2pPr marL="407971" indent="0">
              <a:buNone/>
              <a:defRPr sz="1200"/>
            </a:lvl2pPr>
            <a:lvl3pPr marL="815943" indent="0">
              <a:buNone/>
              <a:defRPr sz="1000"/>
            </a:lvl3pPr>
            <a:lvl4pPr marL="1223918" indent="0">
              <a:buNone/>
              <a:defRPr sz="800"/>
            </a:lvl4pPr>
            <a:lvl5pPr marL="1631890" indent="0">
              <a:buNone/>
              <a:defRPr sz="800"/>
            </a:lvl5pPr>
            <a:lvl6pPr marL="2039871" indent="0">
              <a:buNone/>
              <a:defRPr sz="800"/>
            </a:lvl6pPr>
            <a:lvl7pPr marL="2447843" indent="0">
              <a:buNone/>
              <a:defRPr sz="800"/>
            </a:lvl7pPr>
            <a:lvl8pPr marL="2855814" indent="0">
              <a:buNone/>
              <a:defRPr sz="800"/>
            </a:lvl8pPr>
            <a:lvl9pPr marL="3263788"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7875830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9833329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40"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1932153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478" y="4787946"/>
            <a:ext cx="4687456" cy="2159249"/>
          </a:xfrm>
        </p:spPr>
        <p:txBody>
          <a:bodyPr/>
          <a:lstStyle>
            <a:lvl1pPr marL="0" indent="0" algn="ctr">
              <a:buNone/>
              <a:defRPr>
                <a:solidFill>
                  <a:schemeClr val="tx1">
                    <a:tint val="75000"/>
                  </a:schemeClr>
                </a:solidFill>
              </a:defRPr>
            </a:lvl1pPr>
            <a:lvl2pPr marL="408404" indent="0" algn="ctr">
              <a:buNone/>
              <a:defRPr>
                <a:solidFill>
                  <a:schemeClr val="tx1">
                    <a:tint val="75000"/>
                  </a:schemeClr>
                </a:solidFill>
              </a:defRPr>
            </a:lvl2pPr>
            <a:lvl3pPr marL="816805" indent="0" algn="ctr">
              <a:buNone/>
              <a:defRPr>
                <a:solidFill>
                  <a:schemeClr val="tx1">
                    <a:tint val="75000"/>
                  </a:schemeClr>
                </a:solidFill>
              </a:defRPr>
            </a:lvl3pPr>
            <a:lvl4pPr marL="1225211" indent="0" algn="ctr">
              <a:buNone/>
              <a:defRPr>
                <a:solidFill>
                  <a:schemeClr val="tx1">
                    <a:tint val="75000"/>
                  </a:schemeClr>
                </a:solidFill>
              </a:defRPr>
            </a:lvl4pPr>
            <a:lvl5pPr marL="1633613" indent="0" algn="ctr">
              <a:buNone/>
              <a:defRPr>
                <a:solidFill>
                  <a:schemeClr val="tx1">
                    <a:tint val="75000"/>
                  </a:schemeClr>
                </a:solidFill>
              </a:defRPr>
            </a:lvl5pPr>
            <a:lvl6pPr marL="2042021" indent="0" algn="ctr">
              <a:buNone/>
              <a:defRPr>
                <a:solidFill>
                  <a:schemeClr val="tx1">
                    <a:tint val="75000"/>
                  </a:schemeClr>
                </a:solidFill>
              </a:defRPr>
            </a:lvl6pPr>
            <a:lvl7pPr marL="2450424" indent="0" algn="ctr">
              <a:buNone/>
              <a:defRPr>
                <a:solidFill>
                  <a:schemeClr val="tx1">
                    <a:tint val="75000"/>
                  </a:schemeClr>
                </a:solidFill>
              </a:defRPr>
            </a:lvl7pPr>
            <a:lvl8pPr marL="2858822" indent="0" algn="ctr">
              <a:buNone/>
              <a:defRPr>
                <a:solidFill>
                  <a:schemeClr val="tx1">
                    <a:tint val="75000"/>
                  </a:schemeClr>
                </a:solidFill>
              </a:defRPr>
            </a:lvl8pPr>
            <a:lvl9pPr marL="3267232"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036035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4156778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8404" indent="0">
              <a:buNone/>
              <a:defRPr sz="1600">
                <a:solidFill>
                  <a:schemeClr val="tx1">
                    <a:tint val="75000"/>
                  </a:schemeClr>
                </a:solidFill>
              </a:defRPr>
            </a:lvl2pPr>
            <a:lvl3pPr marL="816805" indent="0">
              <a:buNone/>
              <a:defRPr sz="1400">
                <a:solidFill>
                  <a:schemeClr val="tx1">
                    <a:tint val="75000"/>
                  </a:schemeClr>
                </a:solidFill>
              </a:defRPr>
            </a:lvl3pPr>
            <a:lvl4pPr marL="1225211" indent="0">
              <a:buNone/>
              <a:defRPr sz="1400">
                <a:solidFill>
                  <a:schemeClr val="tx1">
                    <a:tint val="75000"/>
                  </a:schemeClr>
                </a:solidFill>
              </a:defRPr>
            </a:lvl4pPr>
            <a:lvl5pPr marL="1633613" indent="0">
              <a:buNone/>
              <a:defRPr sz="1400">
                <a:solidFill>
                  <a:schemeClr val="tx1">
                    <a:tint val="75000"/>
                  </a:schemeClr>
                </a:solidFill>
              </a:defRPr>
            </a:lvl5pPr>
            <a:lvl6pPr marL="2042021" indent="0">
              <a:buNone/>
              <a:defRPr sz="1400">
                <a:solidFill>
                  <a:schemeClr val="tx1">
                    <a:tint val="75000"/>
                  </a:schemeClr>
                </a:solidFill>
              </a:defRPr>
            </a:lvl6pPr>
            <a:lvl7pPr marL="2450424" indent="0">
              <a:buNone/>
              <a:defRPr sz="1400">
                <a:solidFill>
                  <a:schemeClr val="tx1">
                    <a:tint val="75000"/>
                  </a:schemeClr>
                </a:solidFill>
              </a:defRPr>
            </a:lvl7pPr>
            <a:lvl8pPr marL="2858822" indent="0">
              <a:buNone/>
              <a:defRPr sz="1400">
                <a:solidFill>
                  <a:schemeClr val="tx1">
                    <a:tint val="75000"/>
                  </a:schemeClr>
                </a:solidFill>
              </a:defRPr>
            </a:lvl8pPr>
            <a:lvl9pPr marL="326723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820221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 y="1"/>
            <a:ext cx="9143998" cy="677108"/>
          </a:xfrm>
        </p:spPr>
        <p:txBody>
          <a:bodyPr/>
          <a:lstStyle/>
          <a:p>
            <a:r>
              <a:rPr lang="en-US" smtClean="0"/>
              <a:t>Click to edit Master title style</a:t>
            </a:r>
            <a:endParaRPr lang="en-US"/>
          </a:p>
        </p:txBody>
      </p:sp>
      <p:sp>
        <p:nvSpPr>
          <p:cNvPr id="3" name="Content Placeholder 2"/>
          <p:cNvSpPr>
            <a:spLocks noGrp="1"/>
          </p:cNvSpPr>
          <p:nvPr>
            <p:ph idx="1"/>
          </p:nvPr>
        </p:nvSpPr>
        <p:spPr>
          <a:xfrm>
            <a:off x="342917" y="1143058"/>
            <a:ext cx="8629648" cy="64171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72"/>
            <a:ext cx="2133600" cy="365125"/>
          </a:xfrm>
          <a:prstGeom prst="rect">
            <a:avLst/>
          </a:prstGeom>
        </p:spPr>
        <p:txBody>
          <a:bodyPr lIns="91021" tIns="45513" rIns="91021" bIns="45513"/>
          <a:lstStyle/>
          <a:p>
            <a:fld id="{1D8BD707-D9CF-40AE-B4C6-C98DA3205C09}" type="datetimeFigureOut">
              <a:rPr lang="en-US" smtClean="0"/>
              <a:pPr/>
              <a:t>2/12/2020</a:t>
            </a:fld>
            <a:endParaRPr lang="en-US"/>
          </a:p>
        </p:txBody>
      </p:sp>
      <p:sp>
        <p:nvSpPr>
          <p:cNvPr id="5" name="Footer Placeholder 4"/>
          <p:cNvSpPr>
            <a:spLocks noGrp="1"/>
          </p:cNvSpPr>
          <p:nvPr>
            <p:ph type="ftr" sz="quarter" idx="11"/>
          </p:nvPr>
        </p:nvSpPr>
        <p:spPr>
          <a:xfrm>
            <a:off x="3124222" y="6356372"/>
            <a:ext cx="2895600" cy="365125"/>
          </a:xfrm>
          <a:prstGeom prst="rect">
            <a:avLst/>
          </a:prstGeom>
        </p:spPr>
        <p:txBody>
          <a:bodyPr lIns="91021" tIns="45513" rIns="91021" bIns="45513"/>
          <a:lstStyle/>
          <a:p>
            <a:endParaRPr lang="en-US"/>
          </a:p>
        </p:txBody>
      </p:sp>
      <p:sp>
        <p:nvSpPr>
          <p:cNvPr id="6" name="Slide Number Placeholder 5"/>
          <p:cNvSpPr>
            <a:spLocks noGrp="1"/>
          </p:cNvSpPr>
          <p:nvPr>
            <p:ph type="sldNum" sz="quarter" idx="12"/>
          </p:nvPr>
        </p:nvSpPr>
        <p:spPr>
          <a:xfrm>
            <a:off x="6553200" y="6356372"/>
            <a:ext cx="2133600" cy="365125"/>
          </a:xfrm>
          <a:prstGeom prst="rect">
            <a:avLst/>
          </a:prstGeom>
        </p:spPr>
        <p:txBody>
          <a:bodyPr lIns="91021" tIns="45513" rIns="91021" bIns="45513"/>
          <a:lstStyle/>
          <a:p>
            <a:fld id="{B6F15528-21DE-4FAA-801E-634DDDAF4B2B}" type="slidenum">
              <a:rPr lang="en-US" smtClean="0"/>
              <a:pPr/>
              <a:t>‹#›</a:t>
            </a:fld>
            <a:endParaRPr lang="en-US"/>
          </a:p>
        </p:txBody>
      </p:sp>
    </p:spTree>
    <p:extLst>
      <p:ext uri="{BB962C8B-B14F-4D97-AF65-F5344CB8AC3E}">
        <p14:creationId xmlns:p14="http://schemas.microsoft.com/office/powerpoint/2010/main" val="41705666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41"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4007"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738801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40"/>
            <a:ext cx="2958724" cy="788204"/>
          </a:xfrm>
        </p:spPr>
        <p:txBody>
          <a:bodyPr anchor="b"/>
          <a:lstStyle>
            <a:lvl1pPr marL="0" indent="0">
              <a:buNone/>
              <a:defRPr sz="2200" b="1"/>
            </a:lvl1pPr>
            <a:lvl2pPr marL="408404" indent="0">
              <a:buNone/>
              <a:defRPr sz="1800" b="1"/>
            </a:lvl2pPr>
            <a:lvl3pPr marL="816805" indent="0">
              <a:buNone/>
              <a:defRPr sz="1600" b="1"/>
            </a:lvl3pPr>
            <a:lvl4pPr marL="1225211" indent="0">
              <a:buNone/>
              <a:defRPr sz="1400" b="1"/>
            </a:lvl4pPr>
            <a:lvl5pPr marL="1633613" indent="0">
              <a:buNone/>
              <a:defRPr sz="1400" b="1"/>
            </a:lvl5pPr>
            <a:lvl6pPr marL="2042021" indent="0">
              <a:buNone/>
              <a:defRPr sz="1400" b="1"/>
            </a:lvl6pPr>
            <a:lvl7pPr marL="2450424" indent="0">
              <a:buNone/>
              <a:defRPr sz="1400" b="1"/>
            </a:lvl7pPr>
            <a:lvl8pPr marL="2858822" indent="0">
              <a:buNone/>
              <a:defRPr sz="1400" b="1"/>
            </a:lvl8pPr>
            <a:lvl9pPr marL="3267232"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40"/>
            <a:ext cx="2959884" cy="788204"/>
          </a:xfrm>
        </p:spPr>
        <p:txBody>
          <a:bodyPr anchor="b"/>
          <a:lstStyle>
            <a:lvl1pPr marL="0" indent="0">
              <a:buNone/>
              <a:defRPr sz="2200" b="1"/>
            </a:lvl1pPr>
            <a:lvl2pPr marL="408404" indent="0">
              <a:buNone/>
              <a:defRPr sz="1800" b="1"/>
            </a:lvl2pPr>
            <a:lvl3pPr marL="816805" indent="0">
              <a:buNone/>
              <a:defRPr sz="1600" b="1"/>
            </a:lvl3pPr>
            <a:lvl4pPr marL="1225211" indent="0">
              <a:buNone/>
              <a:defRPr sz="1400" b="1"/>
            </a:lvl4pPr>
            <a:lvl5pPr marL="1633613" indent="0">
              <a:buNone/>
              <a:defRPr sz="1400" b="1"/>
            </a:lvl5pPr>
            <a:lvl6pPr marL="2042021" indent="0">
              <a:buNone/>
              <a:defRPr sz="1400" b="1"/>
            </a:lvl6pPr>
            <a:lvl7pPr marL="2450424" indent="0">
              <a:buNone/>
              <a:defRPr sz="1400" b="1"/>
            </a:lvl7pPr>
            <a:lvl8pPr marL="2858822" indent="0">
              <a:buNone/>
              <a:defRPr sz="1400" b="1"/>
            </a:lvl8pPr>
            <a:lvl9pPr marL="3267232"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6640626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20306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9596645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44"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44" y="1768102"/>
            <a:ext cx="2203057" cy="5779512"/>
          </a:xfrm>
        </p:spPr>
        <p:txBody>
          <a:bodyPr/>
          <a:lstStyle>
            <a:lvl1pPr marL="0" indent="0">
              <a:buNone/>
              <a:defRPr sz="1400"/>
            </a:lvl1pPr>
            <a:lvl2pPr marL="408404" indent="0">
              <a:buNone/>
              <a:defRPr sz="1200"/>
            </a:lvl2pPr>
            <a:lvl3pPr marL="816805" indent="0">
              <a:buNone/>
              <a:defRPr sz="1000"/>
            </a:lvl3pPr>
            <a:lvl4pPr marL="1225211" indent="0">
              <a:buNone/>
              <a:defRPr sz="800"/>
            </a:lvl4pPr>
            <a:lvl5pPr marL="1633613" indent="0">
              <a:buNone/>
              <a:defRPr sz="800"/>
            </a:lvl5pPr>
            <a:lvl6pPr marL="2042021" indent="0">
              <a:buNone/>
              <a:defRPr sz="800"/>
            </a:lvl6pPr>
            <a:lvl7pPr marL="2450424" indent="0">
              <a:buNone/>
              <a:defRPr sz="800"/>
            </a:lvl7pPr>
            <a:lvl8pPr marL="2858822" indent="0">
              <a:buNone/>
              <a:defRPr sz="800"/>
            </a:lvl8pPr>
            <a:lvl9pPr marL="3267232"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8199337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8404" indent="0">
              <a:buNone/>
              <a:defRPr sz="2600"/>
            </a:lvl2pPr>
            <a:lvl3pPr marL="816805" indent="0">
              <a:buNone/>
              <a:defRPr sz="2200"/>
            </a:lvl3pPr>
            <a:lvl4pPr marL="1225211" indent="0">
              <a:buNone/>
              <a:defRPr sz="1800"/>
            </a:lvl4pPr>
            <a:lvl5pPr marL="1633613" indent="0">
              <a:buNone/>
              <a:defRPr sz="1800"/>
            </a:lvl5pPr>
            <a:lvl6pPr marL="2042021" indent="0">
              <a:buNone/>
              <a:defRPr sz="1800"/>
            </a:lvl6pPr>
            <a:lvl7pPr marL="2450424" indent="0">
              <a:buNone/>
              <a:defRPr sz="1800"/>
            </a:lvl7pPr>
            <a:lvl8pPr marL="2858822" indent="0">
              <a:buNone/>
              <a:defRPr sz="1800"/>
            </a:lvl8pPr>
            <a:lvl9pPr marL="3267232" indent="0">
              <a:buNone/>
              <a:defRPr sz="1800"/>
            </a:lvl9pPr>
          </a:lstStyle>
          <a:p>
            <a:endParaRPr lang="en-CA"/>
          </a:p>
        </p:txBody>
      </p:sp>
      <p:sp>
        <p:nvSpPr>
          <p:cNvPr id="4" name="Text Placeholder 3"/>
          <p:cNvSpPr>
            <a:spLocks noGrp="1"/>
          </p:cNvSpPr>
          <p:nvPr>
            <p:ph type="body" sz="half" idx="2"/>
          </p:nvPr>
        </p:nvSpPr>
        <p:spPr>
          <a:xfrm>
            <a:off x="1312534" y="6612703"/>
            <a:ext cx="4017818" cy="991610"/>
          </a:xfrm>
        </p:spPr>
        <p:txBody>
          <a:bodyPr/>
          <a:lstStyle>
            <a:lvl1pPr marL="0" indent="0">
              <a:buNone/>
              <a:defRPr sz="1400"/>
            </a:lvl1pPr>
            <a:lvl2pPr marL="408404" indent="0">
              <a:buNone/>
              <a:defRPr sz="1200"/>
            </a:lvl2pPr>
            <a:lvl3pPr marL="816805" indent="0">
              <a:buNone/>
              <a:defRPr sz="1000"/>
            </a:lvl3pPr>
            <a:lvl4pPr marL="1225211" indent="0">
              <a:buNone/>
              <a:defRPr sz="800"/>
            </a:lvl4pPr>
            <a:lvl5pPr marL="1633613" indent="0">
              <a:buNone/>
              <a:defRPr sz="800"/>
            </a:lvl5pPr>
            <a:lvl6pPr marL="2042021" indent="0">
              <a:buNone/>
              <a:defRPr sz="800"/>
            </a:lvl6pPr>
            <a:lvl7pPr marL="2450424" indent="0">
              <a:buNone/>
              <a:defRPr sz="800"/>
            </a:lvl7pPr>
            <a:lvl8pPr marL="2858822" indent="0">
              <a:buNone/>
              <a:defRPr sz="800"/>
            </a:lvl8pPr>
            <a:lvl9pPr marL="3267232"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6529804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289792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40"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2612916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22"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5104" indent="0" algn="ctr">
              <a:buNone/>
              <a:defRPr>
                <a:solidFill>
                  <a:schemeClr val="tx1">
                    <a:tint val="75000"/>
                  </a:schemeClr>
                </a:solidFill>
              </a:defRPr>
            </a:lvl2pPr>
            <a:lvl3pPr marL="910194" indent="0" algn="ctr">
              <a:buNone/>
              <a:defRPr>
                <a:solidFill>
                  <a:schemeClr val="tx1">
                    <a:tint val="75000"/>
                  </a:schemeClr>
                </a:solidFill>
              </a:defRPr>
            </a:lvl3pPr>
            <a:lvl4pPr marL="1365286" indent="0" algn="ctr">
              <a:buNone/>
              <a:defRPr>
                <a:solidFill>
                  <a:schemeClr val="tx1">
                    <a:tint val="75000"/>
                  </a:schemeClr>
                </a:solidFill>
              </a:defRPr>
            </a:lvl4pPr>
            <a:lvl5pPr marL="1820378" indent="0" algn="ctr">
              <a:buNone/>
              <a:defRPr>
                <a:solidFill>
                  <a:schemeClr val="tx1">
                    <a:tint val="75000"/>
                  </a:schemeClr>
                </a:solidFill>
              </a:defRPr>
            </a:lvl5pPr>
            <a:lvl6pPr marL="2275476" indent="0" algn="ctr">
              <a:buNone/>
              <a:defRPr>
                <a:solidFill>
                  <a:schemeClr val="tx1">
                    <a:tint val="75000"/>
                  </a:schemeClr>
                </a:solidFill>
              </a:defRPr>
            </a:lvl6pPr>
            <a:lvl7pPr marL="2730576" indent="0" algn="ctr">
              <a:buNone/>
              <a:defRPr>
                <a:solidFill>
                  <a:schemeClr val="tx1">
                    <a:tint val="75000"/>
                  </a:schemeClr>
                </a:solidFill>
              </a:defRPr>
            </a:lvl7pPr>
            <a:lvl8pPr marL="3185671" indent="0" algn="ctr">
              <a:buNone/>
              <a:defRPr>
                <a:solidFill>
                  <a:schemeClr val="tx1">
                    <a:tint val="75000"/>
                  </a:schemeClr>
                </a:solidFill>
              </a:defRPr>
            </a:lvl8pPr>
            <a:lvl9pPr marL="364076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5076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6947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24" y="2125981"/>
            <a:ext cx="7772400" cy="2154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88924" y="5113472"/>
            <a:ext cx="7766303" cy="307776"/>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7721201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34" y="4406924"/>
            <a:ext cx="7772400" cy="1362074"/>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34" y="2906735"/>
            <a:ext cx="7772400" cy="1500187"/>
          </a:xfrm>
        </p:spPr>
        <p:txBody>
          <a:bodyPr anchor="b"/>
          <a:lstStyle>
            <a:lvl1pPr marL="0" indent="0">
              <a:buNone/>
              <a:defRPr sz="2000">
                <a:solidFill>
                  <a:schemeClr val="tx1">
                    <a:tint val="75000"/>
                  </a:schemeClr>
                </a:solidFill>
              </a:defRPr>
            </a:lvl1pPr>
            <a:lvl2pPr marL="455104" indent="0">
              <a:buNone/>
              <a:defRPr sz="1800">
                <a:solidFill>
                  <a:schemeClr val="tx1">
                    <a:tint val="75000"/>
                  </a:schemeClr>
                </a:solidFill>
              </a:defRPr>
            </a:lvl2pPr>
            <a:lvl3pPr marL="910194" indent="0">
              <a:buNone/>
              <a:defRPr sz="1600">
                <a:solidFill>
                  <a:schemeClr val="tx1">
                    <a:tint val="75000"/>
                  </a:schemeClr>
                </a:solidFill>
              </a:defRPr>
            </a:lvl3pPr>
            <a:lvl4pPr marL="1365286" indent="0">
              <a:buNone/>
              <a:defRPr sz="1400">
                <a:solidFill>
                  <a:schemeClr val="tx1">
                    <a:tint val="75000"/>
                  </a:schemeClr>
                </a:solidFill>
              </a:defRPr>
            </a:lvl4pPr>
            <a:lvl5pPr marL="1820378" indent="0">
              <a:buNone/>
              <a:defRPr sz="1400">
                <a:solidFill>
                  <a:schemeClr val="tx1">
                    <a:tint val="75000"/>
                  </a:schemeClr>
                </a:solidFill>
              </a:defRPr>
            </a:lvl5pPr>
            <a:lvl6pPr marL="2275476" indent="0">
              <a:buNone/>
              <a:defRPr sz="1400">
                <a:solidFill>
                  <a:schemeClr val="tx1">
                    <a:tint val="75000"/>
                  </a:schemeClr>
                </a:solidFill>
              </a:defRPr>
            </a:lvl6pPr>
            <a:lvl7pPr marL="2730576" indent="0">
              <a:buNone/>
              <a:defRPr sz="1400">
                <a:solidFill>
                  <a:schemeClr val="tx1">
                    <a:tint val="75000"/>
                  </a:schemeClr>
                </a:solidFill>
              </a:defRPr>
            </a:lvl7pPr>
            <a:lvl8pPr marL="3185671" indent="0">
              <a:buNone/>
              <a:defRPr sz="1400">
                <a:solidFill>
                  <a:schemeClr val="tx1">
                    <a:tint val="75000"/>
                  </a:schemeClr>
                </a:solidFill>
              </a:defRPr>
            </a:lvl8pPr>
            <a:lvl9pPr marL="364076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18199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44"/>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199" y="1600244"/>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0251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5104" indent="0">
              <a:buNone/>
              <a:defRPr sz="2000" b="1"/>
            </a:lvl2pPr>
            <a:lvl3pPr marL="910194" indent="0">
              <a:buNone/>
              <a:defRPr sz="1800" b="1"/>
            </a:lvl3pPr>
            <a:lvl4pPr marL="1365286" indent="0">
              <a:buNone/>
              <a:defRPr sz="1600" b="1"/>
            </a:lvl4pPr>
            <a:lvl5pPr marL="1820378" indent="0">
              <a:buNone/>
              <a:defRPr sz="1600" b="1"/>
            </a:lvl5pPr>
            <a:lvl6pPr marL="2275476" indent="0">
              <a:buNone/>
              <a:defRPr sz="1600" b="1"/>
            </a:lvl6pPr>
            <a:lvl7pPr marL="2730576" indent="0">
              <a:buNone/>
              <a:defRPr sz="1600" b="1"/>
            </a:lvl7pPr>
            <a:lvl8pPr marL="3185671" indent="0">
              <a:buNone/>
              <a:defRPr sz="1600" b="1"/>
            </a:lvl8pPr>
            <a:lvl9pPr marL="364076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49" y="1535113"/>
            <a:ext cx="4041775" cy="639762"/>
          </a:xfrm>
        </p:spPr>
        <p:txBody>
          <a:bodyPr anchor="b"/>
          <a:lstStyle>
            <a:lvl1pPr marL="0" indent="0">
              <a:buNone/>
              <a:defRPr sz="2400" b="1"/>
            </a:lvl1pPr>
            <a:lvl2pPr marL="455104" indent="0">
              <a:buNone/>
              <a:defRPr sz="2000" b="1"/>
            </a:lvl2pPr>
            <a:lvl3pPr marL="910194" indent="0">
              <a:buNone/>
              <a:defRPr sz="1800" b="1"/>
            </a:lvl3pPr>
            <a:lvl4pPr marL="1365286" indent="0">
              <a:buNone/>
              <a:defRPr sz="1600" b="1"/>
            </a:lvl4pPr>
            <a:lvl5pPr marL="1820378" indent="0">
              <a:buNone/>
              <a:defRPr sz="1600" b="1"/>
            </a:lvl5pPr>
            <a:lvl6pPr marL="2275476" indent="0">
              <a:buNone/>
              <a:defRPr sz="1600" b="1"/>
            </a:lvl6pPr>
            <a:lvl7pPr marL="2730576" indent="0">
              <a:buNone/>
              <a:defRPr sz="1600" b="1"/>
            </a:lvl7pPr>
            <a:lvl8pPr marL="3185671" indent="0">
              <a:buNone/>
              <a:defRPr sz="1600" b="1"/>
            </a:lvl8pPr>
            <a:lvl9pPr marL="364076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4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92441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61193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77273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5" y="273071"/>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25" y="1435101"/>
            <a:ext cx="3008313" cy="4691062"/>
          </a:xfrm>
        </p:spPr>
        <p:txBody>
          <a:bodyPr/>
          <a:lstStyle>
            <a:lvl1pPr marL="0" indent="0">
              <a:buNone/>
              <a:defRPr sz="1400"/>
            </a:lvl1pPr>
            <a:lvl2pPr marL="455104" indent="0">
              <a:buNone/>
              <a:defRPr sz="1200"/>
            </a:lvl2pPr>
            <a:lvl3pPr marL="910194" indent="0">
              <a:buNone/>
              <a:defRPr sz="1000"/>
            </a:lvl3pPr>
            <a:lvl4pPr marL="1365286" indent="0">
              <a:buNone/>
              <a:defRPr sz="1000"/>
            </a:lvl4pPr>
            <a:lvl5pPr marL="1820378" indent="0">
              <a:buNone/>
              <a:defRPr sz="1000"/>
            </a:lvl5pPr>
            <a:lvl6pPr marL="2275476" indent="0">
              <a:buNone/>
              <a:defRPr sz="1000"/>
            </a:lvl6pPr>
            <a:lvl7pPr marL="2730576" indent="0">
              <a:buNone/>
              <a:defRPr sz="1000"/>
            </a:lvl7pPr>
            <a:lvl8pPr marL="3185671" indent="0">
              <a:buNone/>
              <a:defRPr sz="1000"/>
            </a:lvl8pPr>
            <a:lvl9pPr marL="364076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46302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4"/>
            <a:ext cx="5486400" cy="4114800"/>
          </a:xfrm>
        </p:spPr>
        <p:txBody>
          <a:bodyPr/>
          <a:lstStyle>
            <a:lvl1pPr marL="0" indent="0">
              <a:buNone/>
              <a:defRPr sz="3200"/>
            </a:lvl1pPr>
            <a:lvl2pPr marL="455104" indent="0">
              <a:buNone/>
              <a:defRPr sz="2800"/>
            </a:lvl2pPr>
            <a:lvl3pPr marL="910194" indent="0">
              <a:buNone/>
              <a:defRPr sz="2400"/>
            </a:lvl3pPr>
            <a:lvl4pPr marL="1365286" indent="0">
              <a:buNone/>
              <a:defRPr sz="2000"/>
            </a:lvl4pPr>
            <a:lvl5pPr marL="1820378" indent="0">
              <a:buNone/>
              <a:defRPr sz="2000"/>
            </a:lvl5pPr>
            <a:lvl6pPr marL="2275476" indent="0">
              <a:buNone/>
              <a:defRPr sz="2000"/>
            </a:lvl6pPr>
            <a:lvl7pPr marL="2730576" indent="0">
              <a:buNone/>
              <a:defRPr sz="2000"/>
            </a:lvl7pPr>
            <a:lvl8pPr marL="3185671" indent="0">
              <a:buNone/>
              <a:defRPr sz="2000"/>
            </a:lvl8pPr>
            <a:lvl9pPr marL="3640765"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5104" indent="0">
              <a:buNone/>
              <a:defRPr sz="1200"/>
            </a:lvl2pPr>
            <a:lvl3pPr marL="910194" indent="0">
              <a:buNone/>
              <a:defRPr sz="1000"/>
            </a:lvl3pPr>
            <a:lvl4pPr marL="1365286" indent="0">
              <a:buNone/>
              <a:defRPr sz="1000"/>
            </a:lvl4pPr>
            <a:lvl5pPr marL="1820378" indent="0">
              <a:buNone/>
              <a:defRPr sz="1000"/>
            </a:lvl5pPr>
            <a:lvl6pPr marL="2275476" indent="0">
              <a:buNone/>
              <a:defRPr sz="1000"/>
            </a:lvl6pPr>
            <a:lvl7pPr marL="2730576" indent="0">
              <a:buNone/>
              <a:defRPr sz="1000"/>
            </a:lvl7pPr>
            <a:lvl8pPr marL="3185671" indent="0">
              <a:buNone/>
              <a:defRPr sz="1000"/>
            </a:lvl8pPr>
            <a:lvl9pPr marL="364076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5474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49462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20" y="274660"/>
            <a:ext cx="2057401"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21" y="274660"/>
            <a:ext cx="6019801"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40321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466" y="4787936"/>
            <a:ext cx="4687456" cy="2159249"/>
          </a:xfrm>
        </p:spPr>
        <p:txBody>
          <a:bodyPr/>
          <a:lstStyle>
            <a:lvl1pPr marL="0" indent="0" algn="ctr">
              <a:buNone/>
              <a:defRPr>
                <a:solidFill>
                  <a:schemeClr val="tx1">
                    <a:tint val="75000"/>
                  </a:schemeClr>
                </a:solidFill>
              </a:defRPr>
            </a:lvl1pPr>
            <a:lvl2pPr marL="408929" indent="0" algn="ctr">
              <a:buNone/>
              <a:defRPr>
                <a:solidFill>
                  <a:schemeClr val="tx1">
                    <a:tint val="75000"/>
                  </a:schemeClr>
                </a:solidFill>
              </a:defRPr>
            </a:lvl2pPr>
            <a:lvl3pPr marL="817860" indent="0" algn="ctr">
              <a:buNone/>
              <a:defRPr>
                <a:solidFill>
                  <a:schemeClr val="tx1">
                    <a:tint val="75000"/>
                  </a:schemeClr>
                </a:solidFill>
              </a:defRPr>
            </a:lvl3pPr>
            <a:lvl4pPr marL="1226787" indent="0" algn="ctr">
              <a:buNone/>
              <a:defRPr>
                <a:solidFill>
                  <a:schemeClr val="tx1">
                    <a:tint val="75000"/>
                  </a:schemeClr>
                </a:solidFill>
              </a:defRPr>
            </a:lvl4pPr>
            <a:lvl5pPr marL="1635714" indent="0" algn="ctr">
              <a:buNone/>
              <a:defRPr>
                <a:solidFill>
                  <a:schemeClr val="tx1">
                    <a:tint val="75000"/>
                  </a:schemeClr>
                </a:solidFill>
              </a:defRPr>
            </a:lvl5pPr>
            <a:lvl6pPr marL="2044647" indent="0" algn="ctr">
              <a:buNone/>
              <a:defRPr>
                <a:solidFill>
                  <a:schemeClr val="tx1">
                    <a:tint val="75000"/>
                  </a:schemeClr>
                </a:solidFill>
              </a:defRPr>
            </a:lvl6pPr>
            <a:lvl7pPr marL="2453573" indent="0" algn="ctr">
              <a:buNone/>
              <a:defRPr>
                <a:solidFill>
                  <a:schemeClr val="tx1">
                    <a:tint val="75000"/>
                  </a:schemeClr>
                </a:solidFill>
              </a:defRPr>
            </a:lvl7pPr>
            <a:lvl8pPr marL="2862500" indent="0" algn="ctr">
              <a:buNone/>
              <a:defRPr>
                <a:solidFill>
                  <a:schemeClr val="tx1">
                    <a:tint val="75000"/>
                  </a:schemeClr>
                </a:solidFill>
              </a:defRPr>
            </a:lvl8pPr>
            <a:lvl9pPr marL="3271431"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868887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11"/>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type="body" idx="1"/>
          </p:nvPr>
        </p:nvSpPr>
        <p:spPr>
          <a:xfrm>
            <a:off x="688924" y="1193796"/>
            <a:ext cx="7766303" cy="338553"/>
          </a:xfrm>
        </p:spPr>
        <p:txBody>
          <a:bodyPr lIns="0" tIns="0" rIns="0" bIns="0"/>
          <a:lstStyle>
            <a:lvl1pPr>
              <a:defRPr sz="2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8559289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4799510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8929" indent="0">
              <a:buNone/>
              <a:defRPr sz="1600">
                <a:solidFill>
                  <a:schemeClr val="tx1">
                    <a:tint val="75000"/>
                  </a:schemeClr>
                </a:solidFill>
              </a:defRPr>
            </a:lvl2pPr>
            <a:lvl3pPr marL="817860" indent="0">
              <a:buNone/>
              <a:defRPr sz="1400">
                <a:solidFill>
                  <a:schemeClr val="tx1">
                    <a:tint val="75000"/>
                  </a:schemeClr>
                </a:solidFill>
              </a:defRPr>
            </a:lvl3pPr>
            <a:lvl4pPr marL="1226787" indent="0">
              <a:buNone/>
              <a:defRPr sz="1400">
                <a:solidFill>
                  <a:schemeClr val="tx1">
                    <a:tint val="75000"/>
                  </a:schemeClr>
                </a:solidFill>
              </a:defRPr>
            </a:lvl4pPr>
            <a:lvl5pPr marL="1635714" indent="0">
              <a:buNone/>
              <a:defRPr sz="1400">
                <a:solidFill>
                  <a:schemeClr val="tx1">
                    <a:tint val="75000"/>
                  </a:schemeClr>
                </a:solidFill>
              </a:defRPr>
            </a:lvl5pPr>
            <a:lvl6pPr marL="2044647" indent="0">
              <a:buNone/>
              <a:defRPr sz="1400">
                <a:solidFill>
                  <a:schemeClr val="tx1">
                    <a:tint val="75000"/>
                  </a:schemeClr>
                </a:solidFill>
              </a:defRPr>
            </a:lvl6pPr>
            <a:lvl7pPr marL="2453573" indent="0">
              <a:buNone/>
              <a:defRPr sz="1400">
                <a:solidFill>
                  <a:schemeClr val="tx1">
                    <a:tint val="75000"/>
                  </a:schemeClr>
                </a:solidFill>
              </a:defRPr>
            </a:lvl7pPr>
            <a:lvl8pPr marL="2862500" indent="0">
              <a:buNone/>
              <a:defRPr sz="1400">
                <a:solidFill>
                  <a:schemeClr val="tx1">
                    <a:tint val="75000"/>
                  </a:schemeClr>
                </a:solidFill>
              </a:defRPr>
            </a:lvl8pPr>
            <a:lvl9pPr marL="327143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541132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32"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3997"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2454410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35"/>
            <a:ext cx="2958724" cy="788204"/>
          </a:xfrm>
        </p:spPr>
        <p:txBody>
          <a:bodyPr anchor="b"/>
          <a:lstStyle>
            <a:lvl1pPr marL="0" indent="0">
              <a:buNone/>
              <a:defRPr sz="2200" b="1"/>
            </a:lvl1pPr>
            <a:lvl2pPr marL="408929" indent="0">
              <a:buNone/>
              <a:defRPr sz="1800" b="1"/>
            </a:lvl2pPr>
            <a:lvl3pPr marL="817860" indent="0">
              <a:buNone/>
              <a:defRPr sz="1600" b="1"/>
            </a:lvl3pPr>
            <a:lvl4pPr marL="1226787" indent="0">
              <a:buNone/>
              <a:defRPr sz="1400" b="1"/>
            </a:lvl4pPr>
            <a:lvl5pPr marL="1635714" indent="0">
              <a:buNone/>
              <a:defRPr sz="1400" b="1"/>
            </a:lvl5pPr>
            <a:lvl6pPr marL="2044647" indent="0">
              <a:buNone/>
              <a:defRPr sz="1400" b="1"/>
            </a:lvl6pPr>
            <a:lvl7pPr marL="2453573" indent="0">
              <a:buNone/>
              <a:defRPr sz="1400" b="1"/>
            </a:lvl7pPr>
            <a:lvl8pPr marL="2862500" indent="0">
              <a:buNone/>
              <a:defRPr sz="1400" b="1"/>
            </a:lvl8pPr>
            <a:lvl9pPr marL="3271431"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35"/>
            <a:ext cx="2959884" cy="788204"/>
          </a:xfrm>
        </p:spPr>
        <p:txBody>
          <a:bodyPr anchor="b"/>
          <a:lstStyle>
            <a:lvl1pPr marL="0" indent="0">
              <a:buNone/>
              <a:defRPr sz="2200" b="1"/>
            </a:lvl1pPr>
            <a:lvl2pPr marL="408929" indent="0">
              <a:buNone/>
              <a:defRPr sz="1800" b="1"/>
            </a:lvl2pPr>
            <a:lvl3pPr marL="817860" indent="0">
              <a:buNone/>
              <a:defRPr sz="1600" b="1"/>
            </a:lvl3pPr>
            <a:lvl4pPr marL="1226787" indent="0">
              <a:buNone/>
              <a:defRPr sz="1400" b="1"/>
            </a:lvl4pPr>
            <a:lvl5pPr marL="1635714" indent="0">
              <a:buNone/>
              <a:defRPr sz="1400" b="1"/>
            </a:lvl5pPr>
            <a:lvl6pPr marL="2044647" indent="0">
              <a:buNone/>
              <a:defRPr sz="1400" b="1"/>
            </a:lvl6pPr>
            <a:lvl7pPr marL="2453573" indent="0">
              <a:buNone/>
              <a:defRPr sz="1400" b="1"/>
            </a:lvl7pPr>
            <a:lvl8pPr marL="2862500" indent="0">
              <a:buNone/>
              <a:defRPr sz="1400" b="1"/>
            </a:lvl8pPr>
            <a:lvl9pPr marL="3271431"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379247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2480366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0617634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32"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32" y="1768102"/>
            <a:ext cx="2203057" cy="5779512"/>
          </a:xfrm>
        </p:spPr>
        <p:txBody>
          <a:bodyPr/>
          <a:lstStyle>
            <a:lvl1pPr marL="0" indent="0">
              <a:buNone/>
              <a:defRPr sz="1400"/>
            </a:lvl1pPr>
            <a:lvl2pPr marL="408929" indent="0">
              <a:buNone/>
              <a:defRPr sz="1200"/>
            </a:lvl2pPr>
            <a:lvl3pPr marL="817860" indent="0">
              <a:buNone/>
              <a:defRPr sz="1000"/>
            </a:lvl3pPr>
            <a:lvl4pPr marL="1226787" indent="0">
              <a:buNone/>
              <a:defRPr sz="800"/>
            </a:lvl4pPr>
            <a:lvl5pPr marL="1635714" indent="0">
              <a:buNone/>
              <a:defRPr sz="800"/>
            </a:lvl5pPr>
            <a:lvl6pPr marL="2044647" indent="0">
              <a:buNone/>
              <a:defRPr sz="800"/>
            </a:lvl6pPr>
            <a:lvl7pPr marL="2453573" indent="0">
              <a:buNone/>
              <a:defRPr sz="800"/>
            </a:lvl7pPr>
            <a:lvl8pPr marL="2862500" indent="0">
              <a:buNone/>
              <a:defRPr sz="800"/>
            </a:lvl8pPr>
            <a:lvl9pPr marL="3271431"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5157242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8929" indent="0">
              <a:buNone/>
              <a:defRPr sz="2600"/>
            </a:lvl2pPr>
            <a:lvl3pPr marL="817860" indent="0">
              <a:buNone/>
              <a:defRPr sz="2200"/>
            </a:lvl3pPr>
            <a:lvl4pPr marL="1226787" indent="0">
              <a:buNone/>
              <a:defRPr sz="1800"/>
            </a:lvl4pPr>
            <a:lvl5pPr marL="1635714" indent="0">
              <a:buNone/>
              <a:defRPr sz="1800"/>
            </a:lvl5pPr>
            <a:lvl6pPr marL="2044647" indent="0">
              <a:buNone/>
              <a:defRPr sz="1800"/>
            </a:lvl6pPr>
            <a:lvl7pPr marL="2453573" indent="0">
              <a:buNone/>
              <a:defRPr sz="1800"/>
            </a:lvl7pPr>
            <a:lvl8pPr marL="2862500" indent="0">
              <a:buNone/>
              <a:defRPr sz="1800"/>
            </a:lvl8pPr>
            <a:lvl9pPr marL="3271431" indent="0">
              <a:buNone/>
              <a:defRPr sz="1800"/>
            </a:lvl9pPr>
          </a:lstStyle>
          <a:p>
            <a:endParaRPr lang="en-CA"/>
          </a:p>
        </p:txBody>
      </p:sp>
      <p:sp>
        <p:nvSpPr>
          <p:cNvPr id="4" name="Text Placeholder 3"/>
          <p:cNvSpPr>
            <a:spLocks noGrp="1"/>
          </p:cNvSpPr>
          <p:nvPr>
            <p:ph type="body" sz="half" idx="2"/>
          </p:nvPr>
        </p:nvSpPr>
        <p:spPr>
          <a:xfrm>
            <a:off x="1312534" y="6612703"/>
            <a:ext cx="4017818" cy="991610"/>
          </a:xfrm>
        </p:spPr>
        <p:txBody>
          <a:bodyPr/>
          <a:lstStyle>
            <a:lvl1pPr marL="0" indent="0">
              <a:buNone/>
              <a:defRPr sz="1400"/>
            </a:lvl1pPr>
            <a:lvl2pPr marL="408929" indent="0">
              <a:buNone/>
              <a:defRPr sz="1200"/>
            </a:lvl2pPr>
            <a:lvl3pPr marL="817860" indent="0">
              <a:buNone/>
              <a:defRPr sz="1000"/>
            </a:lvl3pPr>
            <a:lvl4pPr marL="1226787" indent="0">
              <a:buNone/>
              <a:defRPr sz="800"/>
            </a:lvl4pPr>
            <a:lvl5pPr marL="1635714" indent="0">
              <a:buNone/>
              <a:defRPr sz="800"/>
            </a:lvl5pPr>
            <a:lvl6pPr marL="2044647" indent="0">
              <a:buNone/>
              <a:defRPr sz="800"/>
            </a:lvl6pPr>
            <a:lvl7pPr marL="2453573" indent="0">
              <a:buNone/>
              <a:defRPr sz="800"/>
            </a:lvl7pPr>
            <a:lvl8pPr marL="2862500" indent="0">
              <a:buNone/>
              <a:defRPr sz="800"/>
            </a:lvl8pPr>
            <a:lvl9pPr marL="3271431"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908581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5825392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32"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027867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11"/>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sz="half" idx="2"/>
          </p:nvPr>
        </p:nvSpPr>
        <p:spPr>
          <a:xfrm>
            <a:off x="457276" y="1577421"/>
            <a:ext cx="397763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53959" y="1146708"/>
            <a:ext cx="3136165" cy="338553"/>
          </a:xfrm>
          <a:prstGeom prst="rect">
            <a:avLst/>
          </a:prstGeom>
        </p:spPr>
        <p:txBody>
          <a:bodyPr wrap="square" lIns="0" tIns="0" rIns="0" bIns="0">
            <a:spAutoFit/>
          </a:bodyPr>
          <a:lstStyle>
            <a:lvl1pPr>
              <a:defRPr sz="22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2/12/2020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36491136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454" y="4787922"/>
            <a:ext cx="4687456" cy="2159249"/>
          </a:xfrm>
        </p:spPr>
        <p:txBody>
          <a:bodyPr/>
          <a:lstStyle>
            <a:lvl1pPr marL="0" indent="0" algn="ctr">
              <a:buNone/>
              <a:defRPr>
                <a:solidFill>
                  <a:schemeClr val="tx1">
                    <a:tint val="75000"/>
                  </a:schemeClr>
                </a:solidFill>
              </a:defRPr>
            </a:lvl1pPr>
            <a:lvl2pPr marL="409506" indent="0" algn="ctr">
              <a:buNone/>
              <a:defRPr>
                <a:solidFill>
                  <a:schemeClr val="tx1">
                    <a:tint val="75000"/>
                  </a:schemeClr>
                </a:solidFill>
              </a:defRPr>
            </a:lvl2pPr>
            <a:lvl3pPr marL="819012" indent="0" algn="ctr">
              <a:buNone/>
              <a:defRPr>
                <a:solidFill>
                  <a:schemeClr val="tx1">
                    <a:tint val="75000"/>
                  </a:schemeClr>
                </a:solidFill>
              </a:defRPr>
            </a:lvl3pPr>
            <a:lvl4pPr marL="1228510" indent="0" algn="ctr">
              <a:buNone/>
              <a:defRPr>
                <a:solidFill>
                  <a:schemeClr val="tx1">
                    <a:tint val="75000"/>
                  </a:schemeClr>
                </a:solidFill>
              </a:defRPr>
            </a:lvl4pPr>
            <a:lvl5pPr marL="1638014" indent="0" algn="ctr">
              <a:buNone/>
              <a:defRPr>
                <a:solidFill>
                  <a:schemeClr val="tx1">
                    <a:tint val="75000"/>
                  </a:schemeClr>
                </a:solidFill>
              </a:defRPr>
            </a:lvl5pPr>
            <a:lvl6pPr marL="2047510" indent="0" algn="ctr">
              <a:buNone/>
              <a:defRPr>
                <a:solidFill>
                  <a:schemeClr val="tx1">
                    <a:tint val="75000"/>
                  </a:schemeClr>
                </a:solidFill>
              </a:defRPr>
            </a:lvl6pPr>
            <a:lvl7pPr marL="2457018" indent="0" algn="ctr">
              <a:buNone/>
              <a:defRPr>
                <a:solidFill>
                  <a:schemeClr val="tx1">
                    <a:tint val="75000"/>
                  </a:schemeClr>
                </a:solidFill>
              </a:defRPr>
            </a:lvl7pPr>
            <a:lvl8pPr marL="2866520" indent="0" algn="ctr">
              <a:buNone/>
              <a:defRPr>
                <a:solidFill>
                  <a:schemeClr val="tx1">
                    <a:tint val="75000"/>
                  </a:schemeClr>
                </a:solidFill>
              </a:defRPr>
            </a:lvl8pPr>
            <a:lvl9pPr marL="3276026"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237230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9543866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9506" indent="0">
              <a:buNone/>
              <a:defRPr sz="1600">
                <a:solidFill>
                  <a:schemeClr val="tx1">
                    <a:tint val="75000"/>
                  </a:schemeClr>
                </a:solidFill>
              </a:defRPr>
            </a:lvl2pPr>
            <a:lvl3pPr marL="819012" indent="0">
              <a:buNone/>
              <a:defRPr sz="1400">
                <a:solidFill>
                  <a:schemeClr val="tx1">
                    <a:tint val="75000"/>
                  </a:schemeClr>
                </a:solidFill>
              </a:defRPr>
            </a:lvl3pPr>
            <a:lvl4pPr marL="1228510" indent="0">
              <a:buNone/>
              <a:defRPr sz="1400">
                <a:solidFill>
                  <a:schemeClr val="tx1">
                    <a:tint val="75000"/>
                  </a:schemeClr>
                </a:solidFill>
              </a:defRPr>
            </a:lvl4pPr>
            <a:lvl5pPr marL="1638014" indent="0">
              <a:buNone/>
              <a:defRPr sz="1400">
                <a:solidFill>
                  <a:schemeClr val="tx1">
                    <a:tint val="75000"/>
                  </a:schemeClr>
                </a:solidFill>
              </a:defRPr>
            </a:lvl5pPr>
            <a:lvl6pPr marL="2047510" indent="0">
              <a:buNone/>
              <a:defRPr sz="1400">
                <a:solidFill>
                  <a:schemeClr val="tx1">
                    <a:tint val="75000"/>
                  </a:schemeClr>
                </a:solidFill>
              </a:defRPr>
            </a:lvl6pPr>
            <a:lvl7pPr marL="2457018" indent="0">
              <a:buNone/>
              <a:defRPr sz="1400">
                <a:solidFill>
                  <a:schemeClr val="tx1">
                    <a:tint val="75000"/>
                  </a:schemeClr>
                </a:solidFill>
              </a:defRPr>
            </a:lvl7pPr>
            <a:lvl8pPr marL="2866520" indent="0">
              <a:buNone/>
              <a:defRPr sz="1400">
                <a:solidFill>
                  <a:schemeClr val="tx1">
                    <a:tint val="75000"/>
                  </a:schemeClr>
                </a:solidFill>
              </a:defRPr>
            </a:lvl8pPr>
            <a:lvl9pPr marL="3276026"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4853304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20"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3985"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7773753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23"/>
            <a:ext cx="2958724" cy="788204"/>
          </a:xfrm>
        </p:spPr>
        <p:txBody>
          <a:bodyPr anchor="b"/>
          <a:lstStyle>
            <a:lvl1pPr marL="0" indent="0">
              <a:buNone/>
              <a:defRPr sz="2200" b="1"/>
            </a:lvl1pPr>
            <a:lvl2pPr marL="409506" indent="0">
              <a:buNone/>
              <a:defRPr sz="1800" b="1"/>
            </a:lvl2pPr>
            <a:lvl3pPr marL="819012" indent="0">
              <a:buNone/>
              <a:defRPr sz="1600" b="1"/>
            </a:lvl3pPr>
            <a:lvl4pPr marL="1228510" indent="0">
              <a:buNone/>
              <a:defRPr sz="1400" b="1"/>
            </a:lvl4pPr>
            <a:lvl5pPr marL="1638014" indent="0">
              <a:buNone/>
              <a:defRPr sz="1400" b="1"/>
            </a:lvl5pPr>
            <a:lvl6pPr marL="2047510" indent="0">
              <a:buNone/>
              <a:defRPr sz="1400" b="1"/>
            </a:lvl6pPr>
            <a:lvl7pPr marL="2457018" indent="0">
              <a:buNone/>
              <a:defRPr sz="1400" b="1"/>
            </a:lvl7pPr>
            <a:lvl8pPr marL="2866520" indent="0">
              <a:buNone/>
              <a:defRPr sz="1400" b="1"/>
            </a:lvl8pPr>
            <a:lvl9pPr marL="3276026"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23"/>
            <a:ext cx="2959884" cy="788204"/>
          </a:xfrm>
        </p:spPr>
        <p:txBody>
          <a:bodyPr anchor="b"/>
          <a:lstStyle>
            <a:lvl1pPr marL="0" indent="0">
              <a:buNone/>
              <a:defRPr sz="2200" b="1"/>
            </a:lvl1pPr>
            <a:lvl2pPr marL="409506" indent="0">
              <a:buNone/>
              <a:defRPr sz="1800" b="1"/>
            </a:lvl2pPr>
            <a:lvl3pPr marL="819012" indent="0">
              <a:buNone/>
              <a:defRPr sz="1600" b="1"/>
            </a:lvl3pPr>
            <a:lvl4pPr marL="1228510" indent="0">
              <a:buNone/>
              <a:defRPr sz="1400" b="1"/>
            </a:lvl4pPr>
            <a:lvl5pPr marL="1638014" indent="0">
              <a:buNone/>
              <a:defRPr sz="1400" b="1"/>
            </a:lvl5pPr>
            <a:lvl6pPr marL="2047510" indent="0">
              <a:buNone/>
              <a:defRPr sz="1400" b="1"/>
            </a:lvl6pPr>
            <a:lvl7pPr marL="2457018" indent="0">
              <a:buNone/>
              <a:defRPr sz="1400" b="1"/>
            </a:lvl7pPr>
            <a:lvl8pPr marL="2866520" indent="0">
              <a:buNone/>
              <a:defRPr sz="1400" b="1"/>
            </a:lvl8pPr>
            <a:lvl9pPr marL="3276026"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5766243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7488110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528020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20"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20" y="1768102"/>
            <a:ext cx="2203057" cy="5779512"/>
          </a:xfrm>
        </p:spPr>
        <p:txBody>
          <a:bodyPr/>
          <a:lstStyle>
            <a:lvl1pPr marL="0" indent="0">
              <a:buNone/>
              <a:defRPr sz="1400"/>
            </a:lvl1pPr>
            <a:lvl2pPr marL="409506" indent="0">
              <a:buNone/>
              <a:defRPr sz="1200"/>
            </a:lvl2pPr>
            <a:lvl3pPr marL="819012" indent="0">
              <a:buNone/>
              <a:defRPr sz="1000"/>
            </a:lvl3pPr>
            <a:lvl4pPr marL="1228510" indent="0">
              <a:buNone/>
              <a:defRPr sz="800"/>
            </a:lvl4pPr>
            <a:lvl5pPr marL="1638014" indent="0">
              <a:buNone/>
              <a:defRPr sz="800"/>
            </a:lvl5pPr>
            <a:lvl6pPr marL="2047510" indent="0">
              <a:buNone/>
              <a:defRPr sz="800"/>
            </a:lvl6pPr>
            <a:lvl7pPr marL="2457018" indent="0">
              <a:buNone/>
              <a:defRPr sz="800"/>
            </a:lvl7pPr>
            <a:lvl8pPr marL="2866520" indent="0">
              <a:buNone/>
              <a:defRPr sz="800"/>
            </a:lvl8pPr>
            <a:lvl9pPr marL="3276026"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5937114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9506" indent="0">
              <a:buNone/>
              <a:defRPr sz="2600"/>
            </a:lvl2pPr>
            <a:lvl3pPr marL="819012" indent="0">
              <a:buNone/>
              <a:defRPr sz="2200"/>
            </a:lvl3pPr>
            <a:lvl4pPr marL="1228510" indent="0">
              <a:buNone/>
              <a:defRPr sz="1800"/>
            </a:lvl4pPr>
            <a:lvl5pPr marL="1638014" indent="0">
              <a:buNone/>
              <a:defRPr sz="1800"/>
            </a:lvl5pPr>
            <a:lvl6pPr marL="2047510" indent="0">
              <a:buNone/>
              <a:defRPr sz="1800"/>
            </a:lvl6pPr>
            <a:lvl7pPr marL="2457018" indent="0">
              <a:buNone/>
              <a:defRPr sz="1800"/>
            </a:lvl7pPr>
            <a:lvl8pPr marL="2866520" indent="0">
              <a:buNone/>
              <a:defRPr sz="1800"/>
            </a:lvl8pPr>
            <a:lvl9pPr marL="3276026" indent="0">
              <a:buNone/>
              <a:defRPr sz="1800"/>
            </a:lvl9pPr>
          </a:lstStyle>
          <a:p>
            <a:endParaRPr lang="en-CA"/>
          </a:p>
        </p:txBody>
      </p:sp>
      <p:sp>
        <p:nvSpPr>
          <p:cNvPr id="4" name="Text Placeholder 3"/>
          <p:cNvSpPr>
            <a:spLocks noGrp="1"/>
          </p:cNvSpPr>
          <p:nvPr>
            <p:ph type="body" sz="half" idx="2"/>
          </p:nvPr>
        </p:nvSpPr>
        <p:spPr>
          <a:xfrm>
            <a:off x="1312534" y="6612701"/>
            <a:ext cx="4017818" cy="991610"/>
          </a:xfrm>
        </p:spPr>
        <p:txBody>
          <a:bodyPr/>
          <a:lstStyle>
            <a:lvl1pPr marL="0" indent="0">
              <a:buNone/>
              <a:defRPr sz="1400"/>
            </a:lvl1pPr>
            <a:lvl2pPr marL="409506" indent="0">
              <a:buNone/>
              <a:defRPr sz="1200"/>
            </a:lvl2pPr>
            <a:lvl3pPr marL="819012" indent="0">
              <a:buNone/>
              <a:defRPr sz="1000"/>
            </a:lvl3pPr>
            <a:lvl4pPr marL="1228510" indent="0">
              <a:buNone/>
              <a:defRPr sz="800"/>
            </a:lvl4pPr>
            <a:lvl5pPr marL="1638014" indent="0">
              <a:buNone/>
              <a:defRPr sz="800"/>
            </a:lvl5pPr>
            <a:lvl6pPr marL="2047510" indent="0">
              <a:buNone/>
              <a:defRPr sz="800"/>
            </a:lvl6pPr>
            <a:lvl7pPr marL="2457018" indent="0">
              <a:buNone/>
              <a:defRPr sz="800"/>
            </a:lvl7pPr>
            <a:lvl8pPr marL="2866520" indent="0">
              <a:buNone/>
              <a:defRPr sz="800"/>
            </a:lvl8pPr>
            <a:lvl9pPr marL="3276026"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885581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2/12/2020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71546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10.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theme" Target="../theme/theme11.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theme" Target="../theme/theme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7.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8.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9.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2" y="0"/>
            <a:ext cx="9143998" cy="677108"/>
          </a:xfrm>
          <a:prstGeom prst="rect">
            <a:avLst/>
          </a:prstGeom>
        </p:spPr>
        <p:txBody>
          <a:bodyPr wrap="square" lIns="0" tIns="0" rIns="0" bIns="0">
            <a:spAutoFit/>
          </a:bodyPr>
          <a:lstStyle>
            <a:lvl1pPr>
              <a:defRPr sz="4400" b="0" i="0">
                <a:solidFill>
                  <a:schemeClr val="tx1"/>
                </a:solidFill>
                <a:latin typeface="Gill Sans MT"/>
                <a:cs typeface="Gill Sans MT"/>
              </a:defRPr>
            </a:lvl1pPr>
          </a:lstStyle>
          <a:p>
            <a:endParaRPr dirty="0"/>
          </a:p>
        </p:txBody>
      </p:sp>
      <p:sp>
        <p:nvSpPr>
          <p:cNvPr id="3" name="Holder 3"/>
          <p:cNvSpPr>
            <a:spLocks noGrp="1"/>
          </p:cNvSpPr>
          <p:nvPr>
            <p:ph type="body" idx="1"/>
          </p:nvPr>
        </p:nvSpPr>
        <p:spPr>
          <a:xfrm>
            <a:off x="342917" y="1143081"/>
            <a:ext cx="8629648" cy="1769715"/>
          </a:xfrm>
          <a:prstGeom prst="rect">
            <a:avLst/>
          </a:prstGeom>
        </p:spPr>
        <p:txBody>
          <a:bodyPr wrap="square" lIns="0" tIns="0" rIns="0" bIns="0">
            <a:spAutoFit/>
          </a:bodyPr>
          <a:lstStyle>
            <a:lvl1pPr>
              <a:defRPr sz="11500" b="1" i="0">
                <a:solidFill>
                  <a:srgbClr val="F2F2F2"/>
                </a:solidFill>
                <a:latin typeface="Tahoma"/>
                <a:cs typeface="Tahoma"/>
              </a:defRPr>
            </a:lvl1pPr>
          </a:lstStyle>
          <a:p>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62" r:id="rId6"/>
  </p:sldLayoutIdLst>
  <p:timing>
    <p:tnLst>
      <p:par>
        <p:cTn id="1" dur="indefinite" restart="never" nodeType="tmRoot"/>
      </p:par>
    </p:tnLst>
  </p:timing>
  <p:txStyles>
    <p:titleStyle>
      <a:lvl1pPr>
        <a:defRPr>
          <a:latin typeface="+mj-lt"/>
          <a:ea typeface="+mj-ea"/>
          <a:cs typeface="+mj-cs"/>
        </a:defRPr>
      </a:lvl1pPr>
    </p:titleStyle>
    <p:bodyStyle>
      <a:lvl1pPr marL="0">
        <a:defRPr sz="9500">
          <a:solidFill>
            <a:schemeClr val="tx1"/>
          </a:solidFill>
          <a:latin typeface="Arial" panose="020B0604020202020204" pitchFamily="34" charset="0"/>
          <a:ea typeface="+mn-ea"/>
          <a:cs typeface="Arial" panose="020B0604020202020204" pitchFamily="34" charset="0"/>
        </a:defRPr>
      </a:lvl1pPr>
      <a:lvl2pPr marL="453508">
        <a:defRPr>
          <a:latin typeface="+mn-lt"/>
          <a:ea typeface="+mn-ea"/>
          <a:cs typeface="+mn-cs"/>
        </a:defRPr>
      </a:lvl2pPr>
      <a:lvl3pPr marL="907008">
        <a:defRPr>
          <a:latin typeface="+mn-lt"/>
          <a:ea typeface="+mn-ea"/>
          <a:cs typeface="+mn-cs"/>
        </a:defRPr>
      </a:lvl3pPr>
      <a:lvl4pPr marL="1360510">
        <a:defRPr>
          <a:latin typeface="+mn-lt"/>
          <a:ea typeface="+mn-ea"/>
          <a:cs typeface="+mn-cs"/>
        </a:defRPr>
      </a:lvl4pPr>
      <a:lvl5pPr marL="1814012">
        <a:defRPr>
          <a:latin typeface="+mn-lt"/>
          <a:ea typeface="+mn-ea"/>
          <a:cs typeface="+mn-cs"/>
        </a:defRPr>
      </a:lvl5pPr>
      <a:lvl6pPr marL="2267515">
        <a:defRPr>
          <a:latin typeface="+mn-lt"/>
          <a:ea typeface="+mn-ea"/>
          <a:cs typeface="+mn-cs"/>
        </a:defRPr>
      </a:lvl6pPr>
      <a:lvl7pPr marL="2721013">
        <a:defRPr>
          <a:latin typeface="+mn-lt"/>
          <a:ea typeface="+mn-ea"/>
          <a:cs typeface="+mn-cs"/>
        </a:defRPr>
      </a:lvl7pPr>
      <a:lvl8pPr marL="3174519">
        <a:defRPr>
          <a:latin typeface="+mn-lt"/>
          <a:ea typeface="+mn-ea"/>
          <a:cs typeface="+mn-cs"/>
        </a:defRPr>
      </a:lvl8pPr>
      <a:lvl9pPr marL="3628021">
        <a:defRPr>
          <a:latin typeface="+mn-lt"/>
          <a:ea typeface="+mn-ea"/>
          <a:cs typeface="+mn-cs"/>
        </a:defRPr>
      </a:lvl9pPr>
    </p:bodyStyle>
    <p:otherStyle>
      <a:lvl1pPr marL="0">
        <a:defRPr>
          <a:latin typeface="+mn-lt"/>
          <a:ea typeface="+mn-ea"/>
          <a:cs typeface="+mn-cs"/>
        </a:defRPr>
      </a:lvl1pPr>
      <a:lvl2pPr marL="453508">
        <a:defRPr>
          <a:latin typeface="+mn-lt"/>
          <a:ea typeface="+mn-ea"/>
          <a:cs typeface="+mn-cs"/>
        </a:defRPr>
      </a:lvl2pPr>
      <a:lvl3pPr marL="907008">
        <a:defRPr>
          <a:latin typeface="+mn-lt"/>
          <a:ea typeface="+mn-ea"/>
          <a:cs typeface="+mn-cs"/>
        </a:defRPr>
      </a:lvl3pPr>
      <a:lvl4pPr marL="1360510">
        <a:defRPr>
          <a:latin typeface="+mn-lt"/>
          <a:ea typeface="+mn-ea"/>
          <a:cs typeface="+mn-cs"/>
        </a:defRPr>
      </a:lvl4pPr>
      <a:lvl5pPr marL="1814012">
        <a:defRPr>
          <a:latin typeface="+mn-lt"/>
          <a:ea typeface="+mn-ea"/>
          <a:cs typeface="+mn-cs"/>
        </a:defRPr>
      </a:lvl5pPr>
      <a:lvl6pPr marL="2267515">
        <a:defRPr>
          <a:latin typeface="+mn-lt"/>
          <a:ea typeface="+mn-ea"/>
          <a:cs typeface="+mn-cs"/>
        </a:defRPr>
      </a:lvl6pPr>
      <a:lvl7pPr marL="2721013">
        <a:defRPr>
          <a:latin typeface="+mn-lt"/>
          <a:ea typeface="+mn-ea"/>
          <a:cs typeface="+mn-cs"/>
        </a:defRPr>
      </a:lvl7pPr>
      <a:lvl8pPr marL="3174519">
        <a:defRPr>
          <a:latin typeface="+mn-lt"/>
          <a:ea typeface="+mn-ea"/>
          <a:cs typeface="+mn-cs"/>
        </a:defRPr>
      </a:lvl8pPr>
      <a:lvl9pPr marL="3628021">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905" tIns="40947" rIns="81905" bIns="40947"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905" tIns="40947" rIns="81905" bIns="4094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905" tIns="40947" rIns="81905" bIns="40947" rtlCol="0" anchor="ctr"/>
          <a:lstStyle>
            <a:lvl1pPr algn="l">
              <a:defRPr sz="1200">
                <a:solidFill>
                  <a:schemeClr val="tx1">
                    <a:tint val="75000"/>
                  </a:schemeClr>
                </a:solidFill>
              </a:defRPr>
            </a:lvl1pPr>
          </a:lstStyle>
          <a:p>
            <a:pPr defTabSz="819012"/>
            <a:fld id="{5988523B-E035-4CAE-A96A-58211FC229D1}" type="datetimeFigureOut">
              <a:rPr lang="en-US" smtClean="0">
                <a:solidFill>
                  <a:prstClr val="black">
                    <a:tint val="75000"/>
                  </a:prstClr>
                </a:solidFill>
              </a:rPr>
              <a:pPr defTabSz="819012"/>
              <a:t>2/12/2020</a:t>
            </a:fld>
            <a:endParaRPr lang="en-CA">
              <a:solidFill>
                <a:prstClr val="black">
                  <a:tint val="75000"/>
                </a:prstClr>
              </a:solidFill>
            </a:endParaRPr>
          </a:p>
        </p:txBody>
      </p:sp>
      <p:sp>
        <p:nvSpPr>
          <p:cNvPr id="5" name="Footer Placeholder 4"/>
          <p:cNvSpPr>
            <a:spLocks noGrp="1"/>
          </p:cNvSpPr>
          <p:nvPr>
            <p:ph type="ftr" sz="quarter" idx="3"/>
          </p:nvPr>
        </p:nvSpPr>
        <p:spPr>
          <a:xfrm>
            <a:off x="2287947" y="7831212"/>
            <a:ext cx="2120515" cy="449845"/>
          </a:xfrm>
          <a:prstGeom prst="rect">
            <a:avLst/>
          </a:prstGeom>
        </p:spPr>
        <p:txBody>
          <a:bodyPr vert="horz" lIns="81905" tIns="40947" rIns="81905" bIns="40947" rtlCol="0" anchor="ctr"/>
          <a:lstStyle>
            <a:lvl1pPr algn="ctr">
              <a:defRPr sz="1200">
                <a:solidFill>
                  <a:schemeClr val="tx1">
                    <a:tint val="75000"/>
                  </a:schemeClr>
                </a:solidFill>
              </a:defRPr>
            </a:lvl1pPr>
          </a:lstStyle>
          <a:p>
            <a:pPr defTabSz="819012"/>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905" tIns="40947" rIns="81905" bIns="40947" rtlCol="0" anchor="ctr"/>
          <a:lstStyle>
            <a:lvl1pPr algn="r">
              <a:defRPr sz="1200">
                <a:solidFill>
                  <a:schemeClr val="tx1">
                    <a:tint val="75000"/>
                  </a:schemeClr>
                </a:solidFill>
              </a:defRPr>
            </a:lvl1pPr>
          </a:lstStyle>
          <a:p>
            <a:pPr defTabSz="819012"/>
            <a:fld id="{2C7DFF54-6BA4-4515-87CA-28703F844993}" type="slidenum">
              <a:rPr lang="en-CA" smtClean="0">
                <a:solidFill>
                  <a:prstClr val="black">
                    <a:tint val="75000"/>
                  </a:prstClr>
                </a:solidFill>
              </a:rPr>
              <a:pPr defTabSz="819012"/>
              <a:t>‹#›</a:t>
            </a:fld>
            <a:endParaRPr lang="en-CA">
              <a:solidFill>
                <a:prstClr val="black">
                  <a:tint val="75000"/>
                </a:prstClr>
              </a:solidFill>
            </a:endParaRPr>
          </a:p>
        </p:txBody>
      </p:sp>
    </p:spTree>
    <p:extLst>
      <p:ext uri="{BB962C8B-B14F-4D97-AF65-F5344CB8AC3E}">
        <p14:creationId xmlns:p14="http://schemas.microsoft.com/office/powerpoint/2010/main" val="385341838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ctr" defTabSz="819012" rtl="0" eaLnBrk="1" latinLnBrk="0" hangingPunct="1">
        <a:spcBef>
          <a:spcPct val="0"/>
        </a:spcBef>
        <a:buNone/>
        <a:defRPr sz="4000" kern="1200">
          <a:solidFill>
            <a:schemeClr val="tx1"/>
          </a:solidFill>
          <a:latin typeface="+mj-lt"/>
          <a:ea typeface="+mj-ea"/>
          <a:cs typeface="+mj-cs"/>
        </a:defRPr>
      </a:lvl1pPr>
    </p:titleStyle>
    <p:bodyStyle>
      <a:lvl1pPr marL="307129" indent="-307129" algn="l" defTabSz="819012"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5436" indent="-255936" algn="l" defTabSz="819012"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23761" indent="-204753" algn="l" defTabSz="819012"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33259"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42761"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52263"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61767"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71273"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80777"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9012" rtl="0" eaLnBrk="1" latinLnBrk="0" hangingPunct="1">
        <a:defRPr sz="1600" kern="1200">
          <a:solidFill>
            <a:schemeClr val="tx1"/>
          </a:solidFill>
          <a:latin typeface="+mn-lt"/>
          <a:ea typeface="+mn-ea"/>
          <a:cs typeface="+mn-cs"/>
        </a:defRPr>
      </a:lvl1pPr>
      <a:lvl2pPr marL="409506" algn="l" defTabSz="819012" rtl="0" eaLnBrk="1" latinLnBrk="0" hangingPunct="1">
        <a:defRPr sz="1600" kern="1200">
          <a:solidFill>
            <a:schemeClr val="tx1"/>
          </a:solidFill>
          <a:latin typeface="+mn-lt"/>
          <a:ea typeface="+mn-ea"/>
          <a:cs typeface="+mn-cs"/>
        </a:defRPr>
      </a:lvl2pPr>
      <a:lvl3pPr marL="819012" algn="l" defTabSz="819012" rtl="0" eaLnBrk="1" latinLnBrk="0" hangingPunct="1">
        <a:defRPr sz="1600" kern="1200">
          <a:solidFill>
            <a:schemeClr val="tx1"/>
          </a:solidFill>
          <a:latin typeface="+mn-lt"/>
          <a:ea typeface="+mn-ea"/>
          <a:cs typeface="+mn-cs"/>
        </a:defRPr>
      </a:lvl3pPr>
      <a:lvl4pPr marL="1228510" algn="l" defTabSz="819012" rtl="0" eaLnBrk="1" latinLnBrk="0" hangingPunct="1">
        <a:defRPr sz="1600" kern="1200">
          <a:solidFill>
            <a:schemeClr val="tx1"/>
          </a:solidFill>
          <a:latin typeface="+mn-lt"/>
          <a:ea typeface="+mn-ea"/>
          <a:cs typeface="+mn-cs"/>
        </a:defRPr>
      </a:lvl4pPr>
      <a:lvl5pPr marL="1638014" algn="l" defTabSz="819012" rtl="0" eaLnBrk="1" latinLnBrk="0" hangingPunct="1">
        <a:defRPr sz="1600" kern="1200">
          <a:solidFill>
            <a:schemeClr val="tx1"/>
          </a:solidFill>
          <a:latin typeface="+mn-lt"/>
          <a:ea typeface="+mn-ea"/>
          <a:cs typeface="+mn-cs"/>
        </a:defRPr>
      </a:lvl5pPr>
      <a:lvl6pPr marL="2047510" algn="l" defTabSz="819012" rtl="0" eaLnBrk="1" latinLnBrk="0" hangingPunct="1">
        <a:defRPr sz="1600" kern="1200">
          <a:solidFill>
            <a:schemeClr val="tx1"/>
          </a:solidFill>
          <a:latin typeface="+mn-lt"/>
          <a:ea typeface="+mn-ea"/>
          <a:cs typeface="+mn-cs"/>
        </a:defRPr>
      </a:lvl6pPr>
      <a:lvl7pPr marL="2457018" algn="l" defTabSz="819012" rtl="0" eaLnBrk="1" latinLnBrk="0" hangingPunct="1">
        <a:defRPr sz="1600" kern="1200">
          <a:solidFill>
            <a:schemeClr val="tx1"/>
          </a:solidFill>
          <a:latin typeface="+mn-lt"/>
          <a:ea typeface="+mn-ea"/>
          <a:cs typeface="+mn-cs"/>
        </a:defRPr>
      </a:lvl7pPr>
      <a:lvl8pPr marL="2866520" algn="l" defTabSz="819012" rtl="0" eaLnBrk="1" latinLnBrk="0" hangingPunct="1">
        <a:defRPr sz="1600" kern="1200">
          <a:solidFill>
            <a:schemeClr val="tx1"/>
          </a:solidFill>
          <a:latin typeface="+mn-lt"/>
          <a:ea typeface="+mn-ea"/>
          <a:cs typeface="+mn-cs"/>
        </a:defRPr>
      </a:lvl8pPr>
      <a:lvl9pPr marL="3276026" algn="l" defTabSz="819012" rtl="0" eaLnBrk="1" latinLnBrk="0" hangingPunct="1">
        <a:defRPr sz="16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07"/>
            <a:ext cx="8765946" cy="215444"/>
          </a:xfrm>
          <a:prstGeom prst="rect">
            <a:avLst/>
          </a:prstGeom>
        </p:spPr>
        <p:txBody>
          <a:bodyPr wrap="square" lIns="0" tIns="0" rIns="0" bIns="0">
            <a:spAutoFit/>
          </a:bodyPr>
          <a:lstStyle>
            <a:lvl1pPr>
              <a:defRPr sz="1400" b="0" i="0">
                <a:solidFill>
                  <a:srgbClr val="3333B2"/>
                </a:solidFill>
                <a:latin typeface="Tahoma"/>
                <a:cs typeface="Tahoma"/>
              </a:defRPr>
            </a:lvl1pPr>
          </a:lstStyle>
          <a:p>
            <a:endParaRPr/>
          </a:p>
        </p:txBody>
      </p:sp>
      <p:sp>
        <p:nvSpPr>
          <p:cNvPr id="3" name="Holder 3"/>
          <p:cNvSpPr>
            <a:spLocks noGrp="1"/>
          </p:cNvSpPr>
          <p:nvPr>
            <p:ph type="body" idx="1"/>
          </p:nvPr>
        </p:nvSpPr>
        <p:spPr>
          <a:xfrm>
            <a:off x="688850" y="1193744"/>
            <a:ext cx="776630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3" y="6377939"/>
            <a:ext cx="2926078" cy="553998"/>
          </a:xfrm>
          <a:prstGeom prst="rect">
            <a:avLst/>
          </a:prstGeom>
        </p:spPr>
        <p:txBody>
          <a:bodyPr wrap="square" lIns="0" tIns="0" rIns="0" bIns="0">
            <a:spAutoFit/>
          </a:bodyPr>
          <a:lstStyle>
            <a:lvl1pPr algn="ctr">
              <a:defRPr>
                <a:solidFill>
                  <a:schemeClr val="tx1">
                    <a:tint val="75000"/>
                  </a:schemeClr>
                </a:solidFill>
              </a:defRPr>
            </a:lvl1pPr>
          </a:lstStyle>
          <a:p>
            <a:pPr defTabSz="1812572"/>
            <a:endParaRPr sz="3600">
              <a:solidFill>
                <a:prstClr val="black">
                  <a:tint val="75000"/>
                </a:prstClr>
              </a:solidFill>
            </a:endParaRPr>
          </a:p>
        </p:txBody>
      </p:sp>
      <p:sp>
        <p:nvSpPr>
          <p:cNvPr id="5" name="Holder 5"/>
          <p:cNvSpPr>
            <a:spLocks noGrp="1"/>
          </p:cNvSpPr>
          <p:nvPr>
            <p:ph type="dt" sz="half" idx="6"/>
          </p:nvPr>
        </p:nvSpPr>
        <p:spPr>
          <a:xfrm>
            <a:off x="457203" y="6377939"/>
            <a:ext cx="2103120" cy="553998"/>
          </a:xfrm>
          <a:prstGeom prst="rect">
            <a:avLst/>
          </a:prstGeom>
        </p:spPr>
        <p:txBody>
          <a:bodyPr wrap="square" lIns="0" tIns="0" rIns="0" bIns="0">
            <a:spAutoFit/>
          </a:bodyPr>
          <a:lstStyle>
            <a:lvl1pPr algn="l">
              <a:defRPr>
                <a:solidFill>
                  <a:schemeClr val="tx1">
                    <a:tint val="75000"/>
                  </a:schemeClr>
                </a:solidFill>
              </a:defRPr>
            </a:lvl1pPr>
          </a:lstStyle>
          <a:p>
            <a:pPr defTabSz="1812572"/>
            <a:fld id="{1D8BD707-D9CF-40AE-B4C6-C98DA3205C09}" type="datetimeFigureOut">
              <a:rPr lang="en-US" sz="3600">
                <a:solidFill>
                  <a:prstClr val="black">
                    <a:tint val="75000"/>
                  </a:prstClr>
                </a:solidFill>
              </a:rPr>
              <a:pPr defTabSz="1812572"/>
              <a:t>2/12/2020</a:t>
            </a:fld>
            <a:endParaRPr lang="en-US" sz="3600">
              <a:solidFill>
                <a:prstClr val="black">
                  <a:tint val="75000"/>
                </a:prstClr>
              </a:solidFill>
            </a:endParaRPr>
          </a:p>
        </p:txBody>
      </p:sp>
      <p:sp>
        <p:nvSpPr>
          <p:cNvPr id="6" name="Holder 6"/>
          <p:cNvSpPr>
            <a:spLocks noGrp="1"/>
          </p:cNvSpPr>
          <p:nvPr>
            <p:ph type="sldNum" sz="quarter" idx="7"/>
          </p:nvPr>
        </p:nvSpPr>
        <p:spPr>
          <a:xfrm>
            <a:off x="6583683" y="6377939"/>
            <a:ext cx="2103120" cy="553998"/>
          </a:xfrm>
          <a:prstGeom prst="rect">
            <a:avLst/>
          </a:prstGeom>
        </p:spPr>
        <p:txBody>
          <a:bodyPr wrap="square" lIns="0" tIns="0" rIns="0" bIns="0">
            <a:spAutoFit/>
          </a:bodyPr>
          <a:lstStyle>
            <a:lvl1pPr algn="r">
              <a:defRPr>
                <a:solidFill>
                  <a:schemeClr val="tx1">
                    <a:tint val="75000"/>
                  </a:schemeClr>
                </a:solidFill>
              </a:defRPr>
            </a:lvl1pPr>
          </a:lstStyle>
          <a:p>
            <a:pPr defTabSz="1812572"/>
            <a:fld id="{B6F15528-21DE-4FAA-801E-634DDDAF4B2B}" type="slidenum">
              <a:rPr sz="3600">
                <a:solidFill>
                  <a:prstClr val="black">
                    <a:tint val="75000"/>
                  </a:prstClr>
                </a:solidFill>
              </a:rPr>
              <a:pPr defTabSz="1812572"/>
              <a:t>‹#›</a:t>
            </a:fld>
            <a:endParaRPr sz="3600">
              <a:solidFill>
                <a:prstClr val="black">
                  <a:tint val="75000"/>
                </a:prstClr>
              </a:solidFill>
            </a:endParaRPr>
          </a:p>
        </p:txBody>
      </p:sp>
    </p:spTree>
    <p:extLst>
      <p:ext uri="{BB962C8B-B14F-4D97-AF65-F5344CB8AC3E}">
        <p14:creationId xmlns:p14="http://schemas.microsoft.com/office/powerpoint/2010/main" val="139509982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Lst>
  <p:txStyles>
    <p:titleStyle>
      <a:lvl1pPr>
        <a:defRPr>
          <a:latin typeface="+mj-lt"/>
          <a:ea typeface="+mj-ea"/>
          <a:cs typeface="+mj-cs"/>
        </a:defRPr>
      </a:lvl1pPr>
    </p:titleStyle>
    <p:bodyStyle>
      <a:lvl1pPr marL="0">
        <a:defRPr>
          <a:latin typeface="+mn-lt"/>
          <a:ea typeface="+mn-ea"/>
          <a:cs typeface="+mn-cs"/>
        </a:defRPr>
      </a:lvl1pPr>
      <a:lvl2pPr marL="906286">
        <a:defRPr>
          <a:latin typeface="+mn-lt"/>
          <a:ea typeface="+mn-ea"/>
          <a:cs typeface="+mn-cs"/>
        </a:defRPr>
      </a:lvl2pPr>
      <a:lvl3pPr marL="1812572">
        <a:defRPr>
          <a:latin typeface="+mn-lt"/>
          <a:ea typeface="+mn-ea"/>
          <a:cs typeface="+mn-cs"/>
        </a:defRPr>
      </a:lvl3pPr>
      <a:lvl4pPr marL="2718858">
        <a:defRPr>
          <a:latin typeface="+mn-lt"/>
          <a:ea typeface="+mn-ea"/>
          <a:cs typeface="+mn-cs"/>
        </a:defRPr>
      </a:lvl4pPr>
      <a:lvl5pPr marL="3625144">
        <a:defRPr>
          <a:latin typeface="+mn-lt"/>
          <a:ea typeface="+mn-ea"/>
          <a:cs typeface="+mn-cs"/>
        </a:defRPr>
      </a:lvl5pPr>
      <a:lvl6pPr marL="4531433">
        <a:defRPr>
          <a:latin typeface="+mn-lt"/>
          <a:ea typeface="+mn-ea"/>
          <a:cs typeface="+mn-cs"/>
        </a:defRPr>
      </a:lvl6pPr>
      <a:lvl7pPr marL="5437717">
        <a:defRPr>
          <a:latin typeface="+mn-lt"/>
          <a:ea typeface="+mn-ea"/>
          <a:cs typeface="+mn-cs"/>
        </a:defRPr>
      </a:lvl7pPr>
      <a:lvl8pPr marL="6344003">
        <a:defRPr>
          <a:latin typeface="+mn-lt"/>
          <a:ea typeface="+mn-ea"/>
          <a:cs typeface="+mn-cs"/>
        </a:defRPr>
      </a:lvl8pPr>
      <a:lvl9pPr marL="7250291">
        <a:defRPr>
          <a:latin typeface="+mn-lt"/>
          <a:ea typeface="+mn-ea"/>
          <a:cs typeface="+mn-cs"/>
        </a:defRPr>
      </a:lvl9pPr>
    </p:bodyStyle>
    <p:otherStyle>
      <a:lvl1pPr marL="0">
        <a:defRPr>
          <a:latin typeface="+mn-lt"/>
          <a:ea typeface="+mn-ea"/>
          <a:cs typeface="+mn-cs"/>
        </a:defRPr>
      </a:lvl1pPr>
      <a:lvl2pPr marL="906286">
        <a:defRPr>
          <a:latin typeface="+mn-lt"/>
          <a:ea typeface="+mn-ea"/>
          <a:cs typeface="+mn-cs"/>
        </a:defRPr>
      </a:lvl2pPr>
      <a:lvl3pPr marL="1812572">
        <a:defRPr>
          <a:latin typeface="+mn-lt"/>
          <a:ea typeface="+mn-ea"/>
          <a:cs typeface="+mn-cs"/>
        </a:defRPr>
      </a:lvl3pPr>
      <a:lvl4pPr marL="2718858">
        <a:defRPr>
          <a:latin typeface="+mn-lt"/>
          <a:ea typeface="+mn-ea"/>
          <a:cs typeface="+mn-cs"/>
        </a:defRPr>
      </a:lvl4pPr>
      <a:lvl5pPr marL="3625144">
        <a:defRPr>
          <a:latin typeface="+mn-lt"/>
          <a:ea typeface="+mn-ea"/>
          <a:cs typeface="+mn-cs"/>
        </a:defRPr>
      </a:lvl5pPr>
      <a:lvl6pPr marL="4531433">
        <a:defRPr>
          <a:latin typeface="+mn-lt"/>
          <a:ea typeface="+mn-ea"/>
          <a:cs typeface="+mn-cs"/>
        </a:defRPr>
      </a:lvl6pPr>
      <a:lvl7pPr marL="5437717">
        <a:defRPr>
          <a:latin typeface="+mn-lt"/>
          <a:ea typeface="+mn-ea"/>
          <a:cs typeface="+mn-cs"/>
        </a:defRPr>
      </a:lvl7pPr>
      <a:lvl8pPr marL="6344003">
        <a:defRPr>
          <a:latin typeface="+mn-lt"/>
          <a:ea typeface="+mn-ea"/>
          <a:cs typeface="+mn-cs"/>
        </a:defRPr>
      </a:lvl8pPr>
      <a:lvl9pPr marL="7250291">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0875" tIns="45442" rIns="90875" bIns="4544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53"/>
            <a:ext cx="8229600" cy="4525963"/>
          </a:xfrm>
          <a:prstGeom prst="rect">
            <a:avLst/>
          </a:prstGeom>
        </p:spPr>
        <p:txBody>
          <a:bodyPr vert="horz" lIns="90875" tIns="45442" rIns="90875" bIns="4544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0875" tIns="45442" rIns="90875" bIns="45442" rtlCol="0" anchor="ctr"/>
          <a:lstStyle>
            <a:lvl1pPr algn="l">
              <a:defRPr sz="1200">
                <a:solidFill>
                  <a:schemeClr val="tx1">
                    <a:tint val="75000"/>
                  </a:schemeClr>
                </a:solidFill>
              </a:defRPr>
            </a:lvl1pPr>
          </a:lstStyle>
          <a:p>
            <a:fld id="{94F6A854-CD4E-A747-9509-00ACFCB9FE9C}"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0875" tIns="45442" rIns="90875" bIns="45442"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0875" tIns="45442" rIns="90875" bIns="45442" rtlCol="0" anchor="ctr"/>
          <a:lstStyle>
            <a:lvl1pPr algn="r">
              <a:defRPr sz="1200">
                <a:solidFill>
                  <a:schemeClr val="tx1">
                    <a:tint val="75000"/>
                  </a:schemeClr>
                </a:solidFill>
              </a:defRPr>
            </a:lvl1pPr>
          </a:lstStyle>
          <a:p>
            <a:fld id="{A01958A4-8E04-DE46-A912-3981C79440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6437715"/>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Lst>
  <p:txStyles>
    <p:titleStyle>
      <a:lvl1pPr algn="ctr" defTabSz="454381" rtl="0" eaLnBrk="1" latinLnBrk="0" hangingPunct="1">
        <a:spcBef>
          <a:spcPct val="0"/>
        </a:spcBef>
        <a:buNone/>
        <a:defRPr sz="4400" kern="1200">
          <a:solidFill>
            <a:schemeClr val="tx1"/>
          </a:solidFill>
          <a:latin typeface="+mj-lt"/>
          <a:ea typeface="+mj-ea"/>
          <a:cs typeface="+mj-cs"/>
        </a:defRPr>
      </a:lvl1pPr>
    </p:titleStyle>
    <p:bodyStyle>
      <a:lvl1pPr marL="340780" indent="-340780" algn="l" defTabSz="454381" rtl="0" eaLnBrk="1" latinLnBrk="0" hangingPunct="1">
        <a:spcBef>
          <a:spcPct val="20000"/>
        </a:spcBef>
        <a:buFont typeface="Arial"/>
        <a:buChar char="•"/>
        <a:defRPr sz="3200" kern="1200">
          <a:solidFill>
            <a:schemeClr val="tx1"/>
          </a:solidFill>
          <a:latin typeface="+mn-lt"/>
          <a:ea typeface="+mn-ea"/>
          <a:cs typeface="+mn-cs"/>
        </a:defRPr>
      </a:lvl1pPr>
      <a:lvl2pPr marL="738351" indent="-283982" algn="l" defTabSz="454381" rtl="0" eaLnBrk="1" latinLnBrk="0" hangingPunct="1">
        <a:spcBef>
          <a:spcPct val="20000"/>
        </a:spcBef>
        <a:buFont typeface="Arial"/>
        <a:buChar char="–"/>
        <a:defRPr sz="2800" kern="1200">
          <a:solidFill>
            <a:schemeClr val="tx1"/>
          </a:solidFill>
          <a:latin typeface="+mn-lt"/>
          <a:ea typeface="+mn-ea"/>
          <a:cs typeface="+mn-cs"/>
        </a:defRPr>
      </a:lvl2pPr>
      <a:lvl3pPr marL="1135941" indent="-227206" algn="l" defTabSz="454381" rtl="0" eaLnBrk="1" latinLnBrk="0" hangingPunct="1">
        <a:spcBef>
          <a:spcPct val="20000"/>
        </a:spcBef>
        <a:buFont typeface="Arial"/>
        <a:buChar char="•"/>
        <a:defRPr sz="2400" kern="1200">
          <a:solidFill>
            <a:schemeClr val="tx1"/>
          </a:solidFill>
          <a:latin typeface="+mn-lt"/>
          <a:ea typeface="+mn-ea"/>
          <a:cs typeface="+mn-cs"/>
        </a:defRPr>
      </a:lvl3pPr>
      <a:lvl4pPr marL="1590314" indent="-227206" algn="l" defTabSz="454381" rtl="0" eaLnBrk="1" latinLnBrk="0" hangingPunct="1">
        <a:spcBef>
          <a:spcPct val="20000"/>
        </a:spcBef>
        <a:buFont typeface="Arial"/>
        <a:buChar char="–"/>
        <a:defRPr sz="2000" kern="1200">
          <a:solidFill>
            <a:schemeClr val="tx1"/>
          </a:solidFill>
          <a:latin typeface="+mn-lt"/>
          <a:ea typeface="+mn-ea"/>
          <a:cs typeface="+mn-cs"/>
        </a:defRPr>
      </a:lvl4pPr>
      <a:lvl5pPr marL="2044689" indent="-227206" algn="l" defTabSz="454381" rtl="0" eaLnBrk="1" latinLnBrk="0" hangingPunct="1">
        <a:spcBef>
          <a:spcPct val="20000"/>
        </a:spcBef>
        <a:buFont typeface="Arial"/>
        <a:buChar char="»"/>
        <a:defRPr sz="2000" kern="1200">
          <a:solidFill>
            <a:schemeClr val="tx1"/>
          </a:solidFill>
          <a:latin typeface="+mn-lt"/>
          <a:ea typeface="+mn-ea"/>
          <a:cs typeface="+mn-cs"/>
        </a:defRPr>
      </a:lvl5pPr>
      <a:lvl6pPr marL="2499063" indent="-227206" algn="l" defTabSz="454381" rtl="0" eaLnBrk="1" latinLnBrk="0" hangingPunct="1">
        <a:spcBef>
          <a:spcPct val="20000"/>
        </a:spcBef>
        <a:buFont typeface="Arial"/>
        <a:buChar char="•"/>
        <a:defRPr sz="2000" kern="1200">
          <a:solidFill>
            <a:schemeClr val="tx1"/>
          </a:solidFill>
          <a:latin typeface="+mn-lt"/>
          <a:ea typeface="+mn-ea"/>
          <a:cs typeface="+mn-cs"/>
        </a:defRPr>
      </a:lvl6pPr>
      <a:lvl7pPr marL="2953444" indent="-227206" algn="l" defTabSz="454381" rtl="0" eaLnBrk="1" latinLnBrk="0" hangingPunct="1">
        <a:spcBef>
          <a:spcPct val="20000"/>
        </a:spcBef>
        <a:buFont typeface="Arial"/>
        <a:buChar char="•"/>
        <a:defRPr sz="2000" kern="1200">
          <a:solidFill>
            <a:schemeClr val="tx1"/>
          </a:solidFill>
          <a:latin typeface="+mn-lt"/>
          <a:ea typeface="+mn-ea"/>
          <a:cs typeface="+mn-cs"/>
        </a:defRPr>
      </a:lvl7pPr>
      <a:lvl8pPr marL="3407815" indent="-227206" algn="l" defTabSz="454381" rtl="0" eaLnBrk="1" latinLnBrk="0" hangingPunct="1">
        <a:spcBef>
          <a:spcPct val="20000"/>
        </a:spcBef>
        <a:buFont typeface="Arial"/>
        <a:buChar char="•"/>
        <a:defRPr sz="2000" kern="1200">
          <a:solidFill>
            <a:schemeClr val="tx1"/>
          </a:solidFill>
          <a:latin typeface="+mn-lt"/>
          <a:ea typeface="+mn-ea"/>
          <a:cs typeface="+mn-cs"/>
        </a:defRPr>
      </a:lvl8pPr>
      <a:lvl9pPr marL="3862190" indent="-227206" algn="l" defTabSz="45438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4381" rtl="0" eaLnBrk="1" latinLnBrk="0" hangingPunct="1">
        <a:defRPr sz="1800" kern="1200">
          <a:solidFill>
            <a:schemeClr val="tx1"/>
          </a:solidFill>
          <a:latin typeface="+mn-lt"/>
          <a:ea typeface="+mn-ea"/>
          <a:cs typeface="+mn-cs"/>
        </a:defRPr>
      </a:lvl1pPr>
      <a:lvl2pPr marL="454381" algn="l" defTabSz="454381" rtl="0" eaLnBrk="1" latinLnBrk="0" hangingPunct="1">
        <a:defRPr sz="1800" kern="1200">
          <a:solidFill>
            <a:schemeClr val="tx1"/>
          </a:solidFill>
          <a:latin typeface="+mn-lt"/>
          <a:ea typeface="+mn-ea"/>
          <a:cs typeface="+mn-cs"/>
        </a:defRPr>
      </a:lvl2pPr>
      <a:lvl3pPr marL="908753" algn="l" defTabSz="454381" rtl="0" eaLnBrk="1" latinLnBrk="0" hangingPunct="1">
        <a:defRPr sz="1800" kern="1200">
          <a:solidFill>
            <a:schemeClr val="tx1"/>
          </a:solidFill>
          <a:latin typeface="+mn-lt"/>
          <a:ea typeface="+mn-ea"/>
          <a:cs typeface="+mn-cs"/>
        </a:defRPr>
      </a:lvl3pPr>
      <a:lvl4pPr marL="1363128" algn="l" defTabSz="454381" rtl="0" eaLnBrk="1" latinLnBrk="0" hangingPunct="1">
        <a:defRPr sz="1800" kern="1200">
          <a:solidFill>
            <a:schemeClr val="tx1"/>
          </a:solidFill>
          <a:latin typeface="+mn-lt"/>
          <a:ea typeface="+mn-ea"/>
          <a:cs typeface="+mn-cs"/>
        </a:defRPr>
      </a:lvl4pPr>
      <a:lvl5pPr marL="1817501" algn="l" defTabSz="454381" rtl="0" eaLnBrk="1" latinLnBrk="0" hangingPunct="1">
        <a:defRPr sz="1800" kern="1200">
          <a:solidFill>
            <a:schemeClr val="tx1"/>
          </a:solidFill>
          <a:latin typeface="+mn-lt"/>
          <a:ea typeface="+mn-ea"/>
          <a:cs typeface="+mn-cs"/>
        </a:defRPr>
      </a:lvl5pPr>
      <a:lvl6pPr marL="2271878" algn="l" defTabSz="454381" rtl="0" eaLnBrk="1" latinLnBrk="0" hangingPunct="1">
        <a:defRPr sz="1800" kern="1200">
          <a:solidFill>
            <a:schemeClr val="tx1"/>
          </a:solidFill>
          <a:latin typeface="+mn-lt"/>
          <a:ea typeface="+mn-ea"/>
          <a:cs typeface="+mn-cs"/>
        </a:defRPr>
      </a:lvl6pPr>
      <a:lvl7pPr marL="2726249" algn="l" defTabSz="454381" rtl="0" eaLnBrk="1" latinLnBrk="0" hangingPunct="1">
        <a:defRPr sz="1800" kern="1200">
          <a:solidFill>
            <a:schemeClr val="tx1"/>
          </a:solidFill>
          <a:latin typeface="+mn-lt"/>
          <a:ea typeface="+mn-ea"/>
          <a:cs typeface="+mn-cs"/>
        </a:defRPr>
      </a:lvl7pPr>
      <a:lvl8pPr marL="3180629" algn="l" defTabSz="454381" rtl="0" eaLnBrk="1" latinLnBrk="0" hangingPunct="1">
        <a:defRPr sz="1800" kern="1200">
          <a:solidFill>
            <a:schemeClr val="tx1"/>
          </a:solidFill>
          <a:latin typeface="+mn-lt"/>
          <a:ea typeface="+mn-ea"/>
          <a:cs typeface="+mn-cs"/>
        </a:defRPr>
      </a:lvl8pPr>
      <a:lvl9pPr marL="3635001" algn="l" defTabSz="45438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07"/>
            <a:ext cx="8765946" cy="215444"/>
          </a:xfrm>
          <a:prstGeom prst="rect">
            <a:avLst/>
          </a:prstGeom>
        </p:spPr>
        <p:txBody>
          <a:bodyPr wrap="square" lIns="0" tIns="0" rIns="0" bIns="0">
            <a:spAutoFit/>
          </a:bodyPr>
          <a:lstStyle>
            <a:lvl1pPr>
              <a:defRPr sz="1400" b="0" i="0">
                <a:solidFill>
                  <a:srgbClr val="3333B2"/>
                </a:solidFill>
                <a:latin typeface="Tahoma"/>
                <a:cs typeface="Tahoma"/>
              </a:defRPr>
            </a:lvl1pPr>
          </a:lstStyle>
          <a:p>
            <a:endParaRPr/>
          </a:p>
        </p:txBody>
      </p:sp>
      <p:sp>
        <p:nvSpPr>
          <p:cNvPr id="3" name="Holder 3"/>
          <p:cNvSpPr>
            <a:spLocks noGrp="1"/>
          </p:cNvSpPr>
          <p:nvPr>
            <p:ph type="body" idx="1"/>
          </p:nvPr>
        </p:nvSpPr>
        <p:spPr>
          <a:xfrm>
            <a:off x="688924" y="1193823"/>
            <a:ext cx="776630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85" y="6377943"/>
            <a:ext cx="292607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25" y="6377943"/>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2/12/2020</a:t>
            </a:fld>
            <a:endParaRPr lang="en-US"/>
          </a:p>
        </p:txBody>
      </p:sp>
      <p:sp>
        <p:nvSpPr>
          <p:cNvPr id="6" name="Holder 6"/>
          <p:cNvSpPr>
            <a:spLocks noGrp="1"/>
          </p:cNvSpPr>
          <p:nvPr>
            <p:ph type="sldNum" sz="quarter" idx="7"/>
          </p:nvPr>
        </p:nvSpPr>
        <p:spPr>
          <a:xfrm>
            <a:off x="6583705" y="6377943"/>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403270981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xStyles>
    <p:titleStyle>
      <a:lvl1pPr>
        <a:defRPr>
          <a:latin typeface="+mj-lt"/>
          <a:ea typeface="+mj-ea"/>
          <a:cs typeface="+mj-cs"/>
        </a:defRPr>
      </a:lvl1pPr>
    </p:titleStyle>
    <p:bodyStyle>
      <a:lvl1pPr marL="0">
        <a:defRPr>
          <a:latin typeface="+mn-lt"/>
          <a:ea typeface="+mn-ea"/>
          <a:cs typeface="+mn-cs"/>
        </a:defRPr>
      </a:lvl1pPr>
      <a:lvl2pPr marL="898578">
        <a:defRPr>
          <a:latin typeface="+mn-lt"/>
          <a:ea typeface="+mn-ea"/>
          <a:cs typeface="+mn-cs"/>
        </a:defRPr>
      </a:lvl2pPr>
      <a:lvl3pPr marL="1797096">
        <a:defRPr>
          <a:latin typeface="+mn-lt"/>
          <a:ea typeface="+mn-ea"/>
          <a:cs typeface="+mn-cs"/>
        </a:defRPr>
      </a:lvl3pPr>
      <a:lvl4pPr marL="2695646">
        <a:defRPr>
          <a:latin typeface="+mn-lt"/>
          <a:ea typeface="+mn-ea"/>
          <a:cs typeface="+mn-cs"/>
        </a:defRPr>
      </a:lvl4pPr>
      <a:lvl5pPr marL="3594198">
        <a:defRPr>
          <a:latin typeface="+mn-lt"/>
          <a:ea typeface="+mn-ea"/>
          <a:cs typeface="+mn-cs"/>
        </a:defRPr>
      </a:lvl5pPr>
      <a:lvl6pPr marL="4492744">
        <a:defRPr>
          <a:latin typeface="+mn-lt"/>
          <a:ea typeface="+mn-ea"/>
          <a:cs typeface="+mn-cs"/>
        </a:defRPr>
      </a:lvl6pPr>
      <a:lvl7pPr marL="5391292">
        <a:defRPr>
          <a:latin typeface="+mn-lt"/>
          <a:ea typeface="+mn-ea"/>
          <a:cs typeface="+mn-cs"/>
        </a:defRPr>
      </a:lvl7pPr>
      <a:lvl8pPr marL="6289840">
        <a:defRPr>
          <a:latin typeface="+mn-lt"/>
          <a:ea typeface="+mn-ea"/>
          <a:cs typeface="+mn-cs"/>
        </a:defRPr>
      </a:lvl8pPr>
      <a:lvl9pPr marL="7188392">
        <a:defRPr>
          <a:latin typeface="+mn-lt"/>
          <a:ea typeface="+mn-ea"/>
          <a:cs typeface="+mn-cs"/>
        </a:defRPr>
      </a:lvl9pPr>
    </p:bodyStyle>
    <p:otherStyle>
      <a:lvl1pPr marL="0">
        <a:defRPr>
          <a:latin typeface="+mn-lt"/>
          <a:ea typeface="+mn-ea"/>
          <a:cs typeface="+mn-cs"/>
        </a:defRPr>
      </a:lvl1pPr>
      <a:lvl2pPr marL="898578">
        <a:defRPr>
          <a:latin typeface="+mn-lt"/>
          <a:ea typeface="+mn-ea"/>
          <a:cs typeface="+mn-cs"/>
        </a:defRPr>
      </a:lvl2pPr>
      <a:lvl3pPr marL="1797096">
        <a:defRPr>
          <a:latin typeface="+mn-lt"/>
          <a:ea typeface="+mn-ea"/>
          <a:cs typeface="+mn-cs"/>
        </a:defRPr>
      </a:lvl3pPr>
      <a:lvl4pPr marL="2695646">
        <a:defRPr>
          <a:latin typeface="+mn-lt"/>
          <a:ea typeface="+mn-ea"/>
          <a:cs typeface="+mn-cs"/>
        </a:defRPr>
      </a:lvl4pPr>
      <a:lvl5pPr marL="3594198">
        <a:defRPr>
          <a:latin typeface="+mn-lt"/>
          <a:ea typeface="+mn-ea"/>
          <a:cs typeface="+mn-cs"/>
        </a:defRPr>
      </a:lvl5pPr>
      <a:lvl6pPr marL="4492744">
        <a:defRPr>
          <a:latin typeface="+mn-lt"/>
          <a:ea typeface="+mn-ea"/>
          <a:cs typeface="+mn-cs"/>
        </a:defRPr>
      </a:lvl6pPr>
      <a:lvl7pPr marL="5391292">
        <a:defRPr>
          <a:latin typeface="+mn-lt"/>
          <a:ea typeface="+mn-ea"/>
          <a:cs typeface="+mn-cs"/>
        </a:defRPr>
      </a:lvl7pPr>
      <a:lvl8pPr marL="6289840">
        <a:defRPr>
          <a:latin typeface="+mn-lt"/>
          <a:ea typeface="+mn-ea"/>
          <a:cs typeface="+mn-cs"/>
        </a:defRPr>
      </a:lvl8pPr>
      <a:lvl9pPr marL="7188392">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1"/>
          </a:xfrm>
          <a:prstGeom prst="rect">
            <a:avLst/>
          </a:prstGeom>
        </p:spPr>
        <p:txBody>
          <a:bodyPr vert="horz" lIns="90700" tIns="45354" rIns="90700" bIns="4535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74"/>
            <a:ext cx="8229600" cy="4525963"/>
          </a:xfrm>
          <a:prstGeom prst="rect">
            <a:avLst/>
          </a:prstGeom>
        </p:spPr>
        <p:txBody>
          <a:bodyPr vert="horz" lIns="90700" tIns="45354" rIns="90700" bIns="453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72"/>
            <a:ext cx="2133600" cy="365125"/>
          </a:xfrm>
          <a:prstGeom prst="rect">
            <a:avLst/>
          </a:prstGeom>
        </p:spPr>
        <p:txBody>
          <a:bodyPr vert="horz" lIns="90700" tIns="45354" rIns="90700" bIns="45354"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2/12/2020</a:t>
            </a:fld>
            <a:endParaRPr lang="en-US">
              <a:solidFill>
                <a:prstClr val="black">
                  <a:tint val="75000"/>
                </a:prstClr>
              </a:solidFill>
            </a:endParaRPr>
          </a:p>
        </p:txBody>
      </p:sp>
      <p:sp>
        <p:nvSpPr>
          <p:cNvPr id="5" name="Footer Placeholder 4"/>
          <p:cNvSpPr>
            <a:spLocks noGrp="1"/>
          </p:cNvSpPr>
          <p:nvPr>
            <p:ph type="ftr" sz="quarter" idx="3"/>
          </p:nvPr>
        </p:nvSpPr>
        <p:spPr>
          <a:xfrm>
            <a:off x="3124222" y="6356372"/>
            <a:ext cx="2895600" cy="365125"/>
          </a:xfrm>
          <a:prstGeom prst="rect">
            <a:avLst/>
          </a:prstGeom>
        </p:spPr>
        <p:txBody>
          <a:bodyPr vert="horz" lIns="90700" tIns="45354" rIns="90700" bIns="45354"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72"/>
            <a:ext cx="2133600" cy="365125"/>
          </a:xfrm>
          <a:prstGeom prst="rect">
            <a:avLst/>
          </a:prstGeom>
        </p:spPr>
        <p:txBody>
          <a:bodyPr vert="horz" lIns="90700" tIns="45354" rIns="90700" bIns="4535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939714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defTabSz="907008" rtl="0" eaLnBrk="1" latinLnBrk="0" hangingPunct="1">
        <a:spcBef>
          <a:spcPct val="0"/>
        </a:spcBef>
        <a:buNone/>
        <a:defRPr sz="4400" kern="1200">
          <a:solidFill>
            <a:schemeClr val="tx1"/>
          </a:solidFill>
          <a:latin typeface="+mj-lt"/>
          <a:ea typeface="+mj-ea"/>
          <a:cs typeface="+mj-cs"/>
        </a:defRPr>
      </a:lvl1pPr>
    </p:titleStyle>
    <p:bodyStyle>
      <a:lvl1pPr marL="340125" indent="-340125" algn="l" defTabSz="90700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36932" indent="-283436" algn="l" defTabSz="90700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3760" indent="-226770" algn="l" defTabSz="90700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87260"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40764"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494263"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47773"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1267"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4773"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7008" rtl="0" eaLnBrk="1" latinLnBrk="0" hangingPunct="1">
        <a:defRPr sz="1800" kern="1200">
          <a:solidFill>
            <a:schemeClr val="tx1"/>
          </a:solidFill>
          <a:latin typeface="+mn-lt"/>
          <a:ea typeface="+mn-ea"/>
          <a:cs typeface="+mn-cs"/>
        </a:defRPr>
      </a:lvl1pPr>
      <a:lvl2pPr marL="453508" algn="l" defTabSz="907008" rtl="0" eaLnBrk="1" latinLnBrk="0" hangingPunct="1">
        <a:defRPr sz="1800" kern="1200">
          <a:solidFill>
            <a:schemeClr val="tx1"/>
          </a:solidFill>
          <a:latin typeface="+mn-lt"/>
          <a:ea typeface="+mn-ea"/>
          <a:cs typeface="+mn-cs"/>
        </a:defRPr>
      </a:lvl2pPr>
      <a:lvl3pPr marL="907008" algn="l" defTabSz="907008" rtl="0" eaLnBrk="1" latinLnBrk="0" hangingPunct="1">
        <a:defRPr sz="1800" kern="1200">
          <a:solidFill>
            <a:schemeClr val="tx1"/>
          </a:solidFill>
          <a:latin typeface="+mn-lt"/>
          <a:ea typeface="+mn-ea"/>
          <a:cs typeface="+mn-cs"/>
        </a:defRPr>
      </a:lvl3pPr>
      <a:lvl4pPr marL="1360510" algn="l" defTabSz="907008" rtl="0" eaLnBrk="1" latinLnBrk="0" hangingPunct="1">
        <a:defRPr sz="1800" kern="1200">
          <a:solidFill>
            <a:schemeClr val="tx1"/>
          </a:solidFill>
          <a:latin typeface="+mn-lt"/>
          <a:ea typeface="+mn-ea"/>
          <a:cs typeface="+mn-cs"/>
        </a:defRPr>
      </a:lvl4pPr>
      <a:lvl5pPr marL="1814012" algn="l" defTabSz="907008" rtl="0" eaLnBrk="1" latinLnBrk="0" hangingPunct="1">
        <a:defRPr sz="1800" kern="1200">
          <a:solidFill>
            <a:schemeClr val="tx1"/>
          </a:solidFill>
          <a:latin typeface="+mn-lt"/>
          <a:ea typeface="+mn-ea"/>
          <a:cs typeface="+mn-cs"/>
        </a:defRPr>
      </a:lvl5pPr>
      <a:lvl6pPr marL="2267515" algn="l" defTabSz="907008" rtl="0" eaLnBrk="1" latinLnBrk="0" hangingPunct="1">
        <a:defRPr sz="1800" kern="1200">
          <a:solidFill>
            <a:schemeClr val="tx1"/>
          </a:solidFill>
          <a:latin typeface="+mn-lt"/>
          <a:ea typeface="+mn-ea"/>
          <a:cs typeface="+mn-cs"/>
        </a:defRPr>
      </a:lvl6pPr>
      <a:lvl7pPr marL="2721013" algn="l" defTabSz="907008" rtl="0" eaLnBrk="1" latinLnBrk="0" hangingPunct="1">
        <a:defRPr sz="1800" kern="1200">
          <a:solidFill>
            <a:schemeClr val="tx1"/>
          </a:solidFill>
          <a:latin typeface="+mn-lt"/>
          <a:ea typeface="+mn-ea"/>
          <a:cs typeface="+mn-cs"/>
        </a:defRPr>
      </a:lvl7pPr>
      <a:lvl8pPr marL="3174519" algn="l" defTabSz="907008" rtl="0" eaLnBrk="1" latinLnBrk="0" hangingPunct="1">
        <a:defRPr sz="1800" kern="1200">
          <a:solidFill>
            <a:schemeClr val="tx1"/>
          </a:solidFill>
          <a:latin typeface="+mn-lt"/>
          <a:ea typeface="+mn-ea"/>
          <a:cs typeface="+mn-cs"/>
        </a:defRPr>
      </a:lvl8pPr>
      <a:lvl9pPr marL="3628021" algn="l" defTabSz="90700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471" tIns="40725" rIns="81471" bIns="40725"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471" tIns="40725" rIns="81471" bIns="4072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471" tIns="40725" rIns="81471" bIns="40725" rtlCol="0" anchor="ctr"/>
          <a:lstStyle>
            <a:lvl1pPr algn="l">
              <a:defRPr sz="1200">
                <a:solidFill>
                  <a:schemeClr val="tx1">
                    <a:tint val="75000"/>
                  </a:schemeClr>
                </a:solidFill>
              </a:defRPr>
            </a:lvl1pPr>
          </a:lstStyle>
          <a:p>
            <a:pPr defTabSz="814508"/>
            <a:fld id="{5988523B-E035-4CAE-A96A-58211FC229D1}" type="datetimeFigureOut">
              <a:rPr lang="en-US" smtClean="0">
                <a:solidFill>
                  <a:prstClr val="black">
                    <a:tint val="75000"/>
                  </a:prstClr>
                </a:solidFill>
              </a:rPr>
              <a:pPr defTabSz="814508"/>
              <a:t>2/12/2020</a:t>
            </a:fld>
            <a:endParaRPr lang="en-CA">
              <a:solidFill>
                <a:prstClr val="black">
                  <a:tint val="75000"/>
                </a:prstClr>
              </a:solidFill>
            </a:endParaRPr>
          </a:p>
        </p:txBody>
      </p:sp>
      <p:sp>
        <p:nvSpPr>
          <p:cNvPr id="5" name="Footer Placeholder 4"/>
          <p:cNvSpPr>
            <a:spLocks noGrp="1"/>
          </p:cNvSpPr>
          <p:nvPr>
            <p:ph type="ftr" sz="quarter" idx="3"/>
          </p:nvPr>
        </p:nvSpPr>
        <p:spPr>
          <a:xfrm>
            <a:off x="2287992" y="7831212"/>
            <a:ext cx="2120515" cy="449845"/>
          </a:xfrm>
          <a:prstGeom prst="rect">
            <a:avLst/>
          </a:prstGeom>
        </p:spPr>
        <p:txBody>
          <a:bodyPr vert="horz" lIns="81471" tIns="40725" rIns="81471" bIns="40725" rtlCol="0" anchor="ctr"/>
          <a:lstStyle>
            <a:lvl1pPr algn="ctr">
              <a:defRPr sz="1200">
                <a:solidFill>
                  <a:schemeClr val="tx1">
                    <a:tint val="75000"/>
                  </a:schemeClr>
                </a:solidFill>
              </a:defRPr>
            </a:lvl1pPr>
          </a:lstStyle>
          <a:p>
            <a:pPr defTabSz="814508"/>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471" tIns="40725" rIns="81471" bIns="40725" rtlCol="0" anchor="ctr"/>
          <a:lstStyle>
            <a:lvl1pPr algn="r">
              <a:defRPr sz="1200">
                <a:solidFill>
                  <a:schemeClr val="tx1">
                    <a:tint val="75000"/>
                  </a:schemeClr>
                </a:solidFill>
              </a:defRPr>
            </a:lvl1pPr>
          </a:lstStyle>
          <a:p>
            <a:pPr defTabSz="814508"/>
            <a:fld id="{2C7DFF54-6BA4-4515-87CA-28703F844993}" type="slidenum">
              <a:rPr lang="en-CA" smtClean="0">
                <a:solidFill>
                  <a:prstClr val="black">
                    <a:tint val="75000"/>
                  </a:prstClr>
                </a:solidFill>
              </a:rPr>
              <a:pPr defTabSz="814508"/>
              <a:t>‹#›</a:t>
            </a:fld>
            <a:endParaRPr lang="en-CA">
              <a:solidFill>
                <a:prstClr val="black">
                  <a:tint val="75000"/>
                </a:prstClr>
              </a:solidFill>
            </a:endParaRPr>
          </a:p>
        </p:txBody>
      </p:sp>
    </p:spTree>
    <p:extLst>
      <p:ext uri="{BB962C8B-B14F-4D97-AF65-F5344CB8AC3E}">
        <p14:creationId xmlns:p14="http://schemas.microsoft.com/office/powerpoint/2010/main" val="296223500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814508" rtl="0" eaLnBrk="1" latinLnBrk="0" hangingPunct="1">
        <a:spcBef>
          <a:spcPct val="0"/>
        </a:spcBef>
        <a:buNone/>
        <a:defRPr sz="4000" kern="1200">
          <a:solidFill>
            <a:schemeClr val="tx1"/>
          </a:solidFill>
          <a:latin typeface="+mj-lt"/>
          <a:ea typeface="+mj-ea"/>
          <a:cs typeface="+mj-cs"/>
        </a:defRPr>
      </a:lvl1pPr>
    </p:titleStyle>
    <p:bodyStyle>
      <a:lvl1pPr marL="305467" indent="-305467" algn="l" defTabSz="814508"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1800" indent="-254534" algn="l" defTabSz="814508"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18142" indent="-203627" algn="l" defTabSz="814508"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25408"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2660"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39924"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47173"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54441"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1693"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4508" rtl="0" eaLnBrk="1" latinLnBrk="0" hangingPunct="1">
        <a:defRPr sz="1600" kern="1200">
          <a:solidFill>
            <a:schemeClr val="tx1"/>
          </a:solidFill>
          <a:latin typeface="+mn-lt"/>
          <a:ea typeface="+mn-ea"/>
          <a:cs typeface="+mn-cs"/>
        </a:defRPr>
      </a:lvl1pPr>
      <a:lvl2pPr marL="407254" algn="l" defTabSz="814508" rtl="0" eaLnBrk="1" latinLnBrk="0" hangingPunct="1">
        <a:defRPr sz="1600" kern="1200">
          <a:solidFill>
            <a:schemeClr val="tx1"/>
          </a:solidFill>
          <a:latin typeface="+mn-lt"/>
          <a:ea typeface="+mn-ea"/>
          <a:cs typeface="+mn-cs"/>
        </a:defRPr>
      </a:lvl2pPr>
      <a:lvl3pPr marL="814508" algn="l" defTabSz="814508" rtl="0" eaLnBrk="1" latinLnBrk="0" hangingPunct="1">
        <a:defRPr sz="1600" kern="1200">
          <a:solidFill>
            <a:schemeClr val="tx1"/>
          </a:solidFill>
          <a:latin typeface="+mn-lt"/>
          <a:ea typeface="+mn-ea"/>
          <a:cs typeface="+mn-cs"/>
        </a:defRPr>
      </a:lvl3pPr>
      <a:lvl4pPr marL="1221771" algn="l" defTabSz="814508" rtl="0" eaLnBrk="1" latinLnBrk="0" hangingPunct="1">
        <a:defRPr sz="1600" kern="1200">
          <a:solidFill>
            <a:schemeClr val="tx1"/>
          </a:solidFill>
          <a:latin typeface="+mn-lt"/>
          <a:ea typeface="+mn-ea"/>
          <a:cs typeface="+mn-cs"/>
        </a:defRPr>
      </a:lvl4pPr>
      <a:lvl5pPr marL="1629027" algn="l" defTabSz="814508" rtl="0" eaLnBrk="1" latinLnBrk="0" hangingPunct="1">
        <a:defRPr sz="1600" kern="1200">
          <a:solidFill>
            <a:schemeClr val="tx1"/>
          </a:solidFill>
          <a:latin typeface="+mn-lt"/>
          <a:ea typeface="+mn-ea"/>
          <a:cs typeface="+mn-cs"/>
        </a:defRPr>
      </a:lvl5pPr>
      <a:lvl6pPr marL="2036295" algn="l" defTabSz="814508" rtl="0" eaLnBrk="1" latinLnBrk="0" hangingPunct="1">
        <a:defRPr sz="1600" kern="1200">
          <a:solidFill>
            <a:schemeClr val="tx1"/>
          </a:solidFill>
          <a:latin typeface="+mn-lt"/>
          <a:ea typeface="+mn-ea"/>
          <a:cs typeface="+mn-cs"/>
        </a:defRPr>
      </a:lvl6pPr>
      <a:lvl7pPr marL="2443549" algn="l" defTabSz="814508" rtl="0" eaLnBrk="1" latinLnBrk="0" hangingPunct="1">
        <a:defRPr sz="1600" kern="1200">
          <a:solidFill>
            <a:schemeClr val="tx1"/>
          </a:solidFill>
          <a:latin typeface="+mn-lt"/>
          <a:ea typeface="+mn-ea"/>
          <a:cs typeface="+mn-cs"/>
        </a:defRPr>
      </a:lvl7pPr>
      <a:lvl8pPr marL="2850808" algn="l" defTabSz="814508" rtl="0" eaLnBrk="1" latinLnBrk="0" hangingPunct="1">
        <a:defRPr sz="1600" kern="1200">
          <a:solidFill>
            <a:schemeClr val="tx1"/>
          </a:solidFill>
          <a:latin typeface="+mn-lt"/>
          <a:ea typeface="+mn-ea"/>
          <a:cs typeface="+mn-cs"/>
        </a:defRPr>
      </a:lvl8pPr>
      <a:lvl9pPr marL="3258064" algn="l" defTabSz="814508"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534" tIns="40764" rIns="81534" bIns="40764"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534" tIns="40764" rIns="81534" bIns="4076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534" tIns="40764" rIns="81534" bIns="40764" rtlCol="0" anchor="ctr"/>
          <a:lstStyle>
            <a:lvl1pPr algn="l">
              <a:defRPr sz="1200">
                <a:solidFill>
                  <a:schemeClr val="tx1">
                    <a:tint val="75000"/>
                  </a:schemeClr>
                </a:solidFill>
              </a:defRPr>
            </a:lvl1pPr>
          </a:lstStyle>
          <a:p>
            <a:pPr defTabSz="815176"/>
            <a:fld id="{5988523B-E035-4CAE-A96A-58211FC229D1}" type="datetimeFigureOut">
              <a:rPr lang="en-US" smtClean="0">
                <a:solidFill>
                  <a:prstClr val="black">
                    <a:tint val="75000"/>
                  </a:prstClr>
                </a:solidFill>
              </a:rPr>
              <a:pPr defTabSz="815176"/>
              <a:t>2/12/2020</a:t>
            </a:fld>
            <a:endParaRPr lang="en-CA">
              <a:solidFill>
                <a:prstClr val="black">
                  <a:tint val="75000"/>
                </a:prstClr>
              </a:solidFill>
            </a:endParaRPr>
          </a:p>
        </p:txBody>
      </p:sp>
      <p:sp>
        <p:nvSpPr>
          <p:cNvPr id="5" name="Footer Placeholder 4"/>
          <p:cNvSpPr>
            <a:spLocks noGrp="1"/>
          </p:cNvSpPr>
          <p:nvPr>
            <p:ph type="ftr" sz="quarter" idx="3"/>
          </p:nvPr>
        </p:nvSpPr>
        <p:spPr>
          <a:xfrm>
            <a:off x="2287986" y="7831212"/>
            <a:ext cx="2120515" cy="449845"/>
          </a:xfrm>
          <a:prstGeom prst="rect">
            <a:avLst/>
          </a:prstGeom>
        </p:spPr>
        <p:txBody>
          <a:bodyPr vert="horz" lIns="81534" tIns="40764" rIns="81534" bIns="40764" rtlCol="0" anchor="ctr"/>
          <a:lstStyle>
            <a:lvl1pPr algn="ctr">
              <a:defRPr sz="1200">
                <a:solidFill>
                  <a:schemeClr val="tx1">
                    <a:tint val="75000"/>
                  </a:schemeClr>
                </a:solidFill>
              </a:defRPr>
            </a:lvl1pPr>
          </a:lstStyle>
          <a:p>
            <a:pPr defTabSz="815176"/>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534" tIns="40764" rIns="81534" bIns="40764" rtlCol="0" anchor="ctr"/>
          <a:lstStyle>
            <a:lvl1pPr algn="r">
              <a:defRPr sz="1200">
                <a:solidFill>
                  <a:schemeClr val="tx1">
                    <a:tint val="75000"/>
                  </a:schemeClr>
                </a:solidFill>
              </a:defRPr>
            </a:lvl1pPr>
          </a:lstStyle>
          <a:p>
            <a:pPr defTabSz="815176"/>
            <a:fld id="{2C7DFF54-6BA4-4515-87CA-28703F844993}" type="slidenum">
              <a:rPr lang="en-CA" smtClean="0">
                <a:solidFill>
                  <a:prstClr val="black">
                    <a:tint val="75000"/>
                  </a:prstClr>
                </a:solidFill>
              </a:rPr>
              <a:pPr defTabSz="815176"/>
              <a:t>‹#›</a:t>
            </a:fld>
            <a:endParaRPr lang="en-CA">
              <a:solidFill>
                <a:prstClr val="black">
                  <a:tint val="75000"/>
                </a:prstClr>
              </a:solidFill>
            </a:endParaRPr>
          </a:p>
        </p:txBody>
      </p:sp>
    </p:spTree>
    <p:extLst>
      <p:ext uri="{BB962C8B-B14F-4D97-AF65-F5344CB8AC3E}">
        <p14:creationId xmlns:p14="http://schemas.microsoft.com/office/powerpoint/2010/main" val="57135456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815176" rtl="0" eaLnBrk="1" latinLnBrk="0" hangingPunct="1">
        <a:spcBef>
          <a:spcPct val="0"/>
        </a:spcBef>
        <a:buNone/>
        <a:defRPr sz="4000" kern="1200">
          <a:solidFill>
            <a:schemeClr val="tx1"/>
          </a:solidFill>
          <a:latin typeface="+mj-lt"/>
          <a:ea typeface="+mj-ea"/>
          <a:cs typeface="+mj-cs"/>
        </a:defRPr>
      </a:lvl1pPr>
    </p:titleStyle>
    <p:bodyStyle>
      <a:lvl1pPr marL="305713" indent="-305713" algn="l" defTabSz="815176"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2343" indent="-254742" algn="l" defTabSz="815176"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18979" indent="-203795" algn="l" defTabSz="815176"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26578"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4163"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41758"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49346"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56943"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4528"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5176" rtl="0" eaLnBrk="1" latinLnBrk="0" hangingPunct="1">
        <a:defRPr sz="1600" kern="1200">
          <a:solidFill>
            <a:schemeClr val="tx1"/>
          </a:solidFill>
          <a:latin typeface="+mn-lt"/>
          <a:ea typeface="+mn-ea"/>
          <a:cs typeface="+mn-cs"/>
        </a:defRPr>
      </a:lvl1pPr>
      <a:lvl2pPr marL="407589" algn="l" defTabSz="815176" rtl="0" eaLnBrk="1" latinLnBrk="0" hangingPunct="1">
        <a:defRPr sz="1600" kern="1200">
          <a:solidFill>
            <a:schemeClr val="tx1"/>
          </a:solidFill>
          <a:latin typeface="+mn-lt"/>
          <a:ea typeface="+mn-ea"/>
          <a:cs typeface="+mn-cs"/>
        </a:defRPr>
      </a:lvl2pPr>
      <a:lvl3pPr marL="815176" algn="l" defTabSz="815176" rtl="0" eaLnBrk="1" latinLnBrk="0" hangingPunct="1">
        <a:defRPr sz="1600" kern="1200">
          <a:solidFill>
            <a:schemeClr val="tx1"/>
          </a:solidFill>
          <a:latin typeface="+mn-lt"/>
          <a:ea typeface="+mn-ea"/>
          <a:cs typeface="+mn-cs"/>
        </a:defRPr>
      </a:lvl3pPr>
      <a:lvl4pPr marL="1222773" algn="l" defTabSz="815176" rtl="0" eaLnBrk="1" latinLnBrk="0" hangingPunct="1">
        <a:defRPr sz="1600" kern="1200">
          <a:solidFill>
            <a:schemeClr val="tx1"/>
          </a:solidFill>
          <a:latin typeface="+mn-lt"/>
          <a:ea typeface="+mn-ea"/>
          <a:cs typeface="+mn-cs"/>
        </a:defRPr>
      </a:lvl4pPr>
      <a:lvl5pPr marL="1630363" algn="l" defTabSz="815176" rtl="0" eaLnBrk="1" latinLnBrk="0" hangingPunct="1">
        <a:defRPr sz="1600" kern="1200">
          <a:solidFill>
            <a:schemeClr val="tx1"/>
          </a:solidFill>
          <a:latin typeface="+mn-lt"/>
          <a:ea typeface="+mn-ea"/>
          <a:cs typeface="+mn-cs"/>
        </a:defRPr>
      </a:lvl5pPr>
      <a:lvl6pPr marL="2037960" algn="l" defTabSz="815176" rtl="0" eaLnBrk="1" latinLnBrk="0" hangingPunct="1">
        <a:defRPr sz="1600" kern="1200">
          <a:solidFill>
            <a:schemeClr val="tx1"/>
          </a:solidFill>
          <a:latin typeface="+mn-lt"/>
          <a:ea typeface="+mn-ea"/>
          <a:cs typeface="+mn-cs"/>
        </a:defRPr>
      </a:lvl6pPr>
      <a:lvl7pPr marL="2445549" algn="l" defTabSz="815176" rtl="0" eaLnBrk="1" latinLnBrk="0" hangingPunct="1">
        <a:defRPr sz="1600" kern="1200">
          <a:solidFill>
            <a:schemeClr val="tx1"/>
          </a:solidFill>
          <a:latin typeface="+mn-lt"/>
          <a:ea typeface="+mn-ea"/>
          <a:cs typeface="+mn-cs"/>
        </a:defRPr>
      </a:lvl7pPr>
      <a:lvl8pPr marL="2853140" algn="l" defTabSz="815176" rtl="0" eaLnBrk="1" latinLnBrk="0" hangingPunct="1">
        <a:defRPr sz="1600" kern="1200">
          <a:solidFill>
            <a:schemeClr val="tx1"/>
          </a:solidFill>
          <a:latin typeface="+mn-lt"/>
          <a:ea typeface="+mn-ea"/>
          <a:cs typeface="+mn-cs"/>
        </a:defRPr>
      </a:lvl8pPr>
      <a:lvl9pPr marL="3260737" algn="l" defTabSz="815176" rtl="0" eaLnBrk="1" latinLnBrk="0" hangingPunct="1">
        <a:defRPr sz="1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610" tIns="40804" rIns="81610" bIns="40804"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610" tIns="40804" rIns="81610" bIns="408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610" tIns="40804" rIns="81610" bIns="40804" rtlCol="0" anchor="ctr"/>
          <a:lstStyle>
            <a:lvl1pPr algn="l">
              <a:defRPr sz="1200">
                <a:solidFill>
                  <a:schemeClr val="tx1">
                    <a:tint val="75000"/>
                  </a:schemeClr>
                </a:solidFill>
              </a:defRPr>
            </a:lvl1pPr>
          </a:lstStyle>
          <a:p>
            <a:pPr defTabSz="815943"/>
            <a:fld id="{5988523B-E035-4CAE-A96A-58211FC229D1}" type="datetimeFigureOut">
              <a:rPr lang="en-US" smtClean="0">
                <a:solidFill>
                  <a:prstClr val="black">
                    <a:tint val="75000"/>
                  </a:prstClr>
                </a:solidFill>
              </a:rPr>
              <a:pPr defTabSz="815943"/>
              <a:t>2/12/2020</a:t>
            </a:fld>
            <a:endParaRPr lang="en-CA">
              <a:solidFill>
                <a:prstClr val="black">
                  <a:tint val="75000"/>
                </a:prstClr>
              </a:solidFill>
            </a:endParaRPr>
          </a:p>
        </p:txBody>
      </p:sp>
      <p:sp>
        <p:nvSpPr>
          <p:cNvPr id="5" name="Footer Placeholder 4"/>
          <p:cNvSpPr>
            <a:spLocks noGrp="1"/>
          </p:cNvSpPr>
          <p:nvPr>
            <p:ph type="ftr" sz="quarter" idx="3"/>
          </p:nvPr>
        </p:nvSpPr>
        <p:spPr>
          <a:xfrm>
            <a:off x="2287979" y="7831212"/>
            <a:ext cx="2120515" cy="449845"/>
          </a:xfrm>
          <a:prstGeom prst="rect">
            <a:avLst/>
          </a:prstGeom>
        </p:spPr>
        <p:txBody>
          <a:bodyPr vert="horz" lIns="81610" tIns="40804" rIns="81610" bIns="40804" rtlCol="0" anchor="ctr"/>
          <a:lstStyle>
            <a:lvl1pPr algn="ctr">
              <a:defRPr sz="1200">
                <a:solidFill>
                  <a:schemeClr val="tx1">
                    <a:tint val="75000"/>
                  </a:schemeClr>
                </a:solidFill>
              </a:defRPr>
            </a:lvl1pPr>
          </a:lstStyle>
          <a:p>
            <a:pPr defTabSz="815943"/>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610" tIns="40804" rIns="81610" bIns="40804" rtlCol="0" anchor="ctr"/>
          <a:lstStyle>
            <a:lvl1pPr algn="r">
              <a:defRPr sz="1200">
                <a:solidFill>
                  <a:schemeClr val="tx1">
                    <a:tint val="75000"/>
                  </a:schemeClr>
                </a:solidFill>
              </a:defRPr>
            </a:lvl1pPr>
          </a:lstStyle>
          <a:p>
            <a:pPr defTabSz="815943"/>
            <a:fld id="{2C7DFF54-6BA4-4515-87CA-28703F844993}" type="slidenum">
              <a:rPr lang="en-CA" smtClean="0">
                <a:solidFill>
                  <a:prstClr val="black">
                    <a:tint val="75000"/>
                  </a:prstClr>
                </a:solidFill>
              </a:rPr>
              <a:pPr defTabSz="815943"/>
              <a:t>‹#›</a:t>
            </a:fld>
            <a:endParaRPr lang="en-CA">
              <a:solidFill>
                <a:prstClr val="black">
                  <a:tint val="75000"/>
                </a:prstClr>
              </a:solidFill>
            </a:endParaRPr>
          </a:p>
        </p:txBody>
      </p:sp>
    </p:spTree>
    <p:extLst>
      <p:ext uri="{BB962C8B-B14F-4D97-AF65-F5344CB8AC3E}">
        <p14:creationId xmlns:p14="http://schemas.microsoft.com/office/powerpoint/2010/main" val="104735386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815943" rtl="0" eaLnBrk="1" latinLnBrk="0" hangingPunct="1">
        <a:spcBef>
          <a:spcPct val="0"/>
        </a:spcBef>
        <a:buNone/>
        <a:defRPr sz="4000" kern="1200">
          <a:solidFill>
            <a:schemeClr val="tx1"/>
          </a:solidFill>
          <a:latin typeface="+mj-lt"/>
          <a:ea typeface="+mj-ea"/>
          <a:cs typeface="+mj-cs"/>
        </a:defRPr>
      </a:lvl1pPr>
    </p:titleStyle>
    <p:bodyStyle>
      <a:lvl1pPr marL="305993" indent="-305993" algn="l" defTabSz="815943"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2964" indent="-254980" algn="l" defTabSz="815943"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19935" indent="-203986" algn="l" defTabSz="815943"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27914"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5882"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43861"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1829"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59812"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7774"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5943" rtl="0" eaLnBrk="1" latinLnBrk="0" hangingPunct="1">
        <a:defRPr sz="1600" kern="1200">
          <a:solidFill>
            <a:schemeClr val="tx1"/>
          </a:solidFill>
          <a:latin typeface="+mn-lt"/>
          <a:ea typeface="+mn-ea"/>
          <a:cs typeface="+mn-cs"/>
        </a:defRPr>
      </a:lvl1pPr>
      <a:lvl2pPr marL="407971" algn="l" defTabSz="815943" rtl="0" eaLnBrk="1" latinLnBrk="0" hangingPunct="1">
        <a:defRPr sz="1600" kern="1200">
          <a:solidFill>
            <a:schemeClr val="tx1"/>
          </a:solidFill>
          <a:latin typeface="+mn-lt"/>
          <a:ea typeface="+mn-ea"/>
          <a:cs typeface="+mn-cs"/>
        </a:defRPr>
      </a:lvl2pPr>
      <a:lvl3pPr marL="815943" algn="l" defTabSz="815943" rtl="0" eaLnBrk="1" latinLnBrk="0" hangingPunct="1">
        <a:defRPr sz="1600" kern="1200">
          <a:solidFill>
            <a:schemeClr val="tx1"/>
          </a:solidFill>
          <a:latin typeface="+mn-lt"/>
          <a:ea typeface="+mn-ea"/>
          <a:cs typeface="+mn-cs"/>
        </a:defRPr>
      </a:lvl3pPr>
      <a:lvl4pPr marL="1223918" algn="l" defTabSz="815943" rtl="0" eaLnBrk="1" latinLnBrk="0" hangingPunct="1">
        <a:defRPr sz="1600" kern="1200">
          <a:solidFill>
            <a:schemeClr val="tx1"/>
          </a:solidFill>
          <a:latin typeface="+mn-lt"/>
          <a:ea typeface="+mn-ea"/>
          <a:cs typeface="+mn-cs"/>
        </a:defRPr>
      </a:lvl4pPr>
      <a:lvl5pPr marL="1631890" algn="l" defTabSz="815943" rtl="0" eaLnBrk="1" latinLnBrk="0" hangingPunct="1">
        <a:defRPr sz="1600" kern="1200">
          <a:solidFill>
            <a:schemeClr val="tx1"/>
          </a:solidFill>
          <a:latin typeface="+mn-lt"/>
          <a:ea typeface="+mn-ea"/>
          <a:cs typeface="+mn-cs"/>
        </a:defRPr>
      </a:lvl5pPr>
      <a:lvl6pPr marL="2039871" algn="l" defTabSz="815943" rtl="0" eaLnBrk="1" latinLnBrk="0" hangingPunct="1">
        <a:defRPr sz="1600" kern="1200">
          <a:solidFill>
            <a:schemeClr val="tx1"/>
          </a:solidFill>
          <a:latin typeface="+mn-lt"/>
          <a:ea typeface="+mn-ea"/>
          <a:cs typeface="+mn-cs"/>
        </a:defRPr>
      </a:lvl6pPr>
      <a:lvl7pPr marL="2447843" algn="l" defTabSz="815943" rtl="0" eaLnBrk="1" latinLnBrk="0" hangingPunct="1">
        <a:defRPr sz="1600" kern="1200">
          <a:solidFill>
            <a:schemeClr val="tx1"/>
          </a:solidFill>
          <a:latin typeface="+mn-lt"/>
          <a:ea typeface="+mn-ea"/>
          <a:cs typeface="+mn-cs"/>
        </a:defRPr>
      </a:lvl7pPr>
      <a:lvl8pPr marL="2855814" algn="l" defTabSz="815943" rtl="0" eaLnBrk="1" latinLnBrk="0" hangingPunct="1">
        <a:defRPr sz="1600" kern="1200">
          <a:solidFill>
            <a:schemeClr val="tx1"/>
          </a:solidFill>
          <a:latin typeface="+mn-lt"/>
          <a:ea typeface="+mn-ea"/>
          <a:cs typeface="+mn-cs"/>
        </a:defRPr>
      </a:lvl8pPr>
      <a:lvl9pPr marL="3263788" algn="l" defTabSz="815943" rtl="0" eaLnBrk="1" latinLnBrk="0" hangingPunct="1">
        <a:defRPr sz="1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691" tIns="40836" rIns="81691" bIns="40836"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691" tIns="40836" rIns="81691" bIns="4083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691" tIns="40836" rIns="81691" bIns="40836" rtlCol="0" anchor="ctr"/>
          <a:lstStyle>
            <a:lvl1pPr algn="l">
              <a:defRPr sz="1200">
                <a:solidFill>
                  <a:schemeClr val="tx1">
                    <a:tint val="75000"/>
                  </a:schemeClr>
                </a:solidFill>
              </a:defRPr>
            </a:lvl1pPr>
          </a:lstStyle>
          <a:p>
            <a:pPr defTabSz="816805"/>
            <a:fld id="{5988523B-E035-4CAE-A96A-58211FC229D1}" type="datetimeFigureOut">
              <a:rPr lang="en-US" smtClean="0">
                <a:solidFill>
                  <a:prstClr val="black">
                    <a:tint val="75000"/>
                  </a:prstClr>
                </a:solidFill>
              </a:rPr>
              <a:pPr defTabSz="816805"/>
              <a:t>2/12/2020</a:t>
            </a:fld>
            <a:endParaRPr lang="en-CA">
              <a:solidFill>
                <a:prstClr val="black">
                  <a:tint val="75000"/>
                </a:prstClr>
              </a:solidFill>
            </a:endParaRPr>
          </a:p>
        </p:txBody>
      </p:sp>
      <p:sp>
        <p:nvSpPr>
          <p:cNvPr id="5" name="Footer Placeholder 4"/>
          <p:cNvSpPr>
            <a:spLocks noGrp="1"/>
          </p:cNvSpPr>
          <p:nvPr>
            <p:ph type="ftr" sz="quarter" idx="3"/>
          </p:nvPr>
        </p:nvSpPr>
        <p:spPr>
          <a:xfrm>
            <a:off x="2287969" y="7831212"/>
            <a:ext cx="2120515" cy="449845"/>
          </a:xfrm>
          <a:prstGeom prst="rect">
            <a:avLst/>
          </a:prstGeom>
        </p:spPr>
        <p:txBody>
          <a:bodyPr vert="horz" lIns="81691" tIns="40836" rIns="81691" bIns="40836" rtlCol="0" anchor="ctr"/>
          <a:lstStyle>
            <a:lvl1pPr algn="ctr">
              <a:defRPr sz="1200">
                <a:solidFill>
                  <a:schemeClr val="tx1">
                    <a:tint val="75000"/>
                  </a:schemeClr>
                </a:solidFill>
              </a:defRPr>
            </a:lvl1pPr>
          </a:lstStyle>
          <a:p>
            <a:pPr defTabSz="816805"/>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691" tIns="40836" rIns="81691" bIns="40836" rtlCol="0" anchor="ctr"/>
          <a:lstStyle>
            <a:lvl1pPr algn="r">
              <a:defRPr sz="1200">
                <a:solidFill>
                  <a:schemeClr val="tx1">
                    <a:tint val="75000"/>
                  </a:schemeClr>
                </a:solidFill>
              </a:defRPr>
            </a:lvl1pPr>
          </a:lstStyle>
          <a:p>
            <a:pPr defTabSz="816805"/>
            <a:fld id="{2C7DFF54-6BA4-4515-87CA-28703F844993}" type="slidenum">
              <a:rPr lang="en-CA" smtClean="0">
                <a:solidFill>
                  <a:prstClr val="black">
                    <a:tint val="75000"/>
                  </a:prstClr>
                </a:solidFill>
              </a:rPr>
              <a:pPr defTabSz="816805"/>
              <a:t>‹#›</a:t>
            </a:fld>
            <a:endParaRPr lang="en-CA">
              <a:solidFill>
                <a:prstClr val="black">
                  <a:tint val="75000"/>
                </a:prstClr>
              </a:solidFill>
            </a:endParaRPr>
          </a:p>
        </p:txBody>
      </p:sp>
    </p:spTree>
    <p:extLst>
      <p:ext uri="{BB962C8B-B14F-4D97-AF65-F5344CB8AC3E}">
        <p14:creationId xmlns:p14="http://schemas.microsoft.com/office/powerpoint/2010/main" val="345005994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ctr" defTabSz="816805" rtl="0" eaLnBrk="1" latinLnBrk="0" hangingPunct="1">
        <a:spcBef>
          <a:spcPct val="0"/>
        </a:spcBef>
        <a:buNone/>
        <a:defRPr sz="4000" kern="1200">
          <a:solidFill>
            <a:schemeClr val="tx1"/>
          </a:solidFill>
          <a:latin typeface="+mj-lt"/>
          <a:ea typeface="+mj-ea"/>
          <a:cs typeface="+mj-cs"/>
        </a:defRPr>
      </a:lvl1pPr>
    </p:titleStyle>
    <p:bodyStyle>
      <a:lvl1pPr marL="306308" indent="-306308" algn="l" defTabSz="816805"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3654" indent="-255250" algn="l" defTabSz="816805"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21009" indent="-204202" algn="l" defTabSz="816805"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29419"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7817"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46226"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4622"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3036"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71430"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805" rtl="0" eaLnBrk="1" latinLnBrk="0" hangingPunct="1">
        <a:defRPr sz="1600" kern="1200">
          <a:solidFill>
            <a:schemeClr val="tx1"/>
          </a:solidFill>
          <a:latin typeface="+mn-lt"/>
          <a:ea typeface="+mn-ea"/>
          <a:cs typeface="+mn-cs"/>
        </a:defRPr>
      </a:lvl1pPr>
      <a:lvl2pPr marL="408404" algn="l" defTabSz="816805" rtl="0" eaLnBrk="1" latinLnBrk="0" hangingPunct="1">
        <a:defRPr sz="1600" kern="1200">
          <a:solidFill>
            <a:schemeClr val="tx1"/>
          </a:solidFill>
          <a:latin typeface="+mn-lt"/>
          <a:ea typeface="+mn-ea"/>
          <a:cs typeface="+mn-cs"/>
        </a:defRPr>
      </a:lvl2pPr>
      <a:lvl3pPr marL="816805" algn="l" defTabSz="816805" rtl="0" eaLnBrk="1" latinLnBrk="0" hangingPunct="1">
        <a:defRPr sz="1600" kern="1200">
          <a:solidFill>
            <a:schemeClr val="tx1"/>
          </a:solidFill>
          <a:latin typeface="+mn-lt"/>
          <a:ea typeface="+mn-ea"/>
          <a:cs typeface="+mn-cs"/>
        </a:defRPr>
      </a:lvl3pPr>
      <a:lvl4pPr marL="1225211" algn="l" defTabSz="816805" rtl="0" eaLnBrk="1" latinLnBrk="0" hangingPunct="1">
        <a:defRPr sz="1600" kern="1200">
          <a:solidFill>
            <a:schemeClr val="tx1"/>
          </a:solidFill>
          <a:latin typeface="+mn-lt"/>
          <a:ea typeface="+mn-ea"/>
          <a:cs typeface="+mn-cs"/>
        </a:defRPr>
      </a:lvl4pPr>
      <a:lvl5pPr marL="1633613" algn="l" defTabSz="816805" rtl="0" eaLnBrk="1" latinLnBrk="0" hangingPunct="1">
        <a:defRPr sz="1600" kern="1200">
          <a:solidFill>
            <a:schemeClr val="tx1"/>
          </a:solidFill>
          <a:latin typeface="+mn-lt"/>
          <a:ea typeface="+mn-ea"/>
          <a:cs typeface="+mn-cs"/>
        </a:defRPr>
      </a:lvl5pPr>
      <a:lvl6pPr marL="2042021" algn="l" defTabSz="816805" rtl="0" eaLnBrk="1" latinLnBrk="0" hangingPunct="1">
        <a:defRPr sz="1600" kern="1200">
          <a:solidFill>
            <a:schemeClr val="tx1"/>
          </a:solidFill>
          <a:latin typeface="+mn-lt"/>
          <a:ea typeface="+mn-ea"/>
          <a:cs typeface="+mn-cs"/>
        </a:defRPr>
      </a:lvl6pPr>
      <a:lvl7pPr marL="2450424" algn="l" defTabSz="816805" rtl="0" eaLnBrk="1" latinLnBrk="0" hangingPunct="1">
        <a:defRPr sz="1600" kern="1200">
          <a:solidFill>
            <a:schemeClr val="tx1"/>
          </a:solidFill>
          <a:latin typeface="+mn-lt"/>
          <a:ea typeface="+mn-ea"/>
          <a:cs typeface="+mn-cs"/>
        </a:defRPr>
      </a:lvl7pPr>
      <a:lvl8pPr marL="2858822" algn="l" defTabSz="816805" rtl="0" eaLnBrk="1" latinLnBrk="0" hangingPunct="1">
        <a:defRPr sz="1600" kern="1200">
          <a:solidFill>
            <a:schemeClr val="tx1"/>
          </a:solidFill>
          <a:latin typeface="+mn-lt"/>
          <a:ea typeface="+mn-ea"/>
          <a:cs typeface="+mn-cs"/>
        </a:defRPr>
      </a:lvl8pPr>
      <a:lvl9pPr marL="3267232" algn="l" defTabSz="816805" rtl="0" eaLnBrk="1" latinLnBrk="0" hangingPunct="1">
        <a:defRPr sz="1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1"/>
          </a:xfrm>
          <a:prstGeom prst="rect">
            <a:avLst/>
          </a:prstGeom>
        </p:spPr>
        <p:txBody>
          <a:bodyPr vert="horz" lIns="91021" tIns="45513" rIns="91021" bIns="4551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44"/>
            <a:ext cx="8229600" cy="4525963"/>
          </a:xfrm>
          <a:prstGeom prst="rect">
            <a:avLst/>
          </a:prstGeom>
        </p:spPr>
        <p:txBody>
          <a:bodyPr vert="horz" lIns="91021" tIns="45513" rIns="91021" bIns="4551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72"/>
            <a:ext cx="2133600" cy="365125"/>
          </a:xfrm>
          <a:prstGeom prst="rect">
            <a:avLst/>
          </a:prstGeom>
        </p:spPr>
        <p:txBody>
          <a:bodyPr vert="horz" lIns="91021" tIns="45513" rIns="91021" bIns="45513" rtlCol="0" anchor="ctr"/>
          <a:lstStyle>
            <a:lvl1pPr algn="l">
              <a:defRPr sz="1200">
                <a:solidFill>
                  <a:schemeClr val="tx1">
                    <a:tint val="75000"/>
                  </a:schemeClr>
                </a:solidFill>
              </a:defRPr>
            </a:lvl1pPr>
          </a:lstStyle>
          <a:p>
            <a:pPr defTabSz="910194"/>
            <a:fld id="{1D8BD707-D9CF-40AE-B4C6-C98DA3205C09}" type="datetimeFigureOut">
              <a:rPr lang="en-US" smtClean="0">
                <a:solidFill>
                  <a:prstClr val="black">
                    <a:tint val="75000"/>
                  </a:prstClr>
                </a:solidFill>
              </a:rPr>
              <a:pPr defTabSz="910194"/>
              <a:t>2/12/2020</a:t>
            </a:fld>
            <a:endParaRPr lang="en-US">
              <a:solidFill>
                <a:prstClr val="black">
                  <a:tint val="75000"/>
                </a:prstClr>
              </a:solidFill>
            </a:endParaRPr>
          </a:p>
        </p:txBody>
      </p:sp>
      <p:sp>
        <p:nvSpPr>
          <p:cNvPr id="5" name="Footer Placeholder 4"/>
          <p:cNvSpPr>
            <a:spLocks noGrp="1"/>
          </p:cNvSpPr>
          <p:nvPr>
            <p:ph type="ftr" sz="quarter" idx="3"/>
          </p:nvPr>
        </p:nvSpPr>
        <p:spPr>
          <a:xfrm>
            <a:off x="3124222" y="6356372"/>
            <a:ext cx="2895600" cy="365125"/>
          </a:xfrm>
          <a:prstGeom prst="rect">
            <a:avLst/>
          </a:prstGeom>
        </p:spPr>
        <p:txBody>
          <a:bodyPr vert="horz" lIns="91021" tIns="45513" rIns="91021" bIns="45513" rtlCol="0" anchor="ctr"/>
          <a:lstStyle>
            <a:lvl1pPr algn="ctr">
              <a:defRPr sz="1200">
                <a:solidFill>
                  <a:schemeClr val="tx1">
                    <a:tint val="75000"/>
                  </a:schemeClr>
                </a:solidFill>
              </a:defRPr>
            </a:lvl1pPr>
          </a:lstStyle>
          <a:p>
            <a:pPr defTabSz="910194"/>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72"/>
            <a:ext cx="2133600" cy="365125"/>
          </a:xfrm>
          <a:prstGeom prst="rect">
            <a:avLst/>
          </a:prstGeom>
        </p:spPr>
        <p:txBody>
          <a:bodyPr vert="horz" lIns="91021" tIns="45513" rIns="91021" bIns="45513" rtlCol="0" anchor="ctr"/>
          <a:lstStyle>
            <a:lvl1pPr algn="r">
              <a:defRPr sz="1200">
                <a:solidFill>
                  <a:schemeClr val="tx1">
                    <a:tint val="75000"/>
                  </a:schemeClr>
                </a:solidFill>
              </a:defRPr>
            </a:lvl1pPr>
          </a:lstStyle>
          <a:p>
            <a:pPr defTabSz="910194"/>
            <a:fld id="{B6F15528-21DE-4FAA-801E-634DDDAF4B2B}" type="slidenum">
              <a:rPr lang="en-US" smtClean="0">
                <a:solidFill>
                  <a:prstClr val="black">
                    <a:tint val="75000"/>
                  </a:prstClr>
                </a:solidFill>
              </a:rPr>
              <a:pPr defTabSz="910194"/>
              <a:t>‹#›</a:t>
            </a:fld>
            <a:endParaRPr lang="en-US">
              <a:solidFill>
                <a:prstClr val="black">
                  <a:tint val="75000"/>
                </a:prstClr>
              </a:solidFill>
            </a:endParaRPr>
          </a:p>
        </p:txBody>
      </p:sp>
    </p:spTree>
    <p:extLst>
      <p:ext uri="{BB962C8B-B14F-4D97-AF65-F5344CB8AC3E}">
        <p14:creationId xmlns:p14="http://schemas.microsoft.com/office/powerpoint/2010/main" val="115710952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910194" rtl="0" eaLnBrk="1" latinLnBrk="0" hangingPunct="1">
        <a:spcBef>
          <a:spcPct val="0"/>
        </a:spcBef>
        <a:buNone/>
        <a:defRPr sz="4400" kern="1200">
          <a:solidFill>
            <a:schemeClr val="tx1"/>
          </a:solidFill>
          <a:latin typeface="+mj-lt"/>
          <a:ea typeface="+mj-ea"/>
          <a:cs typeface="+mj-cs"/>
        </a:defRPr>
      </a:lvl1pPr>
    </p:titleStyle>
    <p:bodyStyle>
      <a:lvl1pPr marL="341324" indent="-341324" algn="l" defTabSz="91019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39532" indent="-284434" algn="l" defTabSz="91019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7741" indent="-227557" algn="l" defTabSz="91019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2833"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47929"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3029"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8126"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3222"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8316"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194" rtl="0" eaLnBrk="1" latinLnBrk="0" hangingPunct="1">
        <a:defRPr sz="1800" kern="1200">
          <a:solidFill>
            <a:schemeClr val="tx1"/>
          </a:solidFill>
          <a:latin typeface="+mn-lt"/>
          <a:ea typeface="+mn-ea"/>
          <a:cs typeface="+mn-cs"/>
        </a:defRPr>
      </a:lvl1pPr>
      <a:lvl2pPr marL="455104" algn="l" defTabSz="910194" rtl="0" eaLnBrk="1" latinLnBrk="0" hangingPunct="1">
        <a:defRPr sz="1800" kern="1200">
          <a:solidFill>
            <a:schemeClr val="tx1"/>
          </a:solidFill>
          <a:latin typeface="+mn-lt"/>
          <a:ea typeface="+mn-ea"/>
          <a:cs typeface="+mn-cs"/>
        </a:defRPr>
      </a:lvl2pPr>
      <a:lvl3pPr marL="910194" algn="l" defTabSz="910194" rtl="0" eaLnBrk="1" latinLnBrk="0" hangingPunct="1">
        <a:defRPr sz="1800" kern="1200">
          <a:solidFill>
            <a:schemeClr val="tx1"/>
          </a:solidFill>
          <a:latin typeface="+mn-lt"/>
          <a:ea typeface="+mn-ea"/>
          <a:cs typeface="+mn-cs"/>
        </a:defRPr>
      </a:lvl3pPr>
      <a:lvl4pPr marL="1365286" algn="l" defTabSz="910194" rtl="0" eaLnBrk="1" latinLnBrk="0" hangingPunct="1">
        <a:defRPr sz="1800" kern="1200">
          <a:solidFill>
            <a:schemeClr val="tx1"/>
          </a:solidFill>
          <a:latin typeface="+mn-lt"/>
          <a:ea typeface="+mn-ea"/>
          <a:cs typeface="+mn-cs"/>
        </a:defRPr>
      </a:lvl4pPr>
      <a:lvl5pPr marL="1820378" algn="l" defTabSz="910194" rtl="0" eaLnBrk="1" latinLnBrk="0" hangingPunct="1">
        <a:defRPr sz="1800" kern="1200">
          <a:solidFill>
            <a:schemeClr val="tx1"/>
          </a:solidFill>
          <a:latin typeface="+mn-lt"/>
          <a:ea typeface="+mn-ea"/>
          <a:cs typeface="+mn-cs"/>
        </a:defRPr>
      </a:lvl5pPr>
      <a:lvl6pPr marL="2275476" algn="l" defTabSz="910194" rtl="0" eaLnBrk="1" latinLnBrk="0" hangingPunct="1">
        <a:defRPr sz="1800" kern="1200">
          <a:solidFill>
            <a:schemeClr val="tx1"/>
          </a:solidFill>
          <a:latin typeface="+mn-lt"/>
          <a:ea typeface="+mn-ea"/>
          <a:cs typeface="+mn-cs"/>
        </a:defRPr>
      </a:lvl6pPr>
      <a:lvl7pPr marL="2730576" algn="l" defTabSz="910194" rtl="0" eaLnBrk="1" latinLnBrk="0" hangingPunct="1">
        <a:defRPr sz="1800" kern="1200">
          <a:solidFill>
            <a:schemeClr val="tx1"/>
          </a:solidFill>
          <a:latin typeface="+mn-lt"/>
          <a:ea typeface="+mn-ea"/>
          <a:cs typeface="+mn-cs"/>
        </a:defRPr>
      </a:lvl7pPr>
      <a:lvl8pPr marL="3185671" algn="l" defTabSz="910194" rtl="0" eaLnBrk="1" latinLnBrk="0" hangingPunct="1">
        <a:defRPr sz="1800" kern="1200">
          <a:solidFill>
            <a:schemeClr val="tx1"/>
          </a:solidFill>
          <a:latin typeface="+mn-lt"/>
          <a:ea typeface="+mn-ea"/>
          <a:cs typeface="+mn-cs"/>
        </a:defRPr>
      </a:lvl8pPr>
      <a:lvl9pPr marL="3640765" algn="l" defTabSz="910194"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796" tIns="40897" rIns="81796" bIns="40897"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796" tIns="40897" rIns="81796" bIns="4089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796" tIns="40897" rIns="81796" bIns="40897" rtlCol="0" anchor="ctr"/>
          <a:lstStyle>
            <a:lvl1pPr algn="l">
              <a:defRPr sz="1200">
                <a:solidFill>
                  <a:schemeClr val="tx1">
                    <a:tint val="75000"/>
                  </a:schemeClr>
                </a:solidFill>
              </a:defRPr>
            </a:lvl1pPr>
          </a:lstStyle>
          <a:p>
            <a:pPr defTabSz="817860"/>
            <a:fld id="{5988523B-E035-4CAE-A96A-58211FC229D1}" type="datetimeFigureOut">
              <a:rPr lang="en-US" smtClean="0">
                <a:solidFill>
                  <a:prstClr val="black">
                    <a:tint val="75000"/>
                  </a:prstClr>
                </a:solidFill>
              </a:rPr>
              <a:pPr defTabSz="817860"/>
              <a:t>2/12/2020</a:t>
            </a:fld>
            <a:endParaRPr lang="en-CA">
              <a:solidFill>
                <a:prstClr val="black">
                  <a:tint val="75000"/>
                </a:prstClr>
              </a:solidFill>
            </a:endParaRPr>
          </a:p>
        </p:txBody>
      </p:sp>
      <p:sp>
        <p:nvSpPr>
          <p:cNvPr id="5" name="Footer Placeholder 4"/>
          <p:cNvSpPr>
            <a:spLocks noGrp="1"/>
          </p:cNvSpPr>
          <p:nvPr>
            <p:ph type="ftr" sz="quarter" idx="3"/>
          </p:nvPr>
        </p:nvSpPr>
        <p:spPr>
          <a:xfrm>
            <a:off x="2287959" y="7831212"/>
            <a:ext cx="2120515" cy="449845"/>
          </a:xfrm>
          <a:prstGeom prst="rect">
            <a:avLst/>
          </a:prstGeom>
        </p:spPr>
        <p:txBody>
          <a:bodyPr vert="horz" lIns="81796" tIns="40897" rIns="81796" bIns="40897" rtlCol="0" anchor="ctr"/>
          <a:lstStyle>
            <a:lvl1pPr algn="ctr">
              <a:defRPr sz="1200">
                <a:solidFill>
                  <a:schemeClr val="tx1">
                    <a:tint val="75000"/>
                  </a:schemeClr>
                </a:solidFill>
              </a:defRPr>
            </a:lvl1pPr>
          </a:lstStyle>
          <a:p>
            <a:pPr defTabSz="817860"/>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796" tIns="40897" rIns="81796" bIns="40897" rtlCol="0" anchor="ctr"/>
          <a:lstStyle>
            <a:lvl1pPr algn="r">
              <a:defRPr sz="1200">
                <a:solidFill>
                  <a:schemeClr val="tx1">
                    <a:tint val="75000"/>
                  </a:schemeClr>
                </a:solidFill>
              </a:defRPr>
            </a:lvl1pPr>
          </a:lstStyle>
          <a:p>
            <a:pPr defTabSz="817860"/>
            <a:fld id="{2C7DFF54-6BA4-4515-87CA-28703F844993}" type="slidenum">
              <a:rPr lang="en-CA" smtClean="0">
                <a:solidFill>
                  <a:prstClr val="black">
                    <a:tint val="75000"/>
                  </a:prstClr>
                </a:solidFill>
              </a:rPr>
              <a:pPr defTabSz="817860"/>
              <a:t>‹#›</a:t>
            </a:fld>
            <a:endParaRPr lang="en-CA">
              <a:solidFill>
                <a:prstClr val="black">
                  <a:tint val="75000"/>
                </a:prstClr>
              </a:solidFill>
            </a:endParaRPr>
          </a:p>
        </p:txBody>
      </p:sp>
    </p:spTree>
    <p:extLst>
      <p:ext uri="{BB962C8B-B14F-4D97-AF65-F5344CB8AC3E}">
        <p14:creationId xmlns:p14="http://schemas.microsoft.com/office/powerpoint/2010/main" val="4182449581"/>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ctr" defTabSz="817860" rtl="0" eaLnBrk="1" latinLnBrk="0" hangingPunct="1">
        <a:spcBef>
          <a:spcPct val="0"/>
        </a:spcBef>
        <a:buNone/>
        <a:defRPr sz="4000" kern="1200">
          <a:solidFill>
            <a:schemeClr val="tx1"/>
          </a:solidFill>
          <a:latin typeface="+mj-lt"/>
          <a:ea typeface="+mj-ea"/>
          <a:cs typeface="+mj-cs"/>
        </a:defRPr>
      </a:lvl1pPr>
    </p:titleStyle>
    <p:bodyStyle>
      <a:lvl1pPr marL="306696" indent="-306696" algn="l" defTabSz="81786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4502" indent="-255579" algn="l" defTabSz="81786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22326" indent="-204466" algn="l" defTabSz="817860"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31257"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40180"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49111"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8044"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6971"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75892"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7860" rtl="0" eaLnBrk="1" latinLnBrk="0" hangingPunct="1">
        <a:defRPr sz="1600" kern="1200">
          <a:solidFill>
            <a:schemeClr val="tx1"/>
          </a:solidFill>
          <a:latin typeface="+mn-lt"/>
          <a:ea typeface="+mn-ea"/>
          <a:cs typeface="+mn-cs"/>
        </a:defRPr>
      </a:lvl1pPr>
      <a:lvl2pPr marL="408929" algn="l" defTabSz="817860" rtl="0" eaLnBrk="1" latinLnBrk="0" hangingPunct="1">
        <a:defRPr sz="1600" kern="1200">
          <a:solidFill>
            <a:schemeClr val="tx1"/>
          </a:solidFill>
          <a:latin typeface="+mn-lt"/>
          <a:ea typeface="+mn-ea"/>
          <a:cs typeface="+mn-cs"/>
        </a:defRPr>
      </a:lvl2pPr>
      <a:lvl3pPr marL="817860" algn="l" defTabSz="817860" rtl="0" eaLnBrk="1" latinLnBrk="0" hangingPunct="1">
        <a:defRPr sz="1600" kern="1200">
          <a:solidFill>
            <a:schemeClr val="tx1"/>
          </a:solidFill>
          <a:latin typeface="+mn-lt"/>
          <a:ea typeface="+mn-ea"/>
          <a:cs typeface="+mn-cs"/>
        </a:defRPr>
      </a:lvl3pPr>
      <a:lvl4pPr marL="1226787" algn="l" defTabSz="817860" rtl="0" eaLnBrk="1" latinLnBrk="0" hangingPunct="1">
        <a:defRPr sz="1600" kern="1200">
          <a:solidFill>
            <a:schemeClr val="tx1"/>
          </a:solidFill>
          <a:latin typeface="+mn-lt"/>
          <a:ea typeface="+mn-ea"/>
          <a:cs typeface="+mn-cs"/>
        </a:defRPr>
      </a:lvl4pPr>
      <a:lvl5pPr marL="1635714" algn="l" defTabSz="817860" rtl="0" eaLnBrk="1" latinLnBrk="0" hangingPunct="1">
        <a:defRPr sz="1600" kern="1200">
          <a:solidFill>
            <a:schemeClr val="tx1"/>
          </a:solidFill>
          <a:latin typeface="+mn-lt"/>
          <a:ea typeface="+mn-ea"/>
          <a:cs typeface="+mn-cs"/>
        </a:defRPr>
      </a:lvl5pPr>
      <a:lvl6pPr marL="2044647" algn="l" defTabSz="817860" rtl="0" eaLnBrk="1" latinLnBrk="0" hangingPunct="1">
        <a:defRPr sz="1600" kern="1200">
          <a:solidFill>
            <a:schemeClr val="tx1"/>
          </a:solidFill>
          <a:latin typeface="+mn-lt"/>
          <a:ea typeface="+mn-ea"/>
          <a:cs typeface="+mn-cs"/>
        </a:defRPr>
      </a:lvl6pPr>
      <a:lvl7pPr marL="2453573" algn="l" defTabSz="817860" rtl="0" eaLnBrk="1" latinLnBrk="0" hangingPunct="1">
        <a:defRPr sz="1600" kern="1200">
          <a:solidFill>
            <a:schemeClr val="tx1"/>
          </a:solidFill>
          <a:latin typeface="+mn-lt"/>
          <a:ea typeface="+mn-ea"/>
          <a:cs typeface="+mn-cs"/>
        </a:defRPr>
      </a:lvl7pPr>
      <a:lvl8pPr marL="2862500" algn="l" defTabSz="817860" rtl="0" eaLnBrk="1" latinLnBrk="0" hangingPunct="1">
        <a:defRPr sz="1600" kern="1200">
          <a:solidFill>
            <a:schemeClr val="tx1"/>
          </a:solidFill>
          <a:latin typeface="+mn-lt"/>
          <a:ea typeface="+mn-ea"/>
          <a:cs typeface="+mn-cs"/>
        </a:defRPr>
      </a:lvl8pPr>
      <a:lvl9pPr marL="3271431" algn="l" defTabSz="817860"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7.xml"/><Relationship Id="rId1" Type="http://schemas.openxmlformats.org/officeDocument/2006/relationships/slideLayout" Target="../slideLayouts/slideLayout69.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27.png"/><Relationship Id="rId4" Type="http://schemas.openxmlformats.org/officeDocument/2006/relationships/image" Target="../media/image12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5.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png"/><Relationship Id="rId3" Type="http://schemas.openxmlformats.org/officeDocument/2006/relationships/image" Target="../media/image30.jpe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8.jpeg"/><Relationship Id="rId7" Type="http://schemas.openxmlformats.org/officeDocument/2006/relationships/image" Target="../media/image142.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41.jpeg"/><Relationship Id="rId5" Type="http://schemas.openxmlformats.org/officeDocument/2006/relationships/image" Target="../media/image140.jpeg"/><Relationship Id="rId4" Type="http://schemas.openxmlformats.org/officeDocument/2006/relationships/image" Target="../media/image139.jpeg"/></Relationships>
</file>

<file path=ppt/slides/_rels/slide11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4.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1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50.xml"/><Relationship Id="rId1" Type="http://schemas.openxmlformats.org/officeDocument/2006/relationships/slideLayout" Target="../slideLayouts/slideLayout102.xml"/><Relationship Id="rId4" Type="http://schemas.openxmlformats.org/officeDocument/2006/relationships/image" Target="../media/image156.jpeg"/></Relationships>
</file>

<file path=ppt/slides/_rels/slide11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1.xml"/><Relationship Id="rId1" Type="http://schemas.openxmlformats.org/officeDocument/2006/relationships/slideLayout" Target="../slideLayouts/slideLayout10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01.png"/><Relationship Id="rId7" Type="http://schemas.openxmlformats.org/officeDocument/2006/relationships/image" Target="../media/image500.png"/><Relationship Id="rId12" Type="http://schemas.openxmlformats.org/officeDocument/2006/relationships/image" Target="../media/image100.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34.png"/><Relationship Id="rId11" Type="http://schemas.openxmlformats.org/officeDocument/2006/relationships/image" Target="../media/image90.png"/><Relationship Id="rId5" Type="http://schemas.openxmlformats.org/officeDocument/2006/relationships/image" Target="../media/image12.png"/><Relationship Id="rId10" Type="http://schemas.openxmlformats.org/officeDocument/2006/relationships/image" Target="../media/image143.png"/><Relationship Id="rId4" Type="http://schemas.openxmlformats.org/officeDocument/2006/relationships/image" Target="../media/image1110.png"/><Relationship Id="rId9" Type="http://schemas.openxmlformats.org/officeDocument/2006/relationships/image" Target="../media/image700.png"/></Relationships>
</file>

<file path=ppt/slides/_rels/slide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107.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6.xml"/></Relationships>
</file>

<file path=ppt/slides/_rels/slide4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6.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6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png"/><Relationship Id="rId18" Type="http://schemas.openxmlformats.org/officeDocument/2006/relationships/image" Target="../media/image260.png"/><Relationship Id="rId3" Type="http://schemas.openxmlformats.org/officeDocument/2006/relationships/image" Target="../media/image110.png"/><Relationship Id="rId7" Type="http://schemas.openxmlformats.org/officeDocument/2006/relationships/image" Target="../media/image150.png"/><Relationship Id="rId12" Type="http://schemas.openxmlformats.org/officeDocument/2006/relationships/image" Target="../media/image20.png"/><Relationship Id="rId17" Type="http://schemas.openxmlformats.org/officeDocument/2006/relationships/image" Target="../media/image250.png"/><Relationship Id="rId2" Type="http://schemas.openxmlformats.org/officeDocument/2006/relationships/notesSlide" Target="../notesSlides/notesSlide15.xml"/><Relationship Id="rId16" Type="http://schemas.openxmlformats.org/officeDocument/2006/relationships/image" Target="../media/image240.png"/><Relationship Id="rId1" Type="http://schemas.openxmlformats.org/officeDocument/2006/relationships/slideLayout" Target="../slideLayouts/slideLayout69.xml"/><Relationship Id="rId6" Type="http://schemas.openxmlformats.org/officeDocument/2006/relationships/image" Target="../media/image140.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0.png"/><Relationship Id="rId10" Type="http://schemas.openxmlformats.org/officeDocument/2006/relationships/image" Target="../media/image180.png"/><Relationship Id="rId19" Type="http://schemas.openxmlformats.org/officeDocument/2006/relationships/image" Target="../media/image270.png"/><Relationship Id="rId4" Type="http://schemas.openxmlformats.org/officeDocument/2006/relationships/image" Target="../media/image120.png"/><Relationship Id="rId9" Type="http://schemas.openxmlformats.org/officeDocument/2006/relationships/image" Target="../media/image170.png"/><Relationship Id="rId14" Type="http://schemas.openxmlformats.org/officeDocument/2006/relationships/image" Target="../media/image220.png"/></Relationships>
</file>

<file path=ppt/slides/_rels/slide6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6.xml"/><Relationship Id="rId1" Type="http://schemas.openxmlformats.org/officeDocument/2006/relationships/slideLayout" Target="../slideLayouts/slideLayout69.xml"/><Relationship Id="rId4" Type="http://schemas.openxmlformats.org/officeDocument/2006/relationships/image" Target="../media/image2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69.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6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9.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9.xml"/></Relationships>
</file>

<file path=ppt/slides/_rels/slide8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31.xml"/><Relationship Id="rId1" Type="http://schemas.openxmlformats.org/officeDocument/2006/relationships/slideLayout" Target="../slideLayouts/slideLayout69.xml"/></Relationships>
</file>

<file path=ppt/slides/_rels/slide8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32.xml"/><Relationship Id="rId1" Type="http://schemas.openxmlformats.org/officeDocument/2006/relationships/slideLayout" Target="../slideLayouts/slideLayout69.xml"/></Relationships>
</file>

<file path=ppt/slides/_rels/slide86.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33.xml"/><Relationship Id="rId1" Type="http://schemas.openxmlformats.org/officeDocument/2006/relationships/slideLayout" Target="../slideLayouts/slideLayout6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9.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6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jpeg"/></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7.xml"/><Relationship Id="rId1" Type="http://schemas.openxmlformats.org/officeDocument/2006/relationships/slideLayout" Target="../slideLayouts/slideLayout69.xml"/></Relationships>
</file>

<file path=ppt/slides/_rels/slide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6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69.xml"/><Relationship Id="rId4" Type="http://schemas.openxmlformats.org/officeDocument/2006/relationships/image" Target="../media/image115.png"/></Relationships>
</file>

<file path=ppt/slides/_rels/slide94.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0.png"/><Relationship Id="rId3" Type="http://schemas.openxmlformats.org/officeDocument/2006/relationships/image" Target="../media/image38.png"/><Relationship Id="rId7" Type="http://schemas.openxmlformats.org/officeDocument/2006/relationships/image" Target="../media/image420.png"/><Relationship Id="rId12" Type="http://schemas.openxmlformats.org/officeDocument/2006/relationships/image" Target="../media/image470.png"/><Relationship Id="rId17" Type="http://schemas.openxmlformats.org/officeDocument/2006/relationships/image" Target="../media/image530.png"/><Relationship Id="rId2" Type="http://schemas.openxmlformats.org/officeDocument/2006/relationships/notesSlide" Target="../notesSlides/notesSlide41.xml"/><Relationship Id="rId16" Type="http://schemas.openxmlformats.org/officeDocument/2006/relationships/image" Target="../media/image520.png"/><Relationship Id="rId1" Type="http://schemas.openxmlformats.org/officeDocument/2006/relationships/slideLayout" Target="../slideLayouts/slideLayout69.xml"/><Relationship Id="rId6" Type="http://schemas.openxmlformats.org/officeDocument/2006/relationships/image" Target="../media/image410.png"/><Relationship Id="rId11" Type="http://schemas.openxmlformats.org/officeDocument/2006/relationships/image" Target="../media/image460.png"/><Relationship Id="rId5" Type="http://schemas.openxmlformats.org/officeDocument/2006/relationships/image" Target="../media/image400.png"/><Relationship Id="rId15" Type="http://schemas.openxmlformats.org/officeDocument/2006/relationships/image" Target="../media/image51.png"/><Relationship Id="rId10" Type="http://schemas.openxmlformats.org/officeDocument/2006/relationships/image" Target="../media/image450.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490.png"/></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69.xm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6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9.xml"/></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omputational Systems Biology…"/>
          <p:cNvSpPr txBox="1">
            <a:spLocks noGrp="1"/>
          </p:cNvSpPr>
          <p:nvPr>
            <p:ph type="ctrTitle"/>
          </p:nvPr>
        </p:nvSpPr>
        <p:spPr>
          <a:xfrm>
            <a:off x="76201" y="64090"/>
            <a:ext cx="5805267" cy="830998"/>
          </a:xfrm>
          <a:prstGeom prst="rect">
            <a:avLst/>
          </a:prstGeom>
        </p:spPr>
        <p:txBody>
          <a:bodyPr/>
          <a:lstStyle/>
          <a:p>
            <a:pPr defTabSz="825376">
              <a:defRPr sz="2912"/>
            </a:pPr>
            <a:r>
              <a:rPr lang="de-DE" sz="1800" dirty="0"/>
              <a:t>6.874, 6.802, 20.390, 20.490, HST.506</a:t>
            </a:r>
            <a:br>
              <a:rPr lang="de-DE" sz="1800" dirty="0"/>
            </a:br>
            <a:r>
              <a:rPr sz="1800" dirty="0"/>
              <a:t>Computational Systems Biology</a:t>
            </a:r>
          </a:p>
          <a:p>
            <a:pPr defTabSz="825376">
              <a:defRPr sz="2912"/>
            </a:pPr>
            <a:r>
              <a:rPr sz="1800" dirty="0"/>
              <a:t>Deep Learning in the Life Sciences</a:t>
            </a:r>
          </a:p>
        </p:txBody>
      </p:sp>
      <p:sp>
        <p:nvSpPr>
          <p:cNvPr id="170" name="6.802  20.390   20.490   HST.506…"/>
          <p:cNvSpPr txBox="1"/>
          <p:nvPr/>
        </p:nvSpPr>
        <p:spPr>
          <a:xfrm>
            <a:off x="457200" y="2325555"/>
            <a:ext cx="7765131" cy="25930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013" tIns="34013" rIns="34013" bIns="34013" anchor="ctr">
            <a:spAutoFit/>
          </a:bodyPr>
          <a:lstStyle/>
          <a:p>
            <a:pPr algn="ctr"/>
            <a:r>
              <a:rPr lang="en-US" sz="4000" b="1" dirty="0"/>
              <a:t>Lecture 3: </a:t>
            </a:r>
            <a:br>
              <a:rPr lang="en-US" sz="4000" b="1" dirty="0"/>
            </a:br>
            <a:r>
              <a:rPr lang="en-US" sz="4000" b="1" dirty="0"/>
              <a:t>Convolutional Neural Networks</a:t>
            </a:r>
          </a:p>
          <a:p>
            <a:pPr algn="ctr"/>
            <a:endParaRPr lang="en-US" sz="2800" dirty="0"/>
          </a:p>
          <a:p>
            <a:pPr algn="ctr"/>
            <a:endParaRPr lang="en-US" sz="2800" dirty="0"/>
          </a:p>
          <a:p>
            <a:pPr algn="ctr"/>
            <a:r>
              <a:rPr lang="en-US" sz="2800" dirty="0"/>
              <a:t>Prof. Manolis Kellis</a:t>
            </a:r>
            <a:endParaRPr sz="2800" dirty="0"/>
          </a:p>
        </p:txBody>
      </p:sp>
      <p:pic>
        <p:nvPicPr>
          <p:cNvPr id="171" name="image1.png" descr="image1.png"/>
          <p:cNvPicPr>
            <a:picLocks noChangeAspect="1"/>
          </p:cNvPicPr>
          <p:nvPr/>
        </p:nvPicPr>
        <p:blipFill>
          <a:blip r:embed="rId2">
            <a:extLst/>
          </a:blip>
          <a:srcRect l="3539" t="10514" r="4012" b="16171"/>
          <a:stretch>
            <a:fillRect/>
          </a:stretch>
        </p:blipFill>
        <p:spPr>
          <a:xfrm>
            <a:off x="31025" y="5999166"/>
            <a:ext cx="1569176" cy="398213"/>
          </a:xfrm>
          <a:prstGeom prst="rect">
            <a:avLst/>
          </a:prstGeom>
          <a:ln w="12700">
            <a:miter lim="400000"/>
          </a:ln>
        </p:spPr>
      </p:pic>
      <p:sp>
        <p:nvSpPr>
          <p:cNvPr id="172" name="http://mit6874.github.io"/>
          <p:cNvSpPr txBox="1"/>
          <p:nvPr/>
        </p:nvSpPr>
        <p:spPr>
          <a:xfrm>
            <a:off x="31025" y="6397406"/>
            <a:ext cx="3429001" cy="4917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354" tIns="45354" rIns="45354" bIns="45354">
            <a:spAutoFit/>
          </a:bodyPr>
          <a:lstStyle>
            <a:lvl1pPr>
              <a:defRPr sz="2600"/>
            </a:lvl1pPr>
          </a:lstStyle>
          <a:p>
            <a:r>
              <a:rPr dirty="0" smtClean="0"/>
              <a:t>http://mit6874.github.io </a:t>
            </a:r>
            <a:endParaRPr dirty="0"/>
          </a:p>
        </p:txBody>
      </p:sp>
      <p:sp>
        <p:nvSpPr>
          <p:cNvPr id="6" name="http://mit6874.github.io"/>
          <p:cNvSpPr txBox="1"/>
          <p:nvPr/>
        </p:nvSpPr>
        <p:spPr>
          <a:xfrm>
            <a:off x="3886200" y="6198272"/>
            <a:ext cx="5334001" cy="707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354" tIns="45354" rIns="45354" bIns="45354">
            <a:spAutoFit/>
          </a:bodyPr>
          <a:lstStyle>
            <a:lvl1pPr>
              <a:defRPr sz="2600"/>
            </a:lvl1pPr>
          </a:lstStyle>
          <a:p>
            <a:r>
              <a:rPr lang="en-US" sz="2000" dirty="0"/>
              <a:t>Slides credit: 6.S191, Dana </a:t>
            </a:r>
            <a:r>
              <a:rPr lang="en-US" sz="2000" dirty="0" err="1"/>
              <a:t>Erlich</a:t>
            </a:r>
            <a:r>
              <a:rPr lang="en-US" sz="2000" dirty="0"/>
              <a:t>, </a:t>
            </a:r>
            <a:r>
              <a:rPr lang="en-US" sz="2000" dirty="0" err="1"/>
              <a:t>Param</a:t>
            </a:r>
            <a:r>
              <a:rPr lang="en-US" sz="2000" dirty="0"/>
              <a:t> </a:t>
            </a:r>
            <a:r>
              <a:rPr lang="en-US" sz="2000" dirty="0" err="1"/>
              <a:t>Vir</a:t>
            </a:r>
            <a:r>
              <a:rPr lang="en-US" sz="2000" dirty="0"/>
              <a:t> Singh, David Gifford, Alexander </a:t>
            </a:r>
            <a:r>
              <a:rPr lang="en-US" sz="2000" dirty="0" err="1" smtClean="0"/>
              <a:t>Amini</a:t>
            </a:r>
            <a:r>
              <a:rPr lang="en-US" sz="2000" dirty="0" smtClean="0"/>
              <a:t>, Ava </a:t>
            </a:r>
            <a:r>
              <a:rPr lang="en-US" sz="2000" dirty="0" err="1" smtClean="0"/>
              <a:t>Soleimany</a:t>
            </a:r>
            <a:endParaRPr sz="2000" dirty="0"/>
          </a:p>
        </p:txBody>
      </p:sp>
    </p:spTree>
    <p:extLst>
      <p:ext uri="{BB962C8B-B14F-4D97-AF65-F5344CB8AC3E}">
        <p14:creationId xmlns:p14="http://schemas.microsoft.com/office/powerpoint/2010/main" val="1327446533"/>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 y="21"/>
            <a:ext cx="9143998" cy="861775"/>
          </a:xfrm>
        </p:spPr>
        <p:txBody>
          <a:bodyPr/>
          <a:lstStyle/>
          <a:p>
            <a:pPr algn="ctr"/>
            <a:r>
              <a:rPr lang="en-US" sz="2800" dirty="0"/>
              <a:t>Abstraction layers: edges, bars, dir., shapes, objects, scenes</a:t>
            </a:r>
          </a:p>
        </p:txBody>
      </p:sp>
      <p:grpSp>
        <p:nvGrpSpPr>
          <p:cNvPr id="20" name="Group 19"/>
          <p:cNvGrpSpPr/>
          <p:nvPr/>
        </p:nvGrpSpPr>
        <p:grpSpPr>
          <a:xfrm>
            <a:off x="55448" y="457211"/>
            <a:ext cx="4383705" cy="5918200"/>
            <a:chOff x="55445" y="457200"/>
            <a:chExt cx="4383705" cy="6226867"/>
          </a:xfrm>
        </p:grpSpPr>
        <p:pic>
          <p:nvPicPr>
            <p:cNvPr id="3" name="Picture 2"/>
            <p:cNvPicPr>
              <a:picLocks noChangeAspect="1"/>
            </p:cNvPicPr>
            <p:nvPr/>
          </p:nvPicPr>
          <p:blipFill>
            <a:blip r:embed="rId2"/>
            <a:stretch>
              <a:fillRect/>
            </a:stretch>
          </p:blipFill>
          <p:spPr>
            <a:xfrm>
              <a:off x="2093637" y="457200"/>
              <a:ext cx="2345513" cy="2890868"/>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3"/>
            <a:stretch>
              <a:fillRect/>
            </a:stretch>
          </p:blipFill>
          <p:spPr>
            <a:xfrm>
              <a:off x="80845" y="5217033"/>
              <a:ext cx="2128955" cy="1467034"/>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55445" y="3384621"/>
              <a:ext cx="4371848" cy="177892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2347865" y="5200100"/>
              <a:ext cx="2062494" cy="1467485"/>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stretch>
              <a:fillRect/>
            </a:stretch>
          </p:blipFill>
          <p:spPr>
            <a:xfrm>
              <a:off x="55445" y="457200"/>
              <a:ext cx="1978304" cy="2890868"/>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grpSp>
      <p:grpSp>
        <p:nvGrpSpPr>
          <p:cNvPr id="18" name="Group 17"/>
          <p:cNvGrpSpPr/>
          <p:nvPr/>
        </p:nvGrpSpPr>
        <p:grpSpPr>
          <a:xfrm>
            <a:off x="4495869" y="457202"/>
            <a:ext cx="4842662" cy="5912704"/>
            <a:chOff x="3632201" y="654050"/>
            <a:chExt cx="5572138" cy="6137901"/>
          </a:xfrm>
        </p:grpSpPr>
        <p:sp>
          <p:nvSpPr>
            <p:cNvPr id="17" name="Rectangle 16"/>
            <p:cNvSpPr/>
            <p:nvPr/>
          </p:nvSpPr>
          <p:spPr>
            <a:xfrm>
              <a:off x="3632201" y="654050"/>
              <a:ext cx="5283200" cy="6123018"/>
            </a:xfrm>
            <a:prstGeom prst="rect">
              <a:avLst/>
            </a:prstGeom>
            <a:solidFill>
              <a:schemeClr val="bg1"/>
            </a:solidFill>
            <a:ln w="952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3656161" y="695959"/>
              <a:ext cx="5548178" cy="6095992"/>
              <a:chOff x="3656161" y="695959"/>
              <a:chExt cx="5548178" cy="6095992"/>
            </a:xfrm>
          </p:grpSpPr>
          <p:pic>
            <p:nvPicPr>
              <p:cNvPr id="9" name="Picture 8"/>
              <p:cNvPicPr>
                <a:picLocks noChangeAspect="1"/>
              </p:cNvPicPr>
              <p:nvPr/>
            </p:nvPicPr>
            <p:blipFill rotWithShape="1">
              <a:blip r:embed="rId7"/>
              <a:srcRect l="5866" r="5138"/>
              <a:stretch/>
            </p:blipFill>
            <p:spPr>
              <a:xfrm>
                <a:off x="7132216" y="2048746"/>
                <a:ext cx="1670657" cy="4319401"/>
              </a:xfrm>
              <a:prstGeom prst="rect">
                <a:avLst/>
              </a:prstGeom>
            </p:spPr>
          </p:pic>
          <p:pic>
            <p:nvPicPr>
              <p:cNvPr id="8" name="Picture 7"/>
              <p:cNvPicPr>
                <a:picLocks noChangeAspect="1"/>
              </p:cNvPicPr>
              <p:nvPr/>
            </p:nvPicPr>
            <p:blipFill rotWithShape="1">
              <a:blip r:embed="rId8"/>
              <a:srcRect r="31003"/>
              <a:stretch/>
            </p:blipFill>
            <p:spPr>
              <a:xfrm>
                <a:off x="3656161" y="695959"/>
                <a:ext cx="3452094" cy="5930071"/>
              </a:xfrm>
              <a:prstGeom prst="rect">
                <a:avLst/>
              </a:prstGeom>
            </p:spPr>
          </p:pic>
          <p:sp>
            <p:nvSpPr>
              <p:cNvPr id="10" name="TextBox 9"/>
              <p:cNvSpPr txBox="1"/>
              <p:nvPr/>
            </p:nvSpPr>
            <p:spPr>
              <a:xfrm>
                <a:off x="5648806" y="1784154"/>
                <a:ext cx="1906963" cy="325889"/>
              </a:xfrm>
              <a:prstGeom prst="rect">
                <a:avLst/>
              </a:prstGeom>
              <a:noFill/>
            </p:spPr>
            <p:txBody>
              <a:bodyPr wrap="none" rtlCol="0">
                <a:spAutoFit/>
              </a:bodyPr>
              <a:lstStyle/>
              <a:p>
                <a:pPr>
                  <a:lnSpc>
                    <a:spcPct val="80000"/>
                  </a:lnSpc>
                </a:pPr>
                <a:r>
                  <a:rPr lang="en-US" dirty="0" smtClean="0"/>
                  <a:t>LGN: Small dots</a:t>
                </a:r>
                <a:endParaRPr lang="en-US" dirty="0"/>
              </a:p>
            </p:txBody>
          </p:sp>
          <p:sp>
            <p:nvSpPr>
              <p:cNvPr id="11" name="TextBox 10"/>
              <p:cNvSpPr txBox="1"/>
              <p:nvPr/>
            </p:nvSpPr>
            <p:spPr>
              <a:xfrm>
                <a:off x="5894988" y="3184126"/>
                <a:ext cx="2447097" cy="555928"/>
              </a:xfrm>
              <a:prstGeom prst="rect">
                <a:avLst/>
              </a:prstGeom>
              <a:noFill/>
            </p:spPr>
            <p:txBody>
              <a:bodyPr wrap="none" rtlCol="0">
                <a:spAutoFit/>
              </a:bodyPr>
              <a:lstStyle/>
              <a:p>
                <a:pPr>
                  <a:lnSpc>
                    <a:spcPct val="80000"/>
                  </a:lnSpc>
                </a:pPr>
                <a:r>
                  <a:rPr lang="en-US" dirty="0" smtClean="0"/>
                  <a:t>V1: Orientation, </a:t>
                </a:r>
                <a:br>
                  <a:rPr lang="en-US" dirty="0" smtClean="0"/>
                </a:br>
                <a:r>
                  <a:rPr lang="en-US" dirty="0" smtClean="0"/>
                  <a:t>disparity, some color</a:t>
                </a:r>
              </a:p>
            </p:txBody>
          </p:sp>
          <p:sp>
            <p:nvSpPr>
              <p:cNvPr id="14" name="TextBox 13"/>
              <p:cNvSpPr txBox="1"/>
              <p:nvPr/>
            </p:nvSpPr>
            <p:spPr>
              <a:xfrm>
                <a:off x="5894988" y="4724397"/>
                <a:ext cx="2729523" cy="555928"/>
              </a:xfrm>
              <a:prstGeom prst="rect">
                <a:avLst/>
              </a:prstGeom>
              <a:noFill/>
            </p:spPr>
            <p:txBody>
              <a:bodyPr wrap="none" rtlCol="0">
                <a:spAutoFit/>
              </a:bodyPr>
              <a:lstStyle/>
              <a:p>
                <a:pPr>
                  <a:lnSpc>
                    <a:spcPct val="80000"/>
                  </a:lnSpc>
                </a:pPr>
                <a:r>
                  <a:rPr lang="en-US" dirty="0" smtClean="0"/>
                  <a:t>V4: Color, basic shapes,</a:t>
                </a:r>
              </a:p>
              <a:p>
                <a:pPr>
                  <a:lnSpc>
                    <a:spcPct val="80000"/>
                  </a:lnSpc>
                </a:pPr>
                <a:r>
                  <a:rPr lang="en-US" dirty="0" smtClean="0"/>
                  <a:t>2D/3D, curvature</a:t>
                </a:r>
              </a:p>
            </p:txBody>
          </p:sp>
          <p:sp>
            <p:nvSpPr>
              <p:cNvPr id="15" name="TextBox 14"/>
              <p:cNvSpPr txBox="1"/>
              <p:nvPr/>
            </p:nvSpPr>
            <p:spPr>
              <a:xfrm>
                <a:off x="5894988" y="6236023"/>
                <a:ext cx="3309351" cy="555928"/>
              </a:xfrm>
              <a:prstGeom prst="rect">
                <a:avLst/>
              </a:prstGeom>
              <a:noFill/>
            </p:spPr>
            <p:txBody>
              <a:bodyPr wrap="none" rtlCol="0">
                <a:spAutoFit/>
              </a:bodyPr>
              <a:lstStyle/>
              <a:p>
                <a:pPr>
                  <a:lnSpc>
                    <a:spcPct val="80000"/>
                  </a:lnSpc>
                </a:pPr>
                <a:r>
                  <a:rPr lang="en-US" dirty="0" smtClean="0"/>
                  <a:t>VTC: Complex features</a:t>
                </a:r>
                <a:br>
                  <a:rPr lang="en-US" dirty="0" smtClean="0"/>
                </a:br>
                <a:r>
                  <a:rPr lang="en-US" dirty="0" smtClean="0"/>
                  <a:t>and objects</a:t>
                </a:r>
                <a:r>
                  <a:rPr lang="en-US" sz="1000" dirty="0"/>
                  <a:t> (VTC: ventral temporal cortex)</a:t>
                </a:r>
              </a:p>
            </p:txBody>
          </p:sp>
        </p:grpSp>
      </p:grpSp>
      <p:sp>
        <p:nvSpPr>
          <p:cNvPr id="19" name="TextBox 18"/>
          <p:cNvSpPr txBox="1"/>
          <p:nvPr/>
        </p:nvSpPr>
        <p:spPr>
          <a:xfrm>
            <a:off x="4444733" y="6362657"/>
            <a:ext cx="4775468" cy="516028"/>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Abstraction layers </a:t>
            </a:r>
            <a:r>
              <a:rPr lang="en-US" b="1" dirty="0" smtClean="0">
                <a:sym typeface="Wingdings" panose="05000000000000000000" pitchFamily="2" charset="2"/>
              </a:rPr>
              <a:t> visual cortex </a:t>
            </a:r>
            <a:r>
              <a:rPr lang="en-US" b="1" dirty="0" smtClean="0"/>
              <a:t>layers</a:t>
            </a:r>
          </a:p>
          <a:p>
            <a:pPr marL="114951" indent="-114951">
              <a:lnSpc>
                <a:spcPct val="80000"/>
              </a:lnSpc>
              <a:buFont typeface="Arial" panose="020B0604020202020204" pitchFamily="34" charset="0"/>
              <a:buChar char="•"/>
            </a:pPr>
            <a:r>
              <a:rPr lang="en-US" b="1" dirty="0" smtClean="0"/>
              <a:t>Complex concepts </a:t>
            </a:r>
            <a:r>
              <a:rPr lang="en-US" b="1" dirty="0" smtClean="0">
                <a:sym typeface="Wingdings" panose="05000000000000000000" pitchFamily="2" charset="2"/>
              </a:rPr>
              <a:t>from </a:t>
            </a:r>
            <a:r>
              <a:rPr lang="en-US" b="1" dirty="0" smtClean="0"/>
              <a:t>simple parts, hierarchy</a:t>
            </a:r>
            <a:endParaRPr lang="en-US" b="1" dirty="0"/>
          </a:p>
        </p:txBody>
      </p:sp>
      <p:sp>
        <p:nvSpPr>
          <p:cNvPr id="21" name="TextBox 20"/>
          <p:cNvSpPr txBox="1"/>
          <p:nvPr/>
        </p:nvSpPr>
        <p:spPr>
          <a:xfrm>
            <a:off x="50533" y="6362657"/>
            <a:ext cx="4775468" cy="516028"/>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Primitives of visual concepts encoded in neuronal connection in early cortical layers</a:t>
            </a:r>
            <a:endParaRPr lang="en-US" b="1" dirty="0"/>
          </a:p>
        </p:txBody>
      </p:sp>
    </p:spTree>
    <p:extLst>
      <p:ext uri="{BB962C8B-B14F-4D97-AF65-F5344CB8AC3E}">
        <p14:creationId xmlns:p14="http://schemas.microsoft.com/office/powerpoint/2010/main" val="93632922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Forward pass time and power consumption</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a:buFontTx/>
              <a:buChar char="-"/>
            </a:pPr>
            <a:endParaRPr lang="en-US" sz="2200" dirty="0"/>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pic>
        <p:nvPicPr>
          <p:cNvPr id="6" name="Slide"/>
          <p:cNvPicPr>
            <a:picLocks noChangeAspect="1"/>
          </p:cNvPicPr>
          <p:nvPr/>
        </p:nvPicPr>
        <p:blipFill rotWithShape="1">
          <a:blip r:embed="rId3"/>
          <a:srcRect l="868" t="15327" r="748" b="25276"/>
          <a:stretch/>
        </p:blipFill>
        <p:spPr>
          <a:xfrm>
            <a:off x="79305" y="2278997"/>
            <a:ext cx="8996335" cy="3055047"/>
          </a:xfrm>
          <a:prstGeom prst="rect">
            <a:avLst/>
          </a:prstGeom>
        </p:spPr>
      </p:pic>
      <p:sp>
        <p:nvSpPr>
          <p:cNvPr id="8" name="Rectangle 7"/>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111167561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21" y="6581001"/>
            <a:ext cx="6629401" cy="276999"/>
          </a:xfrm>
          <a:prstGeom prst="rect">
            <a:avLst/>
          </a:prstGeom>
        </p:spPr>
        <p:txBody>
          <a:bodyPr wrap="square" lIns="91021" tIns="45513" rIns="91021" bIns="45513">
            <a:spAutoFit/>
          </a:bodyPr>
          <a:lstStyle/>
          <a:p>
            <a:r>
              <a:rPr lang="en-US" sz="1200" dirty="0"/>
              <a:t>Slide taken from </a:t>
            </a:r>
            <a:r>
              <a:rPr lang="en-US" sz="1200" dirty="0" err="1"/>
              <a:t>Fei-Fei</a:t>
            </a:r>
            <a:r>
              <a:rPr lang="en-US" sz="1200" dirty="0"/>
              <a:t> &amp; Justin Johnson &amp; Serena Yeung. Lecture 9. </a:t>
            </a:r>
          </a:p>
        </p:txBody>
      </p:sp>
      <p:pic>
        <p:nvPicPr>
          <p:cNvPr id="6" name="Slide"/>
          <p:cNvPicPr>
            <a:picLocks noChangeAspect="1"/>
          </p:cNvPicPr>
          <p:nvPr/>
        </p:nvPicPr>
        <p:blipFill rotWithShape="1">
          <a:blip r:embed="rId3"/>
          <a:srcRect l="15664" t="14505" r="20290" b="15205"/>
          <a:stretch/>
        </p:blipFill>
        <p:spPr>
          <a:xfrm>
            <a:off x="1143001" y="1880242"/>
            <a:ext cx="6705600" cy="4139559"/>
          </a:xfrm>
          <a:prstGeom prst="rect">
            <a:avLst/>
          </a:prstGeom>
        </p:spPr>
      </p:pic>
    </p:spTree>
    <p:extLst>
      <p:ext uri="{BB962C8B-B14F-4D97-AF65-F5344CB8AC3E}">
        <p14:creationId xmlns:p14="http://schemas.microsoft.com/office/powerpoint/2010/main" val="207164543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3351" y="5715000"/>
            <a:ext cx="8934450" cy="944433"/>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lIns="90875" tIns="45442" rIns="90875" bIns="45442" rtlCol="0" anchor="ctr"/>
          <a:lstStyle/>
          <a:p>
            <a:pPr marL="0" marR="0" lvl="0" indent="0" algn="ctr" defTabSz="45438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0" y="0"/>
            <a:ext cx="9144000" cy="488950"/>
          </a:xfrm>
        </p:spPr>
        <p:txBody>
          <a:bodyPr>
            <a:noAutofit/>
          </a:bodyPr>
          <a:lstStyle/>
          <a:p>
            <a:r>
              <a:rPr lang="en-US" sz="3600" b="1" dirty="0"/>
              <a:t>Today: Convolutional Neural Networks (CNNs)</a:t>
            </a:r>
          </a:p>
        </p:txBody>
      </p:sp>
      <p:sp>
        <p:nvSpPr>
          <p:cNvPr id="3" name="Content Placeholder 2"/>
          <p:cNvSpPr>
            <a:spLocks noGrp="1"/>
          </p:cNvSpPr>
          <p:nvPr>
            <p:ph idx="1"/>
          </p:nvPr>
        </p:nvSpPr>
        <p:spPr>
          <a:xfrm>
            <a:off x="140218" y="602010"/>
            <a:ext cx="9079982" cy="6280150"/>
          </a:xfrm>
        </p:spPr>
        <p:txBody>
          <a:bodyPr>
            <a:noAutofit/>
          </a:bodyPr>
          <a:lstStyle/>
          <a:p>
            <a:pPr marL="283982" indent="-283982">
              <a:lnSpc>
                <a:spcPct val="80000"/>
              </a:lnSpc>
              <a:buFont typeface="+mj-lt"/>
              <a:buAutoNum type="arabicPeriod"/>
            </a:pPr>
            <a:r>
              <a:rPr lang="en-US" sz="2200" b="1" dirty="0" smtClean="0"/>
              <a:t>Scene understanding</a:t>
            </a:r>
            <a:r>
              <a:rPr lang="en-US" sz="2200" b="1" dirty="0" smtClean="0"/>
              <a:t> and object recognition for machines (and humans)</a:t>
            </a:r>
            <a:endParaRPr lang="en-US" sz="2200" b="1" dirty="0" smtClean="0"/>
          </a:p>
          <a:p>
            <a:pPr marL="509591" lvl="1" indent="-225623">
              <a:lnSpc>
                <a:spcPct val="80000"/>
              </a:lnSpc>
            </a:pPr>
            <a:r>
              <a:rPr lang="en-US" sz="2000" dirty="0" smtClean="0"/>
              <a:t>Scene/object recognition challenge. Illusions reveal primitives, conflicting info</a:t>
            </a:r>
            <a:endParaRPr lang="en-US" sz="2000" dirty="0" smtClean="0"/>
          </a:p>
          <a:p>
            <a:pPr marL="509591" lvl="1" indent="-225623">
              <a:lnSpc>
                <a:spcPct val="80000"/>
              </a:lnSpc>
            </a:pPr>
            <a:r>
              <a:rPr lang="en-US" sz="2000" dirty="0" smtClean="0"/>
              <a:t>Human neurons/circuits. Visual cortex layers==abstraction. General cognition</a:t>
            </a:r>
            <a:endParaRPr lang="en-US" sz="2000" dirty="0" smtClean="0"/>
          </a:p>
          <a:p>
            <a:pPr marL="283982" indent="-283982">
              <a:lnSpc>
                <a:spcPct val="80000"/>
              </a:lnSpc>
              <a:spcBef>
                <a:spcPts val="800"/>
              </a:spcBef>
              <a:buFont typeface="+mj-lt"/>
              <a:buAutoNum type="arabicPeriod"/>
            </a:pPr>
            <a:r>
              <a:rPr lang="en-US" sz="2200" b="1" dirty="0" smtClean="0"/>
              <a:t>Classical machine vision foundations: features, scenes, filters, convolution</a:t>
            </a:r>
            <a:endParaRPr lang="en-US" sz="2200" b="1" dirty="0" smtClean="0"/>
          </a:p>
          <a:p>
            <a:pPr marL="509591" lvl="1" indent="-225623">
              <a:lnSpc>
                <a:spcPct val="80000"/>
              </a:lnSpc>
            </a:pPr>
            <a:r>
              <a:rPr lang="en-US" sz="2000" dirty="0" smtClean="0"/>
              <a:t>Spatial structure primitives</a:t>
            </a:r>
            <a:r>
              <a:rPr lang="en-US" sz="2000" dirty="0" smtClean="0"/>
              <a:t>: edge detectors &amp; other filters</a:t>
            </a:r>
            <a:r>
              <a:rPr lang="en-US" sz="2000" dirty="0" smtClean="0"/>
              <a:t>, </a:t>
            </a:r>
            <a:r>
              <a:rPr lang="en-US" sz="2000" dirty="0" smtClean="0"/>
              <a:t>feature recognition</a:t>
            </a:r>
            <a:endParaRPr lang="en-US" sz="2000" dirty="0" smtClean="0"/>
          </a:p>
          <a:p>
            <a:pPr marL="509591" lvl="1" indent="-225623">
              <a:lnSpc>
                <a:spcPct val="80000"/>
              </a:lnSpc>
            </a:pPr>
            <a:r>
              <a:rPr lang="en-US" sz="2000" dirty="0" smtClean="0"/>
              <a:t>Convolution: basics, padding, stride, object recognition, architectures</a:t>
            </a:r>
            <a:endParaRPr lang="en-US" sz="2000" dirty="0" smtClean="0"/>
          </a:p>
          <a:p>
            <a:pPr marL="283982" indent="-283982">
              <a:lnSpc>
                <a:spcPct val="80000"/>
              </a:lnSpc>
              <a:spcBef>
                <a:spcPts val="800"/>
              </a:spcBef>
              <a:buFont typeface="+mj-lt"/>
              <a:buAutoNum type="arabicPeriod"/>
            </a:pPr>
            <a:r>
              <a:rPr lang="en-US" sz="2200" b="1" dirty="0" smtClean="0"/>
              <a:t>CNN foundations: </a:t>
            </a:r>
            <a:r>
              <a:rPr lang="en-US" sz="2200" b="1" dirty="0" err="1" smtClean="0"/>
              <a:t>LeNet</a:t>
            </a:r>
            <a:r>
              <a:rPr lang="en-US" sz="2200" b="1" dirty="0" smtClean="0"/>
              <a:t>, </a:t>
            </a:r>
            <a:r>
              <a:rPr lang="en-US" sz="2200" b="1" i="1" dirty="0" smtClean="0"/>
              <a:t>de novo </a:t>
            </a:r>
            <a:r>
              <a:rPr lang="en-US" sz="2200" b="1" dirty="0" smtClean="0"/>
              <a:t>feature learning, parameter sharing</a:t>
            </a:r>
            <a:endParaRPr lang="en-US" sz="2200" b="1" dirty="0"/>
          </a:p>
          <a:p>
            <a:pPr marL="509591" lvl="1" indent="-225623">
              <a:lnSpc>
                <a:spcPct val="80000"/>
              </a:lnSpc>
            </a:pPr>
            <a:r>
              <a:rPr lang="en-US" sz="2000" dirty="0" smtClean="0"/>
              <a:t>Key ideas: </a:t>
            </a:r>
            <a:r>
              <a:rPr lang="en-US" sz="2000" b="1" i="1" dirty="0" smtClean="0"/>
              <a:t>learn </a:t>
            </a:r>
            <a:r>
              <a:rPr lang="en-US" sz="2000" dirty="0" smtClean="0"/>
              <a:t>features, hierarchy, re-use parameters, back-prop filter learning</a:t>
            </a:r>
          </a:p>
          <a:p>
            <a:pPr marL="509591" lvl="1" indent="-225623">
              <a:lnSpc>
                <a:spcPct val="80000"/>
              </a:lnSpc>
            </a:pPr>
            <a:r>
              <a:rPr lang="en-US" sz="2000" dirty="0" smtClean="0"/>
              <a:t>CNN formalization: representations(</a:t>
            </a:r>
            <a:r>
              <a:rPr lang="en-US" sz="2000" dirty="0" err="1" smtClean="0"/>
              <a:t>Conv+ReLU+Pool</a:t>
            </a:r>
            <a:r>
              <a:rPr lang="en-US" sz="2000" dirty="0" smtClean="0"/>
              <a:t>)*N layers + Fully-connected</a:t>
            </a:r>
            <a:endParaRPr lang="en-US" sz="2000" dirty="0" smtClean="0"/>
          </a:p>
          <a:p>
            <a:pPr marL="283982" indent="-283982">
              <a:lnSpc>
                <a:spcPct val="80000"/>
              </a:lnSpc>
              <a:spcBef>
                <a:spcPts val="800"/>
              </a:spcBef>
              <a:buFont typeface="+mj-lt"/>
              <a:buAutoNum type="arabicPeriod"/>
            </a:pPr>
            <a:r>
              <a:rPr lang="en-US" sz="2200" b="1" dirty="0" smtClean="0"/>
              <a:t>Modern CNN architectures: millions of parameters, dozens of layers</a:t>
            </a:r>
            <a:endParaRPr lang="en-US" sz="2200" b="1" dirty="0"/>
          </a:p>
          <a:p>
            <a:pPr marL="509591" lvl="1" indent="-225623">
              <a:lnSpc>
                <a:spcPct val="80000"/>
              </a:lnSpc>
            </a:pPr>
            <a:r>
              <a:rPr lang="en-US" sz="2000" dirty="0" smtClean="0"/>
              <a:t>Feature invariance is hard: apply perturbations, learn for each variation</a:t>
            </a:r>
            <a:endParaRPr lang="en-US" sz="2000" dirty="0" smtClean="0"/>
          </a:p>
          <a:p>
            <a:pPr marL="509591" lvl="1" indent="-225623">
              <a:lnSpc>
                <a:spcPct val="80000"/>
              </a:lnSpc>
            </a:pPr>
            <a:r>
              <a:rPr lang="en-US" sz="2000" dirty="0" smtClean="0"/>
              <a:t>ImageNet progression of best performers</a:t>
            </a:r>
          </a:p>
          <a:p>
            <a:pPr marL="509591" lvl="1" indent="-225623">
              <a:lnSpc>
                <a:spcPct val="80000"/>
              </a:lnSpc>
            </a:pPr>
            <a:r>
              <a:rPr lang="en-US" sz="2000" dirty="0" err="1" smtClean="0"/>
              <a:t>AlexNet</a:t>
            </a:r>
            <a:r>
              <a:rPr lang="en-US" sz="2000" dirty="0" smtClean="0"/>
              <a:t>: First top performer CNN, 60M parameters (from 60k in LeNet-5), </a:t>
            </a:r>
            <a:r>
              <a:rPr lang="en-US" sz="2000" dirty="0" err="1" smtClean="0"/>
              <a:t>ReLU</a:t>
            </a:r>
            <a:endParaRPr lang="en-US" sz="2000" dirty="0" smtClean="0"/>
          </a:p>
          <a:p>
            <a:pPr marL="509591" lvl="1" indent="-225623">
              <a:lnSpc>
                <a:spcPct val="80000"/>
              </a:lnSpc>
            </a:pPr>
            <a:r>
              <a:rPr lang="en-US" sz="2000" dirty="0" err="1" smtClean="0"/>
              <a:t>VGGNet</a:t>
            </a:r>
            <a:r>
              <a:rPr lang="en-US" sz="2000" dirty="0" smtClean="0"/>
              <a:t>: simpler but </a:t>
            </a:r>
            <a:r>
              <a:rPr lang="en-US" sz="2000" dirty="0" smtClean="0"/>
              <a:t>de</a:t>
            </a:r>
            <a:r>
              <a:rPr lang="en-US" sz="2000" dirty="0" smtClean="0"/>
              <a:t>eper (8</a:t>
            </a:r>
            <a:r>
              <a:rPr lang="en-US" sz="2000" dirty="0" smtClean="0">
                <a:sym typeface="Wingdings" panose="05000000000000000000" pitchFamily="2" charset="2"/>
              </a:rPr>
              <a:t>19 layers</a:t>
            </a:r>
            <a:r>
              <a:rPr lang="en-US" sz="2000" dirty="0" smtClean="0"/>
              <a:t>), 140M parameters, ensembles</a:t>
            </a:r>
          </a:p>
          <a:p>
            <a:pPr marL="509591" lvl="1" indent="-225623">
              <a:lnSpc>
                <a:spcPct val="80000"/>
              </a:lnSpc>
            </a:pPr>
            <a:r>
              <a:rPr lang="en-US" sz="2000" dirty="0" err="1" smtClean="0"/>
              <a:t>GoogleNet</a:t>
            </a:r>
            <a:r>
              <a:rPr lang="en-US" sz="2000" dirty="0" smtClean="0"/>
              <a:t>: new primitive=inception module, 5M </a:t>
            </a:r>
            <a:r>
              <a:rPr lang="en-US" sz="2000" dirty="0" err="1" smtClean="0"/>
              <a:t>params</a:t>
            </a:r>
            <a:r>
              <a:rPr lang="en-US" sz="2000" dirty="0" smtClean="0"/>
              <a:t>, no FC, efficiency</a:t>
            </a:r>
          </a:p>
          <a:p>
            <a:pPr marL="509591" lvl="1" indent="-225623">
              <a:lnSpc>
                <a:spcPct val="80000"/>
              </a:lnSpc>
            </a:pPr>
            <a:r>
              <a:rPr lang="en-US" sz="2000" dirty="0" err="1" smtClean="0"/>
              <a:t>ResNet</a:t>
            </a:r>
            <a:r>
              <a:rPr lang="en-US" sz="2000" dirty="0" smtClean="0"/>
              <a:t>: 152 layers, </a:t>
            </a:r>
            <a:r>
              <a:rPr lang="en-US" sz="2000" dirty="0" smtClean="0"/>
              <a:t>vanishing gradients </a:t>
            </a:r>
            <a:r>
              <a:rPr lang="en-US" sz="2000" dirty="0" smtClean="0">
                <a:sym typeface="Wingdings" panose="05000000000000000000" pitchFamily="2" charset="2"/>
              </a:rPr>
              <a:t> </a:t>
            </a:r>
            <a:r>
              <a:rPr lang="en-US" sz="2000" dirty="0" smtClean="0"/>
              <a:t>fit residuals to enable learning</a:t>
            </a:r>
            <a:endParaRPr lang="en-US" sz="2000" dirty="0"/>
          </a:p>
          <a:p>
            <a:pPr marL="283982" indent="-283982">
              <a:lnSpc>
                <a:spcPct val="80000"/>
              </a:lnSpc>
              <a:spcBef>
                <a:spcPts val="800"/>
              </a:spcBef>
              <a:buFont typeface="+mj-lt"/>
              <a:buAutoNum type="arabicPeriod"/>
            </a:pPr>
            <a:r>
              <a:rPr lang="en-US" sz="2200" b="1" dirty="0" smtClean="0"/>
              <a:t>Countless applications: General architecture, enormous power</a:t>
            </a:r>
            <a:endParaRPr lang="en-US" sz="2200" b="1" dirty="0"/>
          </a:p>
          <a:p>
            <a:pPr marL="509591" lvl="1" indent="-225623">
              <a:lnSpc>
                <a:spcPct val="80000"/>
              </a:lnSpc>
            </a:pPr>
            <a:r>
              <a:rPr lang="en-US" sz="2000" dirty="0" smtClean="0"/>
              <a:t>Semantic segmentation, facial detection/recognition, self-driving, image colorization, optimizing pictures/scenes, up-scaling, medicine, biology, genomics</a:t>
            </a:r>
          </a:p>
          <a:p>
            <a:pPr marL="397578" indent="-397578">
              <a:lnSpc>
                <a:spcPct val="80000"/>
              </a:lnSpc>
              <a:spcBef>
                <a:spcPts val="800"/>
              </a:spcBef>
              <a:buFont typeface="+mj-lt"/>
              <a:buAutoNum type="arabicPeriod"/>
            </a:pPr>
            <a:endParaRPr lang="en-US" sz="2400" b="1" dirty="0"/>
          </a:p>
          <a:p>
            <a:pPr lvl="1" indent="-340780">
              <a:lnSpc>
                <a:spcPct val="80000"/>
              </a:lnSpc>
            </a:pPr>
            <a:endParaRPr lang="en-GB" altLang="en-US" sz="2000" dirty="0" smtClean="0"/>
          </a:p>
          <a:p>
            <a:pPr lvl="1" indent="-340780">
              <a:lnSpc>
                <a:spcPct val="80000"/>
              </a:lnSpc>
            </a:pPr>
            <a:endParaRPr lang="en-US" sz="2000" dirty="0"/>
          </a:p>
          <a:p>
            <a:pPr marL="397578" lvl="1" indent="0">
              <a:lnSpc>
                <a:spcPct val="80000"/>
              </a:lnSpc>
              <a:buNone/>
            </a:pPr>
            <a:endParaRPr lang="en-US" sz="2000" dirty="0"/>
          </a:p>
          <a:p>
            <a:pPr marL="397578" lvl="1" indent="0">
              <a:lnSpc>
                <a:spcPct val="80000"/>
              </a:lnSpc>
              <a:buNone/>
            </a:pPr>
            <a:endParaRPr lang="en-US" sz="2000" dirty="0" smtClean="0"/>
          </a:p>
        </p:txBody>
      </p:sp>
    </p:spTree>
    <p:extLst>
      <p:ext uri="{BB962C8B-B14F-4D97-AF65-F5344CB8AC3E}">
        <p14:creationId xmlns:p14="http://schemas.microsoft.com/office/powerpoint/2010/main" val="35781373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1319091" y="3025194"/>
            <a:ext cx="6506529" cy="689858"/>
          </a:xfrm>
          <a:prstGeom prst="rect">
            <a:avLst/>
          </a:prstGeom>
        </p:spPr>
        <p:txBody>
          <a:bodyPr vert="horz" wrap="square" lIns="0" tIns="12605" rIns="0" bIns="0" rtlCol="0">
            <a:spAutoFit/>
          </a:bodyPr>
          <a:lstStyle/>
          <a:p>
            <a:pPr marL="12605">
              <a:spcBef>
                <a:spcPts val="99"/>
              </a:spcBef>
            </a:pPr>
            <a:r>
              <a:rPr lang="en-US" dirty="0" smtClean="0">
                <a:solidFill>
                  <a:srgbClr val="FFFFFF"/>
                </a:solidFill>
              </a:rPr>
              <a:t>Countless applications</a:t>
            </a:r>
            <a:endParaRPr spc="-6" dirty="0">
              <a:solidFill>
                <a:srgbClr val="FFFFFF"/>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An Architecture for Many Applications</a:t>
            </a:r>
          </a:p>
        </p:txBody>
      </p:sp>
      <p:sp>
        <p:nvSpPr>
          <p:cNvPr id="11" name="object 11"/>
          <p:cNvSpPr/>
          <p:nvPr/>
        </p:nvSpPr>
        <p:spPr>
          <a:xfrm>
            <a:off x="429766" y="1322832"/>
            <a:ext cx="5957316" cy="3730752"/>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6259067" y="1990366"/>
            <a:ext cx="2436877" cy="3060191"/>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1905000" y="5050561"/>
            <a:ext cx="4239076" cy="1123384"/>
          </a:xfrm>
          <a:prstGeom prst="rect">
            <a:avLst/>
          </a:prstGeom>
        </p:spPr>
        <p:txBody>
          <a:bodyPr vert="horz" wrap="square" lIns="0" tIns="12605" rIns="0" bIns="0" rtlCol="0">
            <a:spAutoFit/>
          </a:bodyPr>
          <a:lstStyle/>
          <a:p>
            <a:pPr marR="241873" algn="ctr">
              <a:spcBef>
                <a:spcPts val="99"/>
              </a:spcBef>
            </a:pPr>
            <a:r>
              <a:rPr sz="2400" dirty="0"/>
              <a:t>Detection</a:t>
            </a:r>
            <a:endParaRPr lang="en-US" sz="2400" dirty="0"/>
          </a:p>
          <a:p>
            <a:pPr marR="241873" algn="ctr">
              <a:spcBef>
                <a:spcPts val="99"/>
              </a:spcBef>
            </a:pPr>
            <a:r>
              <a:rPr sz="2400" dirty="0"/>
              <a:t>Semantic segmentation</a:t>
            </a:r>
          </a:p>
          <a:p>
            <a:pPr marL="12605" algn="ctr">
              <a:lnSpc>
                <a:spcPts val="2809"/>
              </a:lnSpc>
            </a:pPr>
            <a:r>
              <a:rPr sz="2400" dirty="0"/>
              <a:t>End-to-end robotic control</a:t>
            </a:r>
          </a:p>
        </p:txBody>
      </p:sp>
      <p:sp>
        <p:nvSpPr>
          <p:cNvPr id="14" name="object 14"/>
          <p:cNvSpPr/>
          <p:nvPr/>
        </p:nvSpPr>
        <p:spPr>
          <a:xfrm>
            <a:off x="6387238" y="1548227"/>
            <a:ext cx="2327435" cy="3774439"/>
          </a:xfrm>
          <a:custGeom>
            <a:avLst/>
            <a:gdLst/>
            <a:ahLst/>
            <a:cxnLst/>
            <a:rect l="l" t="t" r="r" b="b"/>
            <a:pathLst>
              <a:path w="3103245" h="3774440">
                <a:moveTo>
                  <a:pt x="0" y="271793"/>
                </a:moveTo>
                <a:lnTo>
                  <a:pt x="4378" y="222937"/>
                </a:lnTo>
                <a:lnTo>
                  <a:pt x="17004" y="176955"/>
                </a:lnTo>
                <a:lnTo>
                  <a:pt x="37107" y="134613"/>
                </a:lnTo>
                <a:lnTo>
                  <a:pt x="63922" y="96680"/>
                </a:lnTo>
                <a:lnTo>
                  <a:pt x="96680" y="63922"/>
                </a:lnTo>
                <a:lnTo>
                  <a:pt x="134614" y="37107"/>
                </a:lnTo>
                <a:lnTo>
                  <a:pt x="176955" y="17004"/>
                </a:lnTo>
                <a:lnTo>
                  <a:pt x="222938" y="4378"/>
                </a:lnTo>
                <a:lnTo>
                  <a:pt x="271793" y="0"/>
                </a:lnTo>
                <a:lnTo>
                  <a:pt x="2830878" y="0"/>
                </a:lnTo>
                <a:lnTo>
                  <a:pt x="2879733" y="4378"/>
                </a:lnTo>
                <a:lnTo>
                  <a:pt x="2925715" y="17004"/>
                </a:lnTo>
                <a:lnTo>
                  <a:pt x="2968057" y="37107"/>
                </a:lnTo>
                <a:lnTo>
                  <a:pt x="3005990" y="63922"/>
                </a:lnTo>
                <a:lnTo>
                  <a:pt x="3038748" y="96680"/>
                </a:lnTo>
                <a:lnTo>
                  <a:pt x="3065563" y="134613"/>
                </a:lnTo>
                <a:lnTo>
                  <a:pt x="3085666" y="176955"/>
                </a:lnTo>
                <a:lnTo>
                  <a:pt x="3098292" y="222937"/>
                </a:lnTo>
                <a:lnTo>
                  <a:pt x="3102671" y="271793"/>
                </a:lnTo>
                <a:lnTo>
                  <a:pt x="3102671" y="3502526"/>
                </a:lnTo>
                <a:lnTo>
                  <a:pt x="3098292" y="3551381"/>
                </a:lnTo>
                <a:lnTo>
                  <a:pt x="3085666" y="3597363"/>
                </a:lnTo>
                <a:lnTo>
                  <a:pt x="3065563" y="3639705"/>
                </a:lnTo>
                <a:lnTo>
                  <a:pt x="3038748" y="3677638"/>
                </a:lnTo>
                <a:lnTo>
                  <a:pt x="3005990" y="3710396"/>
                </a:lnTo>
                <a:lnTo>
                  <a:pt x="2968057" y="3737211"/>
                </a:lnTo>
                <a:lnTo>
                  <a:pt x="2925715" y="3757314"/>
                </a:lnTo>
                <a:lnTo>
                  <a:pt x="2879733" y="3769940"/>
                </a:lnTo>
                <a:lnTo>
                  <a:pt x="2830878" y="3774319"/>
                </a:lnTo>
                <a:lnTo>
                  <a:pt x="271793" y="3774319"/>
                </a:lnTo>
                <a:lnTo>
                  <a:pt x="222938" y="3769940"/>
                </a:lnTo>
                <a:lnTo>
                  <a:pt x="176955" y="3757314"/>
                </a:lnTo>
                <a:lnTo>
                  <a:pt x="134614" y="3737211"/>
                </a:lnTo>
                <a:lnTo>
                  <a:pt x="96680" y="3710396"/>
                </a:lnTo>
                <a:lnTo>
                  <a:pt x="63922" y="3677638"/>
                </a:lnTo>
                <a:lnTo>
                  <a:pt x="37107" y="3639705"/>
                </a:lnTo>
                <a:lnTo>
                  <a:pt x="17004" y="3597363"/>
                </a:lnTo>
                <a:lnTo>
                  <a:pt x="4378" y="3551381"/>
                </a:lnTo>
                <a:lnTo>
                  <a:pt x="0" y="3502526"/>
                </a:lnTo>
                <a:lnTo>
                  <a:pt x="0" y="271793"/>
                </a:lnTo>
                <a:close/>
              </a:path>
            </a:pathLst>
          </a:custGeom>
          <a:ln w="12700">
            <a:solidFill>
              <a:srgbClr val="358ADB"/>
            </a:solidFill>
          </a:ln>
        </p:spPr>
        <p:txBody>
          <a:bodyPr wrap="square" lIns="0" tIns="0" rIns="0" bIns="0" rtlCol="0"/>
          <a:lstStyle/>
          <a:p>
            <a:endParaRPr/>
          </a:p>
        </p:txBody>
      </p:sp>
      <p:sp>
        <p:nvSpPr>
          <p:cNvPr id="15" name="object 15"/>
          <p:cNvSpPr/>
          <p:nvPr/>
        </p:nvSpPr>
        <p:spPr>
          <a:xfrm>
            <a:off x="6070914" y="5322564"/>
            <a:ext cx="1494472" cy="448945"/>
          </a:xfrm>
          <a:custGeom>
            <a:avLst/>
            <a:gdLst/>
            <a:ahLst/>
            <a:cxnLst/>
            <a:rect l="l" t="t" r="r" b="b"/>
            <a:pathLst>
              <a:path w="1992629" h="448945">
                <a:moveTo>
                  <a:pt x="114300" y="334415"/>
                </a:moveTo>
                <a:lnTo>
                  <a:pt x="0" y="391565"/>
                </a:lnTo>
                <a:lnTo>
                  <a:pt x="114300" y="448715"/>
                </a:lnTo>
                <a:lnTo>
                  <a:pt x="114300" y="410615"/>
                </a:lnTo>
                <a:lnTo>
                  <a:pt x="95248" y="410615"/>
                </a:lnTo>
                <a:lnTo>
                  <a:pt x="95248" y="372515"/>
                </a:lnTo>
                <a:lnTo>
                  <a:pt x="114300" y="372515"/>
                </a:lnTo>
                <a:lnTo>
                  <a:pt x="114300" y="334415"/>
                </a:lnTo>
                <a:close/>
              </a:path>
              <a:path w="1992629" h="448945">
                <a:moveTo>
                  <a:pt x="114300" y="372515"/>
                </a:moveTo>
                <a:lnTo>
                  <a:pt x="95248" y="372515"/>
                </a:lnTo>
                <a:lnTo>
                  <a:pt x="95248" y="410615"/>
                </a:lnTo>
                <a:lnTo>
                  <a:pt x="114300" y="410615"/>
                </a:lnTo>
                <a:lnTo>
                  <a:pt x="114300" y="372515"/>
                </a:lnTo>
                <a:close/>
              </a:path>
              <a:path w="1992629" h="448945">
                <a:moveTo>
                  <a:pt x="1954022" y="372515"/>
                </a:moveTo>
                <a:lnTo>
                  <a:pt x="114300" y="372515"/>
                </a:lnTo>
                <a:lnTo>
                  <a:pt x="114300" y="410615"/>
                </a:lnTo>
                <a:lnTo>
                  <a:pt x="1992122" y="410615"/>
                </a:lnTo>
                <a:lnTo>
                  <a:pt x="1992122" y="391565"/>
                </a:lnTo>
                <a:lnTo>
                  <a:pt x="1954022" y="391565"/>
                </a:lnTo>
                <a:lnTo>
                  <a:pt x="1954022" y="372515"/>
                </a:lnTo>
                <a:close/>
              </a:path>
              <a:path w="1992629" h="448945">
                <a:moveTo>
                  <a:pt x="1992122" y="0"/>
                </a:moveTo>
                <a:lnTo>
                  <a:pt x="1954022" y="0"/>
                </a:lnTo>
                <a:lnTo>
                  <a:pt x="1954022" y="391565"/>
                </a:lnTo>
                <a:lnTo>
                  <a:pt x="1973072" y="372515"/>
                </a:lnTo>
                <a:lnTo>
                  <a:pt x="1992122" y="372515"/>
                </a:lnTo>
                <a:lnTo>
                  <a:pt x="1992122" y="0"/>
                </a:lnTo>
                <a:close/>
              </a:path>
              <a:path w="1992629" h="448945">
                <a:moveTo>
                  <a:pt x="1992122" y="372515"/>
                </a:moveTo>
                <a:lnTo>
                  <a:pt x="1973072" y="372515"/>
                </a:lnTo>
                <a:lnTo>
                  <a:pt x="1954022" y="391565"/>
                </a:lnTo>
                <a:lnTo>
                  <a:pt x="1992122" y="391565"/>
                </a:lnTo>
                <a:lnTo>
                  <a:pt x="1992122" y="372515"/>
                </a:lnTo>
                <a:close/>
              </a:path>
            </a:pathLst>
          </a:custGeom>
          <a:solidFill>
            <a:srgbClr val="358ADB"/>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2"/>
            <a:ext cx="9143998" cy="990251"/>
          </a:xfrm>
          <a:prstGeom prst="rect">
            <a:avLst/>
          </a:prstGeom>
        </p:spPr>
        <p:txBody>
          <a:bodyPr vert="horz" wrap="square" lIns="0" tIns="12605" rIns="0" bIns="0" rtlCol="0">
            <a:spAutoFit/>
          </a:bodyPr>
          <a:lstStyle/>
          <a:p>
            <a:pPr marL="12605" algn="ctr">
              <a:spcBef>
                <a:spcPts val="99"/>
              </a:spcBef>
            </a:pPr>
            <a:r>
              <a:rPr sz="3200" spc="-20" dirty="0"/>
              <a:t>Semantic Segmentation: Fully Convolutional Networks</a:t>
            </a:r>
          </a:p>
        </p:txBody>
      </p:sp>
      <p:sp>
        <p:nvSpPr>
          <p:cNvPr id="5" name="object 5"/>
          <p:cNvSpPr/>
          <p:nvPr/>
        </p:nvSpPr>
        <p:spPr>
          <a:xfrm>
            <a:off x="70892" y="2648713"/>
            <a:ext cx="9002267" cy="260909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0" y="1346729"/>
            <a:ext cx="9144000" cy="1125949"/>
          </a:xfrm>
          <a:prstGeom prst="rect">
            <a:avLst/>
          </a:prstGeom>
        </p:spPr>
        <p:txBody>
          <a:bodyPr vert="horz" wrap="square" lIns="0" tIns="12605" rIns="0" bIns="0" rtlCol="0">
            <a:spAutoFit/>
          </a:bodyPr>
          <a:lstStyle/>
          <a:p>
            <a:pPr marR="76209" algn="ctr">
              <a:spcBef>
                <a:spcPts val="99"/>
              </a:spcBef>
            </a:pPr>
            <a:r>
              <a:rPr sz="2400" spc="-75" dirty="0">
                <a:latin typeface="Gill Sans MT"/>
                <a:cs typeface="Gill Sans MT"/>
              </a:rPr>
              <a:t>FCN: </a:t>
            </a:r>
            <a:r>
              <a:rPr sz="2400" spc="-69" dirty="0">
                <a:latin typeface="Gill Sans MT"/>
                <a:cs typeface="Gill Sans MT"/>
              </a:rPr>
              <a:t>Fully </a:t>
            </a:r>
            <a:r>
              <a:rPr sz="2400" spc="-56" dirty="0">
                <a:latin typeface="Gill Sans MT"/>
                <a:cs typeface="Gill Sans MT"/>
              </a:rPr>
              <a:t>Convolutional</a:t>
            </a:r>
            <a:r>
              <a:rPr sz="2400" spc="-79" dirty="0">
                <a:latin typeface="Gill Sans MT"/>
                <a:cs typeface="Gill Sans MT"/>
              </a:rPr>
              <a:t> </a:t>
            </a:r>
            <a:r>
              <a:rPr sz="2400" spc="-59" dirty="0">
                <a:latin typeface="Gill Sans MT"/>
                <a:cs typeface="Gill Sans MT"/>
              </a:rPr>
              <a:t>Network.</a:t>
            </a:r>
            <a:endParaRPr sz="2400" dirty="0">
              <a:latin typeface="Gill Sans MT"/>
              <a:cs typeface="Gill Sans MT"/>
            </a:endParaRPr>
          </a:p>
          <a:p>
            <a:pPr marL="12605" marR="5070" indent="-83777" algn="ctr">
              <a:lnSpc>
                <a:spcPts val="2776"/>
              </a:lnSpc>
              <a:spcBef>
                <a:spcPts val="200"/>
              </a:spcBef>
            </a:pPr>
            <a:r>
              <a:rPr sz="2400" spc="-59" dirty="0">
                <a:latin typeface="Gill Sans MT"/>
                <a:cs typeface="Gill Sans MT"/>
              </a:rPr>
              <a:t>Network </a:t>
            </a:r>
            <a:r>
              <a:rPr sz="2400" spc="-30" dirty="0">
                <a:latin typeface="Gill Sans MT"/>
                <a:cs typeface="Gill Sans MT"/>
              </a:rPr>
              <a:t>designed </a:t>
            </a:r>
            <a:r>
              <a:rPr sz="2400" spc="-56" dirty="0">
                <a:latin typeface="Gill Sans MT"/>
                <a:cs typeface="Gill Sans MT"/>
              </a:rPr>
              <a:t>with </a:t>
            </a:r>
            <a:r>
              <a:rPr sz="2400" spc="-50" dirty="0">
                <a:latin typeface="Gill Sans MT"/>
                <a:cs typeface="Gill Sans MT"/>
              </a:rPr>
              <a:t>all convolutional </a:t>
            </a:r>
            <a:r>
              <a:rPr sz="2400" spc="-69" dirty="0">
                <a:latin typeface="Gill Sans MT"/>
                <a:cs typeface="Gill Sans MT"/>
              </a:rPr>
              <a:t>layers,</a:t>
            </a:r>
            <a:r>
              <a:rPr lang="en-US" sz="2400" spc="-69" dirty="0">
                <a:latin typeface="Gill Sans MT"/>
                <a:cs typeface="Gill Sans MT"/>
              </a:rPr>
              <a:t> </a:t>
            </a:r>
            <a:r>
              <a:rPr sz="2400" spc="-56" dirty="0">
                <a:latin typeface="Gill Sans MT"/>
                <a:cs typeface="Gill Sans MT"/>
              </a:rPr>
              <a:t>with </a:t>
            </a:r>
            <a:r>
              <a:rPr sz="2400" b="1" spc="-99" dirty="0">
                <a:latin typeface="Gill Sans MT"/>
                <a:cs typeface="Gill Sans MT"/>
              </a:rPr>
              <a:t>downsampling </a:t>
            </a:r>
            <a:r>
              <a:rPr sz="2400" spc="-10" dirty="0">
                <a:latin typeface="Gill Sans MT"/>
                <a:cs typeface="Gill Sans MT"/>
              </a:rPr>
              <a:t>and </a:t>
            </a:r>
            <a:r>
              <a:rPr sz="2400" b="1" spc="-109" dirty="0">
                <a:latin typeface="Gill Sans MT"/>
                <a:cs typeface="Gill Sans MT"/>
              </a:rPr>
              <a:t>upsampling</a:t>
            </a:r>
            <a:r>
              <a:rPr sz="2400" b="1" spc="121" dirty="0">
                <a:latin typeface="Gill Sans MT"/>
                <a:cs typeface="Gill Sans MT"/>
              </a:rPr>
              <a:t> </a:t>
            </a:r>
            <a:r>
              <a:rPr sz="2400" spc="-40" dirty="0">
                <a:latin typeface="Gill Sans MT"/>
                <a:cs typeface="Gill Sans MT"/>
              </a:rPr>
              <a:t>operations</a:t>
            </a:r>
            <a:endParaRPr sz="2400" dirty="0">
              <a:latin typeface="Gill Sans MT"/>
              <a:cs typeface="Gill Sans MT"/>
            </a:endParaRPr>
          </a:p>
        </p:txBody>
      </p:sp>
      <p:sp>
        <p:nvSpPr>
          <p:cNvPr id="7" name="object 7"/>
          <p:cNvSpPr/>
          <p:nvPr/>
        </p:nvSpPr>
        <p:spPr>
          <a:xfrm>
            <a:off x="4495801" y="5889479"/>
            <a:ext cx="4500440" cy="426085"/>
          </a:xfrm>
          <a:custGeom>
            <a:avLst/>
            <a:gdLst/>
            <a:ahLst/>
            <a:cxnLst/>
            <a:rect l="l" t="t" r="r" b="b"/>
            <a:pathLst>
              <a:path w="3843654" h="426085">
                <a:moveTo>
                  <a:pt x="3772636" y="0"/>
                </a:moveTo>
                <a:lnTo>
                  <a:pt x="70929" y="0"/>
                </a:lnTo>
                <a:lnTo>
                  <a:pt x="43317" y="5573"/>
                </a:lnTo>
                <a:lnTo>
                  <a:pt x="20772" y="20772"/>
                </a:lnTo>
                <a:lnTo>
                  <a:pt x="5573" y="43317"/>
                </a:lnTo>
                <a:lnTo>
                  <a:pt x="0" y="70929"/>
                </a:lnTo>
                <a:lnTo>
                  <a:pt x="0" y="354634"/>
                </a:lnTo>
                <a:lnTo>
                  <a:pt x="5573" y="382241"/>
                </a:lnTo>
                <a:lnTo>
                  <a:pt x="20772" y="404787"/>
                </a:lnTo>
                <a:lnTo>
                  <a:pt x="43317" y="419989"/>
                </a:lnTo>
                <a:lnTo>
                  <a:pt x="70929" y="425564"/>
                </a:lnTo>
                <a:lnTo>
                  <a:pt x="3772636" y="425564"/>
                </a:lnTo>
                <a:lnTo>
                  <a:pt x="3800242" y="419989"/>
                </a:lnTo>
                <a:lnTo>
                  <a:pt x="3822788" y="404787"/>
                </a:lnTo>
                <a:lnTo>
                  <a:pt x="3837991" y="382241"/>
                </a:lnTo>
                <a:lnTo>
                  <a:pt x="3843566" y="354634"/>
                </a:lnTo>
                <a:lnTo>
                  <a:pt x="3843566" y="70929"/>
                </a:lnTo>
                <a:lnTo>
                  <a:pt x="3837991" y="43317"/>
                </a:lnTo>
                <a:lnTo>
                  <a:pt x="3822788" y="20772"/>
                </a:lnTo>
                <a:lnTo>
                  <a:pt x="3800242" y="5573"/>
                </a:lnTo>
                <a:lnTo>
                  <a:pt x="3772636" y="0"/>
                </a:lnTo>
                <a:close/>
              </a:path>
            </a:pathLst>
          </a:custGeom>
          <a:solidFill>
            <a:srgbClr val="262431"/>
          </a:solidFill>
        </p:spPr>
        <p:txBody>
          <a:bodyPr wrap="square" lIns="0" tIns="0" rIns="0" bIns="0" rtlCol="0"/>
          <a:lstStyle/>
          <a:p>
            <a:endParaRPr/>
          </a:p>
        </p:txBody>
      </p:sp>
      <p:sp>
        <p:nvSpPr>
          <p:cNvPr id="8" name="object 8"/>
          <p:cNvSpPr txBox="1"/>
          <p:nvPr/>
        </p:nvSpPr>
        <p:spPr>
          <a:xfrm>
            <a:off x="5049179" y="5957337"/>
            <a:ext cx="3890765" cy="228268"/>
          </a:xfrm>
          <a:prstGeom prst="rect">
            <a:avLst/>
          </a:prstGeom>
        </p:spPr>
        <p:txBody>
          <a:bodyPr vert="horz" wrap="square" lIns="0" tIns="12605" rIns="0" bIns="0" rtlCol="0">
            <a:spAutoFit/>
          </a:bodyPr>
          <a:lstStyle/>
          <a:p>
            <a:pPr marL="12605">
              <a:spcBef>
                <a:spcPts val="99"/>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Conv2DTranspose</a:t>
            </a:r>
            <a:endParaRPr sz="1400">
              <a:latin typeface="Courier New"/>
              <a:cs typeface="Courier New"/>
            </a:endParaRPr>
          </a:p>
        </p:txBody>
      </p:sp>
      <p:sp>
        <p:nvSpPr>
          <p:cNvPr id="9" name="object 9"/>
          <p:cNvSpPr/>
          <p:nvPr/>
        </p:nvSpPr>
        <p:spPr>
          <a:xfrm>
            <a:off x="4639565" y="5928360"/>
            <a:ext cx="353312" cy="329184"/>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7162802" y="6562150"/>
            <a:ext cx="1882397" cy="179536"/>
          </a:xfrm>
          <a:prstGeom prst="rect">
            <a:avLst/>
          </a:prstGeom>
        </p:spPr>
        <p:txBody>
          <a:bodyPr vert="horz" wrap="square" lIns="0" tIns="0" rIns="0" bIns="0" rtlCol="0">
            <a:spAutoFit/>
          </a:bodyPr>
          <a:lstStyle/>
          <a:p>
            <a:pPr marL="12605" algn="r">
              <a:lnSpc>
                <a:spcPts val="1420"/>
              </a:lnSpc>
            </a:pPr>
            <a:r>
              <a:rPr sz="1200" dirty="0">
                <a:latin typeface="Gill Sans MT"/>
                <a:cs typeface="Gill Sans MT"/>
              </a:rPr>
              <a:t>Long+ </a:t>
            </a:r>
            <a:r>
              <a:rPr sz="1200" i="1" spc="-10" dirty="0">
                <a:latin typeface="Gill Sans MT"/>
                <a:cs typeface="Gill Sans MT"/>
              </a:rPr>
              <a:t>CVPR </a:t>
            </a:r>
            <a:r>
              <a:rPr sz="1200" spc="-10" dirty="0">
                <a:latin typeface="Gill Sans MT"/>
                <a:cs typeface="Gill Sans MT"/>
              </a:rPr>
              <a:t>2015</a:t>
            </a:r>
            <a:endParaRPr sz="1200" dirty="0">
              <a:latin typeface="Gill Sans MT"/>
              <a:cs typeface="Gill Sans MT"/>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Facial Detection &amp; Recognition</a:t>
            </a:r>
          </a:p>
        </p:txBody>
      </p:sp>
      <p:grpSp>
        <p:nvGrpSpPr>
          <p:cNvPr id="2" name="Group 1"/>
          <p:cNvGrpSpPr/>
          <p:nvPr/>
        </p:nvGrpSpPr>
        <p:grpSpPr>
          <a:xfrm>
            <a:off x="152400" y="1483321"/>
            <a:ext cx="1804419" cy="4384080"/>
            <a:chOff x="468633" y="1483321"/>
            <a:chExt cx="1488186" cy="4384080"/>
          </a:xfrm>
        </p:grpSpPr>
        <p:sp>
          <p:nvSpPr>
            <p:cNvPr id="11" name="object 11"/>
            <p:cNvSpPr/>
            <p:nvPr/>
          </p:nvSpPr>
          <p:spPr>
            <a:xfrm>
              <a:off x="468633" y="1483321"/>
              <a:ext cx="1488186" cy="754966"/>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12" name="object 12"/>
            <p:cNvSpPr/>
            <p:nvPr/>
          </p:nvSpPr>
          <p:spPr>
            <a:xfrm>
              <a:off x="782199" y="3217277"/>
              <a:ext cx="862965" cy="800555"/>
            </a:xfrm>
            <a:custGeom>
              <a:avLst/>
              <a:gdLst/>
              <a:ahLst/>
              <a:cxnLst/>
              <a:rect l="l" t="t" r="r" b="b"/>
              <a:pathLst>
                <a:path w="1150620" h="1115060">
                  <a:moveTo>
                    <a:pt x="1150213" y="0"/>
                  </a:moveTo>
                  <a:lnTo>
                    <a:pt x="0" y="0"/>
                  </a:lnTo>
                  <a:lnTo>
                    <a:pt x="278752" y="1115009"/>
                  </a:lnTo>
                  <a:lnTo>
                    <a:pt x="871461" y="1115009"/>
                  </a:lnTo>
                  <a:lnTo>
                    <a:pt x="1150213"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3" name="object 13"/>
            <p:cNvSpPr/>
            <p:nvPr/>
          </p:nvSpPr>
          <p:spPr>
            <a:xfrm>
              <a:off x="782636" y="3060595"/>
              <a:ext cx="862489" cy="1115059"/>
            </a:xfrm>
            <a:custGeom>
              <a:avLst/>
              <a:gdLst/>
              <a:ahLst/>
              <a:cxnLst/>
              <a:rect l="l" t="t" r="r" b="b"/>
              <a:pathLst>
                <a:path w="1149985" h="1115060">
                  <a:moveTo>
                    <a:pt x="1149628" y="0"/>
                  </a:moveTo>
                  <a:lnTo>
                    <a:pt x="871019" y="1114435"/>
                  </a:lnTo>
                  <a:lnTo>
                    <a:pt x="278608" y="1114435"/>
                  </a:lnTo>
                  <a:lnTo>
                    <a:pt x="0" y="0"/>
                  </a:lnTo>
                  <a:lnTo>
                    <a:pt x="1149628" y="0"/>
                  </a:lnTo>
                  <a:close/>
                </a:path>
              </a:pathLst>
            </a:custGeom>
            <a:ln w="28560">
              <a:solidFill>
                <a:srgbClr val="000000"/>
              </a:solidFill>
            </a:ln>
          </p:spPr>
          <p:txBody>
            <a:bodyPr wrap="square" lIns="0" tIns="0" rIns="0" bIns="0" rtlCol="0"/>
            <a:lstStyle/>
            <a:p>
              <a:pPr>
                <a:defRPr/>
              </a:pPr>
              <a:endParaRPr>
                <a:solidFill>
                  <a:prstClr val="black"/>
                </a:solidFill>
                <a:latin typeface="Calibri"/>
              </a:endParaRPr>
            </a:p>
          </p:txBody>
        </p:sp>
        <p:sp>
          <p:nvSpPr>
            <p:cNvPr id="14" name="object 14"/>
            <p:cNvSpPr/>
            <p:nvPr/>
          </p:nvSpPr>
          <p:spPr>
            <a:xfrm>
              <a:off x="1460690"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5" name="object 15"/>
            <p:cNvSpPr/>
            <p:nvPr/>
          </p:nvSpPr>
          <p:spPr>
            <a:xfrm>
              <a:off x="146073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6" name="object 16"/>
            <p:cNvSpPr/>
            <p:nvPr/>
          </p:nvSpPr>
          <p:spPr>
            <a:xfrm>
              <a:off x="1313631"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7" name="object 17"/>
            <p:cNvSpPr/>
            <p:nvPr/>
          </p:nvSpPr>
          <p:spPr>
            <a:xfrm>
              <a:off x="1313681"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8" name="object 18"/>
            <p:cNvSpPr/>
            <p:nvPr/>
          </p:nvSpPr>
          <p:spPr>
            <a:xfrm>
              <a:off x="1166575"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9" name="object 19"/>
            <p:cNvSpPr/>
            <p:nvPr/>
          </p:nvSpPr>
          <p:spPr>
            <a:xfrm>
              <a:off x="1166622"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0" name="object 20"/>
            <p:cNvSpPr/>
            <p:nvPr/>
          </p:nvSpPr>
          <p:spPr>
            <a:xfrm>
              <a:off x="1019516"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1" name="object 21"/>
            <p:cNvSpPr/>
            <p:nvPr/>
          </p:nvSpPr>
          <p:spPr>
            <a:xfrm>
              <a:off x="1019566"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2" name="object 22"/>
            <p:cNvSpPr/>
            <p:nvPr/>
          </p:nvSpPr>
          <p:spPr>
            <a:xfrm>
              <a:off x="872458"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3" name="object 23"/>
            <p:cNvSpPr/>
            <p:nvPr/>
          </p:nvSpPr>
          <p:spPr>
            <a:xfrm>
              <a:off x="87250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4" name="object 24"/>
            <p:cNvSpPr/>
            <p:nvPr/>
          </p:nvSpPr>
          <p:spPr>
            <a:xfrm>
              <a:off x="1314912"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5" name="object 25"/>
            <p:cNvSpPr/>
            <p:nvPr/>
          </p:nvSpPr>
          <p:spPr>
            <a:xfrm>
              <a:off x="1314962"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6" name="object 26"/>
            <p:cNvSpPr/>
            <p:nvPr/>
          </p:nvSpPr>
          <p:spPr>
            <a:xfrm>
              <a:off x="1168592" y="3691431"/>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7" name="object 27"/>
            <p:cNvSpPr/>
            <p:nvPr/>
          </p:nvSpPr>
          <p:spPr>
            <a:xfrm>
              <a:off x="1168639" y="3691431"/>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8" name="object 28"/>
            <p:cNvSpPr/>
            <p:nvPr/>
          </p:nvSpPr>
          <p:spPr>
            <a:xfrm>
              <a:off x="1022269"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9" name="object 29"/>
            <p:cNvSpPr/>
            <p:nvPr/>
          </p:nvSpPr>
          <p:spPr>
            <a:xfrm>
              <a:off x="1022319"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0" name="object 30"/>
            <p:cNvSpPr/>
            <p:nvPr/>
          </p:nvSpPr>
          <p:spPr>
            <a:xfrm>
              <a:off x="1246520" y="3454077"/>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1" name="object 31"/>
            <p:cNvSpPr/>
            <p:nvPr/>
          </p:nvSpPr>
          <p:spPr>
            <a:xfrm>
              <a:off x="1246570" y="3454077"/>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2" name="object 32"/>
            <p:cNvSpPr/>
            <p:nvPr/>
          </p:nvSpPr>
          <p:spPr>
            <a:xfrm>
              <a:off x="1092056"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3" name="object 33"/>
            <p:cNvSpPr/>
            <p:nvPr/>
          </p:nvSpPr>
          <p:spPr>
            <a:xfrm>
              <a:off x="109210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4" name="object 34"/>
            <p:cNvSpPr/>
            <p:nvPr/>
          </p:nvSpPr>
          <p:spPr>
            <a:xfrm>
              <a:off x="945915"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5" name="object 35"/>
            <p:cNvSpPr/>
            <p:nvPr/>
          </p:nvSpPr>
          <p:spPr>
            <a:xfrm>
              <a:off x="94596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6" name="object 36"/>
            <p:cNvSpPr/>
            <p:nvPr/>
          </p:nvSpPr>
          <p:spPr>
            <a:xfrm>
              <a:off x="1388745" y="3455773"/>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7" name="object 37"/>
            <p:cNvSpPr/>
            <p:nvPr/>
          </p:nvSpPr>
          <p:spPr>
            <a:xfrm>
              <a:off x="1388795" y="3455773"/>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8" name="object 38"/>
            <p:cNvSpPr/>
            <p:nvPr/>
          </p:nvSpPr>
          <p:spPr>
            <a:xfrm>
              <a:off x="1246520"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9" name="object 39"/>
            <p:cNvSpPr/>
            <p:nvPr/>
          </p:nvSpPr>
          <p:spPr>
            <a:xfrm>
              <a:off x="1246568"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0" name="object 40"/>
            <p:cNvSpPr/>
            <p:nvPr/>
          </p:nvSpPr>
          <p:spPr>
            <a:xfrm>
              <a:off x="1094245"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41" name="object 41"/>
            <p:cNvSpPr/>
            <p:nvPr/>
          </p:nvSpPr>
          <p:spPr>
            <a:xfrm>
              <a:off x="1094295"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2" name="object 42"/>
            <p:cNvSpPr/>
            <p:nvPr/>
          </p:nvSpPr>
          <p:spPr>
            <a:xfrm>
              <a:off x="1435752" y="3343555"/>
              <a:ext cx="71915" cy="112395"/>
            </a:xfrm>
            <a:custGeom>
              <a:avLst/>
              <a:gdLst/>
              <a:ahLst/>
              <a:cxnLst/>
              <a:rect l="l" t="t" r="r" b="b"/>
              <a:pathLst>
                <a:path w="95885" h="112395">
                  <a:moveTo>
                    <a:pt x="95875"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3" name="object 43"/>
            <p:cNvSpPr/>
            <p:nvPr/>
          </p:nvSpPr>
          <p:spPr>
            <a:xfrm>
              <a:off x="1353377" y="3343555"/>
              <a:ext cx="82391" cy="112395"/>
            </a:xfrm>
            <a:custGeom>
              <a:avLst/>
              <a:gdLst/>
              <a:ahLst/>
              <a:cxnLst/>
              <a:rect l="l" t="t" r="r" b="b"/>
              <a:pathLst>
                <a:path w="109855" h="112395">
                  <a:moveTo>
                    <a:pt x="0" y="0"/>
                  </a:moveTo>
                  <a:lnTo>
                    <a:pt x="109733" y="11221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4" name="object 44"/>
            <p:cNvSpPr/>
            <p:nvPr/>
          </p:nvSpPr>
          <p:spPr>
            <a:xfrm>
              <a:off x="1293501" y="3340193"/>
              <a:ext cx="60008" cy="114300"/>
            </a:xfrm>
            <a:custGeom>
              <a:avLst/>
              <a:gdLst/>
              <a:ahLst/>
              <a:cxnLst/>
              <a:rect l="l" t="t" r="r" b="b"/>
              <a:pathLst>
                <a:path w="80010" h="114300">
                  <a:moveTo>
                    <a:pt x="79667" y="0"/>
                  </a:moveTo>
                  <a:lnTo>
                    <a:pt x="0" y="113805"/>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5" name="object 45"/>
            <p:cNvSpPr/>
            <p:nvPr/>
          </p:nvSpPr>
          <p:spPr>
            <a:xfrm>
              <a:off x="1213523" y="3343526"/>
              <a:ext cx="80009" cy="111125"/>
            </a:xfrm>
            <a:custGeom>
              <a:avLst/>
              <a:gdLst/>
              <a:ahLst/>
              <a:cxnLst/>
              <a:rect l="l" t="t" r="r" b="b"/>
              <a:pathLst>
                <a:path w="106680" h="111125">
                  <a:moveTo>
                    <a:pt x="0" y="0"/>
                  </a:moveTo>
                  <a:lnTo>
                    <a:pt x="106539" y="11049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6" name="object 46"/>
            <p:cNvSpPr/>
            <p:nvPr/>
          </p:nvSpPr>
          <p:spPr>
            <a:xfrm>
              <a:off x="1139067" y="3343557"/>
              <a:ext cx="74771" cy="110489"/>
            </a:xfrm>
            <a:custGeom>
              <a:avLst/>
              <a:gdLst/>
              <a:ahLst/>
              <a:cxnLst/>
              <a:rect l="l" t="t" r="r" b="b"/>
              <a:pathLst>
                <a:path w="99694" h="110489">
                  <a:moveTo>
                    <a:pt x="99308"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7" name="object 47"/>
            <p:cNvSpPr/>
            <p:nvPr/>
          </p:nvSpPr>
          <p:spPr>
            <a:xfrm>
              <a:off x="1066486" y="3343555"/>
              <a:ext cx="72867" cy="110489"/>
            </a:xfrm>
            <a:custGeom>
              <a:avLst/>
              <a:gdLst/>
              <a:ahLst/>
              <a:cxnLst/>
              <a:rect l="l" t="t" r="r" b="b"/>
              <a:pathLst>
                <a:path w="97155" h="110489">
                  <a:moveTo>
                    <a:pt x="0" y="0"/>
                  </a:moveTo>
                  <a:lnTo>
                    <a:pt x="96668"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8" name="object 48"/>
            <p:cNvSpPr/>
            <p:nvPr/>
          </p:nvSpPr>
          <p:spPr>
            <a:xfrm>
              <a:off x="992978" y="3343557"/>
              <a:ext cx="73819" cy="110489"/>
            </a:xfrm>
            <a:custGeom>
              <a:avLst/>
              <a:gdLst/>
              <a:ahLst/>
              <a:cxnLst/>
              <a:rect l="l" t="t" r="r" b="b"/>
              <a:pathLst>
                <a:path w="98425" h="110489">
                  <a:moveTo>
                    <a:pt x="98084"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9" name="object 49"/>
            <p:cNvSpPr/>
            <p:nvPr/>
          </p:nvSpPr>
          <p:spPr>
            <a:xfrm>
              <a:off x="919481" y="3343557"/>
              <a:ext cx="73819" cy="110489"/>
            </a:xfrm>
            <a:custGeom>
              <a:avLst/>
              <a:gdLst/>
              <a:ahLst/>
              <a:cxnLst/>
              <a:rect l="l" t="t" r="r" b="b"/>
              <a:pathLst>
                <a:path w="98425" h="110489">
                  <a:moveTo>
                    <a:pt x="0" y="0"/>
                  </a:moveTo>
                  <a:lnTo>
                    <a:pt x="97893"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0" name="object 50"/>
            <p:cNvSpPr/>
            <p:nvPr/>
          </p:nvSpPr>
          <p:spPr>
            <a:xfrm>
              <a:off x="1361931" y="3581020"/>
              <a:ext cx="73819" cy="110489"/>
            </a:xfrm>
            <a:custGeom>
              <a:avLst/>
              <a:gdLst/>
              <a:ahLst/>
              <a:cxnLst/>
              <a:rect l="l" t="t" r="r" b="b"/>
              <a:pathLst>
                <a:path w="98425" h="110489">
                  <a:moveTo>
                    <a:pt x="98392"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1" name="object 51"/>
            <p:cNvSpPr/>
            <p:nvPr/>
          </p:nvSpPr>
          <p:spPr>
            <a:xfrm>
              <a:off x="1293467" y="3579277"/>
              <a:ext cx="68580" cy="112395"/>
            </a:xfrm>
            <a:custGeom>
              <a:avLst/>
              <a:gdLst/>
              <a:ahLst/>
              <a:cxnLst/>
              <a:rect l="l" t="t" r="r" b="b"/>
              <a:pathLst>
                <a:path w="91439" h="112395">
                  <a:moveTo>
                    <a:pt x="0" y="0"/>
                  </a:moveTo>
                  <a:lnTo>
                    <a:pt x="91145" y="111809"/>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2" name="object 52"/>
            <p:cNvSpPr/>
            <p:nvPr/>
          </p:nvSpPr>
          <p:spPr>
            <a:xfrm>
              <a:off x="1215601" y="3579277"/>
              <a:ext cx="78103" cy="112395"/>
            </a:xfrm>
            <a:custGeom>
              <a:avLst/>
              <a:gdLst/>
              <a:ahLst/>
              <a:cxnLst/>
              <a:rect l="l" t="t" r="r" b="b"/>
              <a:pathLst>
                <a:path w="104139" h="112395">
                  <a:moveTo>
                    <a:pt x="103852" y="0"/>
                  </a:moveTo>
                  <a:lnTo>
                    <a:pt x="0" y="11212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3" name="object 53"/>
            <p:cNvSpPr/>
            <p:nvPr/>
          </p:nvSpPr>
          <p:spPr>
            <a:xfrm>
              <a:off x="1139027" y="3578845"/>
              <a:ext cx="76675" cy="113029"/>
            </a:xfrm>
            <a:custGeom>
              <a:avLst/>
              <a:gdLst/>
              <a:ahLst/>
              <a:cxnLst/>
              <a:rect l="l" t="t" r="r" b="b"/>
              <a:pathLst>
                <a:path w="102234" h="113029">
                  <a:moveTo>
                    <a:pt x="0" y="0"/>
                  </a:moveTo>
                  <a:lnTo>
                    <a:pt x="101995" y="11252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4" name="object 54"/>
            <p:cNvSpPr/>
            <p:nvPr/>
          </p:nvSpPr>
          <p:spPr>
            <a:xfrm>
              <a:off x="1069257" y="3578900"/>
              <a:ext cx="70009" cy="112395"/>
            </a:xfrm>
            <a:custGeom>
              <a:avLst/>
              <a:gdLst/>
              <a:ahLst/>
              <a:cxnLst/>
              <a:rect l="l" t="t" r="r" b="b"/>
              <a:pathLst>
                <a:path w="93344" h="112395">
                  <a:moveTo>
                    <a:pt x="92999"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5" name="object 55"/>
            <p:cNvSpPr/>
            <p:nvPr/>
          </p:nvSpPr>
          <p:spPr>
            <a:xfrm>
              <a:off x="992887" y="3578900"/>
              <a:ext cx="76675" cy="112395"/>
            </a:xfrm>
            <a:custGeom>
              <a:avLst/>
              <a:gdLst/>
              <a:ahLst/>
              <a:cxnLst/>
              <a:rect l="l" t="t" r="r" b="b"/>
              <a:pathLst>
                <a:path w="102234" h="112395">
                  <a:moveTo>
                    <a:pt x="0" y="0"/>
                  </a:moveTo>
                  <a:lnTo>
                    <a:pt x="101753"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6" name="object 56"/>
            <p:cNvSpPr/>
            <p:nvPr/>
          </p:nvSpPr>
          <p:spPr>
            <a:xfrm>
              <a:off x="1293503" y="3816365"/>
              <a:ext cx="68580" cy="110489"/>
            </a:xfrm>
            <a:custGeom>
              <a:avLst/>
              <a:gdLst/>
              <a:ahLst/>
              <a:cxnLst/>
              <a:rect l="l" t="t" r="r" b="b"/>
              <a:pathLst>
                <a:path w="91439" h="110489">
                  <a:moveTo>
                    <a:pt x="91145" y="0"/>
                  </a:moveTo>
                  <a:lnTo>
                    <a:pt x="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7" name="object 57"/>
            <p:cNvSpPr/>
            <p:nvPr/>
          </p:nvSpPr>
          <p:spPr>
            <a:xfrm>
              <a:off x="1215561" y="3816680"/>
              <a:ext cx="78103" cy="110489"/>
            </a:xfrm>
            <a:custGeom>
              <a:avLst/>
              <a:gdLst/>
              <a:ahLst/>
              <a:cxnLst/>
              <a:rect l="l" t="t" r="r" b="b"/>
              <a:pathLst>
                <a:path w="104139" h="110489">
                  <a:moveTo>
                    <a:pt x="0" y="0"/>
                  </a:moveTo>
                  <a:lnTo>
                    <a:pt x="103852"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8" name="object 58"/>
            <p:cNvSpPr/>
            <p:nvPr/>
          </p:nvSpPr>
          <p:spPr>
            <a:xfrm>
              <a:off x="1141254" y="3816680"/>
              <a:ext cx="74771" cy="110489"/>
            </a:xfrm>
            <a:custGeom>
              <a:avLst/>
              <a:gdLst/>
              <a:ahLst/>
              <a:cxnLst/>
              <a:rect l="l" t="t" r="r" b="b"/>
              <a:pathLst>
                <a:path w="99694" h="110489">
                  <a:moveTo>
                    <a:pt x="99075" y="0"/>
                  </a:moveTo>
                  <a:lnTo>
                    <a:pt x="0"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9" name="object 59"/>
            <p:cNvSpPr/>
            <p:nvPr/>
          </p:nvSpPr>
          <p:spPr>
            <a:xfrm>
              <a:off x="1069241" y="3816365"/>
              <a:ext cx="72391" cy="110489"/>
            </a:xfrm>
            <a:custGeom>
              <a:avLst/>
              <a:gdLst/>
              <a:ahLst/>
              <a:cxnLst/>
              <a:rect l="l" t="t" r="r" b="b"/>
              <a:pathLst>
                <a:path w="96519" h="110489">
                  <a:moveTo>
                    <a:pt x="0" y="0"/>
                  </a:moveTo>
                  <a:lnTo>
                    <a:pt x="9592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60" name="object 60"/>
            <p:cNvSpPr/>
            <p:nvPr/>
          </p:nvSpPr>
          <p:spPr>
            <a:xfrm>
              <a:off x="1170410" y="2444845"/>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sp>
          <p:nvSpPr>
            <p:cNvPr id="61" name="object 61"/>
            <p:cNvSpPr/>
            <p:nvPr/>
          </p:nvSpPr>
          <p:spPr>
            <a:xfrm>
              <a:off x="1170410" y="4256103"/>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sp>
          <p:nvSpPr>
            <p:cNvPr id="62" name="object 62"/>
            <p:cNvSpPr/>
            <p:nvPr/>
          </p:nvSpPr>
          <p:spPr>
            <a:xfrm>
              <a:off x="781834" y="5013961"/>
              <a:ext cx="841248" cy="853440"/>
            </a:xfrm>
            <a:prstGeom prst="rect">
              <a:avLst/>
            </a:prstGeom>
            <a:blipFill>
              <a:blip r:embed="rId3" cstate="print"/>
              <a:stretch>
                <a:fillRect/>
              </a:stretch>
            </a:blipFill>
          </p:spPr>
          <p:txBody>
            <a:bodyPr wrap="square" lIns="0" tIns="0" rIns="0" bIns="0" rtlCol="0"/>
            <a:lstStyle/>
            <a:p>
              <a:pPr>
                <a:defRPr/>
              </a:pPr>
              <a:endParaRPr>
                <a:solidFill>
                  <a:prstClr val="black"/>
                </a:solidFill>
                <a:latin typeface="Calibri"/>
              </a:endParaRPr>
            </a:p>
          </p:txBody>
        </p:sp>
      </p:grpSp>
      <p:sp>
        <p:nvSpPr>
          <p:cNvPr id="63" name="object 63"/>
          <p:cNvSpPr/>
          <p:nvPr/>
        </p:nvSpPr>
        <p:spPr>
          <a:xfrm>
            <a:off x="2167131" y="1280167"/>
            <a:ext cx="6860287" cy="4803648"/>
          </a:xfrm>
          <a:prstGeom prst="rect">
            <a:avLst/>
          </a:prstGeom>
          <a:blipFill>
            <a:blip r:embed="rId4" cstate="print"/>
            <a:stretch>
              <a:fillRect/>
            </a:stretch>
          </a:blipFill>
        </p:spPr>
        <p:txBody>
          <a:bodyPr wrap="square" lIns="0" tIns="0" rIns="0" bIns="0" rtlCol="0"/>
          <a:lstStyle/>
          <a:p>
            <a:pPr>
              <a:defRPr/>
            </a:pPr>
            <a:endParaRPr>
              <a:solidFill>
                <a:prstClr val="black"/>
              </a:solidFill>
              <a:latin typeface="Calibri"/>
            </a:endParaRPr>
          </a:p>
        </p:txBody>
      </p:sp>
    </p:spTree>
    <p:extLst>
      <p:ext uri="{BB962C8B-B14F-4D97-AF65-F5344CB8AC3E}">
        <p14:creationId xmlns:p14="http://schemas.microsoft.com/office/powerpoint/2010/main" val="285458888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object 8"/>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Self-Driving Cars</a:t>
            </a:r>
          </a:p>
        </p:txBody>
      </p:sp>
      <p:sp>
        <p:nvSpPr>
          <p:cNvPr id="9" name="object 9"/>
          <p:cNvSpPr/>
          <p:nvPr/>
        </p:nvSpPr>
        <p:spPr>
          <a:xfrm>
            <a:off x="2530623" y="1335045"/>
            <a:ext cx="6387084" cy="4791457"/>
          </a:xfrm>
          <a:prstGeom prst="rect">
            <a:avLst/>
          </a:prstGeom>
          <a:blipFill>
            <a:blip r:embed="rId3" cstate="print"/>
            <a:stretch>
              <a:fillRect/>
            </a:stretch>
          </a:blipFill>
        </p:spPr>
        <p:txBody>
          <a:bodyPr wrap="square" lIns="0" tIns="0" rIns="0" bIns="0" rtlCol="0"/>
          <a:lstStyle/>
          <a:p>
            <a:pPr>
              <a:defRPr/>
            </a:pPr>
            <a:endParaRPr>
              <a:solidFill>
                <a:prstClr val="black"/>
              </a:solidFill>
              <a:latin typeface="Calibri"/>
            </a:endParaRPr>
          </a:p>
        </p:txBody>
      </p:sp>
      <p:grpSp>
        <p:nvGrpSpPr>
          <p:cNvPr id="2" name="Group 1"/>
          <p:cNvGrpSpPr/>
          <p:nvPr/>
        </p:nvGrpSpPr>
        <p:grpSpPr>
          <a:xfrm>
            <a:off x="139452" y="1335025"/>
            <a:ext cx="2146548" cy="4678753"/>
            <a:chOff x="468633" y="1335025"/>
            <a:chExt cx="1488186" cy="4678753"/>
          </a:xfrm>
        </p:grpSpPr>
        <p:sp>
          <p:nvSpPr>
            <p:cNvPr id="10" name="object 10"/>
            <p:cNvSpPr/>
            <p:nvPr/>
          </p:nvSpPr>
          <p:spPr>
            <a:xfrm>
              <a:off x="468633" y="1335025"/>
              <a:ext cx="1488186" cy="1051559"/>
            </a:xfrm>
            <a:prstGeom prst="rect">
              <a:avLst/>
            </a:prstGeom>
            <a:blipFill>
              <a:blip r:embed="rId4" cstate="print"/>
              <a:stretch>
                <a:fillRect/>
              </a:stretch>
            </a:blipFill>
          </p:spPr>
          <p:txBody>
            <a:bodyPr wrap="square" lIns="0" tIns="0" rIns="0" bIns="0" rtlCol="0"/>
            <a:lstStyle/>
            <a:p>
              <a:pPr>
                <a:defRPr/>
              </a:pPr>
              <a:endParaRPr>
                <a:solidFill>
                  <a:prstClr val="black"/>
                </a:solidFill>
                <a:latin typeface="Calibri"/>
              </a:endParaRPr>
            </a:p>
          </p:txBody>
        </p:sp>
        <p:sp>
          <p:nvSpPr>
            <p:cNvPr id="11" name="object 11"/>
            <p:cNvSpPr/>
            <p:nvPr/>
          </p:nvSpPr>
          <p:spPr>
            <a:xfrm>
              <a:off x="782199" y="3060025"/>
              <a:ext cx="862965" cy="1115059"/>
            </a:xfrm>
            <a:custGeom>
              <a:avLst/>
              <a:gdLst/>
              <a:ahLst/>
              <a:cxnLst/>
              <a:rect l="l" t="t" r="r" b="b"/>
              <a:pathLst>
                <a:path w="1150620" h="1115060">
                  <a:moveTo>
                    <a:pt x="1150213" y="0"/>
                  </a:moveTo>
                  <a:lnTo>
                    <a:pt x="0" y="0"/>
                  </a:lnTo>
                  <a:lnTo>
                    <a:pt x="278752" y="1115009"/>
                  </a:lnTo>
                  <a:lnTo>
                    <a:pt x="871461" y="1115009"/>
                  </a:lnTo>
                  <a:lnTo>
                    <a:pt x="1150213"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2" name="object 12"/>
            <p:cNvSpPr/>
            <p:nvPr/>
          </p:nvSpPr>
          <p:spPr>
            <a:xfrm>
              <a:off x="782636" y="3060595"/>
              <a:ext cx="862489" cy="1115059"/>
            </a:xfrm>
            <a:custGeom>
              <a:avLst/>
              <a:gdLst/>
              <a:ahLst/>
              <a:cxnLst/>
              <a:rect l="l" t="t" r="r" b="b"/>
              <a:pathLst>
                <a:path w="1149985" h="1115060">
                  <a:moveTo>
                    <a:pt x="1149628" y="0"/>
                  </a:moveTo>
                  <a:lnTo>
                    <a:pt x="871019" y="1114435"/>
                  </a:lnTo>
                  <a:lnTo>
                    <a:pt x="278608" y="1114435"/>
                  </a:lnTo>
                  <a:lnTo>
                    <a:pt x="0" y="0"/>
                  </a:lnTo>
                  <a:lnTo>
                    <a:pt x="1149628" y="0"/>
                  </a:lnTo>
                  <a:close/>
                </a:path>
              </a:pathLst>
            </a:custGeom>
            <a:ln w="28560">
              <a:solidFill>
                <a:srgbClr val="000000"/>
              </a:solidFill>
            </a:ln>
          </p:spPr>
          <p:txBody>
            <a:bodyPr wrap="square" lIns="0" tIns="0" rIns="0" bIns="0" rtlCol="0"/>
            <a:lstStyle/>
            <a:p>
              <a:pPr>
                <a:defRPr/>
              </a:pPr>
              <a:endParaRPr>
                <a:solidFill>
                  <a:prstClr val="black"/>
                </a:solidFill>
                <a:latin typeface="Calibri"/>
              </a:endParaRPr>
            </a:p>
          </p:txBody>
        </p:sp>
        <p:sp>
          <p:nvSpPr>
            <p:cNvPr id="13" name="object 13"/>
            <p:cNvSpPr/>
            <p:nvPr/>
          </p:nvSpPr>
          <p:spPr>
            <a:xfrm>
              <a:off x="1460690"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4" name="object 14"/>
            <p:cNvSpPr/>
            <p:nvPr/>
          </p:nvSpPr>
          <p:spPr>
            <a:xfrm>
              <a:off x="146073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5" name="object 15"/>
            <p:cNvSpPr/>
            <p:nvPr/>
          </p:nvSpPr>
          <p:spPr>
            <a:xfrm>
              <a:off x="1313631"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6" name="object 16"/>
            <p:cNvSpPr/>
            <p:nvPr/>
          </p:nvSpPr>
          <p:spPr>
            <a:xfrm>
              <a:off x="1313681"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7" name="object 17"/>
            <p:cNvSpPr/>
            <p:nvPr/>
          </p:nvSpPr>
          <p:spPr>
            <a:xfrm>
              <a:off x="1166575"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8" name="object 18"/>
            <p:cNvSpPr/>
            <p:nvPr/>
          </p:nvSpPr>
          <p:spPr>
            <a:xfrm>
              <a:off x="1166622"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9" name="object 19"/>
            <p:cNvSpPr/>
            <p:nvPr/>
          </p:nvSpPr>
          <p:spPr>
            <a:xfrm>
              <a:off x="1019516"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0" name="object 20"/>
            <p:cNvSpPr/>
            <p:nvPr/>
          </p:nvSpPr>
          <p:spPr>
            <a:xfrm>
              <a:off x="1019566"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1" name="object 21"/>
            <p:cNvSpPr/>
            <p:nvPr/>
          </p:nvSpPr>
          <p:spPr>
            <a:xfrm>
              <a:off x="872458"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2" name="object 22"/>
            <p:cNvSpPr/>
            <p:nvPr/>
          </p:nvSpPr>
          <p:spPr>
            <a:xfrm>
              <a:off x="87250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3" name="object 23"/>
            <p:cNvSpPr/>
            <p:nvPr/>
          </p:nvSpPr>
          <p:spPr>
            <a:xfrm>
              <a:off x="1314912"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4" name="object 24"/>
            <p:cNvSpPr/>
            <p:nvPr/>
          </p:nvSpPr>
          <p:spPr>
            <a:xfrm>
              <a:off x="1314962"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5" name="object 25"/>
            <p:cNvSpPr/>
            <p:nvPr/>
          </p:nvSpPr>
          <p:spPr>
            <a:xfrm>
              <a:off x="1168592" y="3691431"/>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6" name="object 26"/>
            <p:cNvSpPr/>
            <p:nvPr/>
          </p:nvSpPr>
          <p:spPr>
            <a:xfrm>
              <a:off x="1168639" y="3691431"/>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7" name="object 27"/>
            <p:cNvSpPr/>
            <p:nvPr/>
          </p:nvSpPr>
          <p:spPr>
            <a:xfrm>
              <a:off x="1022269"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8" name="object 28"/>
            <p:cNvSpPr/>
            <p:nvPr/>
          </p:nvSpPr>
          <p:spPr>
            <a:xfrm>
              <a:off x="1022319"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9" name="object 29"/>
            <p:cNvSpPr/>
            <p:nvPr/>
          </p:nvSpPr>
          <p:spPr>
            <a:xfrm>
              <a:off x="1246520" y="3454077"/>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0" name="object 30"/>
            <p:cNvSpPr/>
            <p:nvPr/>
          </p:nvSpPr>
          <p:spPr>
            <a:xfrm>
              <a:off x="1246570" y="3454077"/>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1" name="object 31"/>
            <p:cNvSpPr/>
            <p:nvPr/>
          </p:nvSpPr>
          <p:spPr>
            <a:xfrm>
              <a:off x="1092056"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2" name="object 32"/>
            <p:cNvSpPr/>
            <p:nvPr/>
          </p:nvSpPr>
          <p:spPr>
            <a:xfrm>
              <a:off x="109210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3" name="object 33"/>
            <p:cNvSpPr/>
            <p:nvPr/>
          </p:nvSpPr>
          <p:spPr>
            <a:xfrm>
              <a:off x="945915"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4" name="object 34"/>
            <p:cNvSpPr/>
            <p:nvPr/>
          </p:nvSpPr>
          <p:spPr>
            <a:xfrm>
              <a:off x="94596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5" name="object 35"/>
            <p:cNvSpPr/>
            <p:nvPr/>
          </p:nvSpPr>
          <p:spPr>
            <a:xfrm>
              <a:off x="1388745" y="3455773"/>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6" name="object 36"/>
            <p:cNvSpPr/>
            <p:nvPr/>
          </p:nvSpPr>
          <p:spPr>
            <a:xfrm>
              <a:off x="1388795" y="3455773"/>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7" name="object 37"/>
            <p:cNvSpPr/>
            <p:nvPr/>
          </p:nvSpPr>
          <p:spPr>
            <a:xfrm>
              <a:off x="1246520"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8" name="object 38"/>
            <p:cNvSpPr/>
            <p:nvPr/>
          </p:nvSpPr>
          <p:spPr>
            <a:xfrm>
              <a:off x="1246568"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9" name="object 39"/>
            <p:cNvSpPr/>
            <p:nvPr/>
          </p:nvSpPr>
          <p:spPr>
            <a:xfrm>
              <a:off x="1094245"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40" name="object 40"/>
            <p:cNvSpPr/>
            <p:nvPr/>
          </p:nvSpPr>
          <p:spPr>
            <a:xfrm>
              <a:off x="1094295"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1" name="object 41"/>
            <p:cNvSpPr/>
            <p:nvPr/>
          </p:nvSpPr>
          <p:spPr>
            <a:xfrm>
              <a:off x="1435752" y="3343555"/>
              <a:ext cx="71915" cy="112395"/>
            </a:xfrm>
            <a:custGeom>
              <a:avLst/>
              <a:gdLst/>
              <a:ahLst/>
              <a:cxnLst/>
              <a:rect l="l" t="t" r="r" b="b"/>
              <a:pathLst>
                <a:path w="95885" h="112395">
                  <a:moveTo>
                    <a:pt x="95875"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2" name="object 42"/>
            <p:cNvSpPr/>
            <p:nvPr/>
          </p:nvSpPr>
          <p:spPr>
            <a:xfrm>
              <a:off x="1353377" y="3343555"/>
              <a:ext cx="82391" cy="112395"/>
            </a:xfrm>
            <a:custGeom>
              <a:avLst/>
              <a:gdLst/>
              <a:ahLst/>
              <a:cxnLst/>
              <a:rect l="l" t="t" r="r" b="b"/>
              <a:pathLst>
                <a:path w="109855" h="112395">
                  <a:moveTo>
                    <a:pt x="0" y="0"/>
                  </a:moveTo>
                  <a:lnTo>
                    <a:pt x="109733" y="11221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3" name="object 43"/>
            <p:cNvSpPr/>
            <p:nvPr/>
          </p:nvSpPr>
          <p:spPr>
            <a:xfrm>
              <a:off x="1293501" y="3340193"/>
              <a:ext cx="60008" cy="114300"/>
            </a:xfrm>
            <a:custGeom>
              <a:avLst/>
              <a:gdLst/>
              <a:ahLst/>
              <a:cxnLst/>
              <a:rect l="l" t="t" r="r" b="b"/>
              <a:pathLst>
                <a:path w="80010" h="114300">
                  <a:moveTo>
                    <a:pt x="79667" y="0"/>
                  </a:moveTo>
                  <a:lnTo>
                    <a:pt x="0" y="113805"/>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4" name="object 44"/>
            <p:cNvSpPr/>
            <p:nvPr/>
          </p:nvSpPr>
          <p:spPr>
            <a:xfrm>
              <a:off x="1213523" y="3343526"/>
              <a:ext cx="80009" cy="111125"/>
            </a:xfrm>
            <a:custGeom>
              <a:avLst/>
              <a:gdLst/>
              <a:ahLst/>
              <a:cxnLst/>
              <a:rect l="l" t="t" r="r" b="b"/>
              <a:pathLst>
                <a:path w="106680" h="111125">
                  <a:moveTo>
                    <a:pt x="0" y="0"/>
                  </a:moveTo>
                  <a:lnTo>
                    <a:pt x="106539" y="11049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5" name="object 45"/>
            <p:cNvSpPr/>
            <p:nvPr/>
          </p:nvSpPr>
          <p:spPr>
            <a:xfrm>
              <a:off x="1139067" y="3343557"/>
              <a:ext cx="74771" cy="110489"/>
            </a:xfrm>
            <a:custGeom>
              <a:avLst/>
              <a:gdLst/>
              <a:ahLst/>
              <a:cxnLst/>
              <a:rect l="l" t="t" r="r" b="b"/>
              <a:pathLst>
                <a:path w="99694" h="110489">
                  <a:moveTo>
                    <a:pt x="99308"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6" name="object 46"/>
            <p:cNvSpPr/>
            <p:nvPr/>
          </p:nvSpPr>
          <p:spPr>
            <a:xfrm>
              <a:off x="1066486" y="3343555"/>
              <a:ext cx="72867" cy="110489"/>
            </a:xfrm>
            <a:custGeom>
              <a:avLst/>
              <a:gdLst/>
              <a:ahLst/>
              <a:cxnLst/>
              <a:rect l="l" t="t" r="r" b="b"/>
              <a:pathLst>
                <a:path w="97155" h="110489">
                  <a:moveTo>
                    <a:pt x="0" y="0"/>
                  </a:moveTo>
                  <a:lnTo>
                    <a:pt x="96668"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7" name="object 47"/>
            <p:cNvSpPr/>
            <p:nvPr/>
          </p:nvSpPr>
          <p:spPr>
            <a:xfrm>
              <a:off x="992978" y="3343557"/>
              <a:ext cx="73819" cy="110489"/>
            </a:xfrm>
            <a:custGeom>
              <a:avLst/>
              <a:gdLst/>
              <a:ahLst/>
              <a:cxnLst/>
              <a:rect l="l" t="t" r="r" b="b"/>
              <a:pathLst>
                <a:path w="98425" h="110489">
                  <a:moveTo>
                    <a:pt x="98084"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8" name="object 48"/>
            <p:cNvSpPr/>
            <p:nvPr/>
          </p:nvSpPr>
          <p:spPr>
            <a:xfrm>
              <a:off x="919481" y="3343557"/>
              <a:ext cx="73819" cy="110489"/>
            </a:xfrm>
            <a:custGeom>
              <a:avLst/>
              <a:gdLst/>
              <a:ahLst/>
              <a:cxnLst/>
              <a:rect l="l" t="t" r="r" b="b"/>
              <a:pathLst>
                <a:path w="98425" h="110489">
                  <a:moveTo>
                    <a:pt x="0" y="0"/>
                  </a:moveTo>
                  <a:lnTo>
                    <a:pt x="97893"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9" name="object 49"/>
            <p:cNvSpPr/>
            <p:nvPr/>
          </p:nvSpPr>
          <p:spPr>
            <a:xfrm>
              <a:off x="1361931" y="3581020"/>
              <a:ext cx="73819" cy="110489"/>
            </a:xfrm>
            <a:custGeom>
              <a:avLst/>
              <a:gdLst/>
              <a:ahLst/>
              <a:cxnLst/>
              <a:rect l="l" t="t" r="r" b="b"/>
              <a:pathLst>
                <a:path w="98425" h="110489">
                  <a:moveTo>
                    <a:pt x="98392"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0" name="object 50"/>
            <p:cNvSpPr/>
            <p:nvPr/>
          </p:nvSpPr>
          <p:spPr>
            <a:xfrm>
              <a:off x="1293467" y="3579277"/>
              <a:ext cx="68580" cy="112395"/>
            </a:xfrm>
            <a:custGeom>
              <a:avLst/>
              <a:gdLst/>
              <a:ahLst/>
              <a:cxnLst/>
              <a:rect l="l" t="t" r="r" b="b"/>
              <a:pathLst>
                <a:path w="91439" h="112395">
                  <a:moveTo>
                    <a:pt x="0" y="0"/>
                  </a:moveTo>
                  <a:lnTo>
                    <a:pt x="91145" y="111809"/>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1" name="object 51"/>
            <p:cNvSpPr/>
            <p:nvPr/>
          </p:nvSpPr>
          <p:spPr>
            <a:xfrm>
              <a:off x="1215601" y="3579277"/>
              <a:ext cx="78103" cy="112395"/>
            </a:xfrm>
            <a:custGeom>
              <a:avLst/>
              <a:gdLst/>
              <a:ahLst/>
              <a:cxnLst/>
              <a:rect l="l" t="t" r="r" b="b"/>
              <a:pathLst>
                <a:path w="104139" h="112395">
                  <a:moveTo>
                    <a:pt x="103852" y="0"/>
                  </a:moveTo>
                  <a:lnTo>
                    <a:pt x="0" y="11212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2" name="object 52"/>
            <p:cNvSpPr/>
            <p:nvPr/>
          </p:nvSpPr>
          <p:spPr>
            <a:xfrm>
              <a:off x="1139027" y="3578845"/>
              <a:ext cx="76675" cy="113029"/>
            </a:xfrm>
            <a:custGeom>
              <a:avLst/>
              <a:gdLst/>
              <a:ahLst/>
              <a:cxnLst/>
              <a:rect l="l" t="t" r="r" b="b"/>
              <a:pathLst>
                <a:path w="102234" h="113029">
                  <a:moveTo>
                    <a:pt x="0" y="0"/>
                  </a:moveTo>
                  <a:lnTo>
                    <a:pt x="101995" y="11252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3" name="object 53"/>
            <p:cNvSpPr/>
            <p:nvPr/>
          </p:nvSpPr>
          <p:spPr>
            <a:xfrm>
              <a:off x="1069257" y="3578900"/>
              <a:ext cx="70009" cy="112395"/>
            </a:xfrm>
            <a:custGeom>
              <a:avLst/>
              <a:gdLst/>
              <a:ahLst/>
              <a:cxnLst/>
              <a:rect l="l" t="t" r="r" b="b"/>
              <a:pathLst>
                <a:path w="93344" h="112395">
                  <a:moveTo>
                    <a:pt x="92999"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4" name="object 54"/>
            <p:cNvSpPr/>
            <p:nvPr/>
          </p:nvSpPr>
          <p:spPr>
            <a:xfrm>
              <a:off x="992887" y="3578900"/>
              <a:ext cx="76675" cy="112395"/>
            </a:xfrm>
            <a:custGeom>
              <a:avLst/>
              <a:gdLst/>
              <a:ahLst/>
              <a:cxnLst/>
              <a:rect l="l" t="t" r="r" b="b"/>
              <a:pathLst>
                <a:path w="102234" h="112395">
                  <a:moveTo>
                    <a:pt x="0" y="0"/>
                  </a:moveTo>
                  <a:lnTo>
                    <a:pt x="101753"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5" name="object 55"/>
            <p:cNvSpPr/>
            <p:nvPr/>
          </p:nvSpPr>
          <p:spPr>
            <a:xfrm>
              <a:off x="1293503" y="3816365"/>
              <a:ext cx="68580" cy="110489"/>
            </a:xfrm>
            <a:custGeom>
              <a:avLst/>
              <a:gdLst/>
              <a:ahLst/>
              <a:cxnLst/>
              <a:rect l="l" t="t" r="r" b="b"/>
              <a:pathLst>
                <a:path w="91439" h="110489">
                  <a:moveTo>
                    <a:pt x="91145" y="0"/>
                  </a:moveTo>
                  <a:lnTo>
                    <a:pt x="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6" name="object 56"/>
            <p:cNvSpPr/>
            <p:nvPr/>
          </p:nvSpPr>
          <p:spPr>
            <a:xfrm>
              <a:off x="1215561" y="3816680"/>
              <a:ext cx="78103" cy="110489"/>
            </a:xfrm>
            <a:custGeom>
              <a:avLst/>
              <a:gdLst/>
              <a:ahLst/>
              <a:cxnLst/>
              <a:rect l="l" t="t" r="r" b="b"/>
              <a:pathLst>
                <a:path w="104139" h="110489">
                  <a:moveTo>
                    <a:pt x="0" y="0"/>
                  </a:moveTo>
                  <a:lnTo>
                    <a:pt x="103852"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7" name="object 57"/>
            <p:cNvSpPr/>
            <p:nvPr/>
          </p:nvSpPr>
          <p:spPr>
            <a:xfrm>
              <a:off x="1141254" y="3816680"/>
              <a:ext cx="74771" cy="110489"/>
            </a:xfrm>
            <a:custGeom>
              <a:avLst/>
              <a:gdLst/>
              <a:ahLst/>
              <a:cxnLst/>
              <a:rect l="l" t="t" r="r" b="b"/>
              <a:pathLst>
                <a:path w="99694" h="110489">
                  <a:moveTo>
                    <a:pt x="99075" y="0"/>
                  </a:moveTo>
                  <a:lnTo>
                    <a:pt x="0"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8" name="object 58"/>
            <p:cNvSpPr/>
            <p:nvPr/>
          </p:nvSpPr>
          <p:spPr>
            <a:xfrm>
              <a:off x="1069241" y="3816365"/>
              <a:ext cx="72391" cy="110489"/>
            </a:xfrm>
            <a:custGeom>
              <a:avLst/>
              <a:gdLst/>
              <a:ahLst/>
              <a:cxnLst/>
              <a:rect l="l" t="t" r="r" b="b"/>
              <a:pathLst>
                <a:path w="96519" h="110489">
                  <a:moveTo>
                    <a:pt x="0" y="0"/>
                  </a:moveTo>
                  <a:lnTo>
                    <a:pt x="9592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9" name="object 59"/>
            <p:cNvSpPr/>
            <p:nvPr/>
          </p:nvSpPr>
          <p:spPr>
            <a:xfrm>
              <a:off x="1170410" y="2444845"/>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sp>
          <p:nvSpPr>
            <p:cNvPr id="60" name="object 60"/>
            <p:cNvSpPr/>
            <p:nvPr/>
          </p:nvSpPr>
          <p:spPr>
            <a:xfrm>
              <a:off x="768096" y="4825059"/>
              <a:ext cx="891540" cy="1188719"/>
            </a:xfrm>
            <a:prstGeom prst="rect">
              <a:avLst/>
            </a:prstGeom>
            <a:blipFill>
              <a:blip r:embed="rId5" cstate="print"/>
              <a:stretch>
                <a:fillRect/>
              </a:stretch>
            </a:blipFill>
          </p:spPr>
          <p:txBody>
            <a:bodyPr wrap="square" lIns="0" tIns="0" rIns="0" bIns="0" rtlCol="0"/>
            <a:lstStyle/>
            <a:p>
              <a:pPr>
                <a:defRPr/>
              </a:pPr>
              <a:endParaRPr>
                <a:solidFill>
                  <a:prstClr val="black"/>
                </a:solidFill>
                <a:latin typeface="Calibri"/>
              </a:endParaRPr>
            </a:p>
          </p:txBody>
        </p:sp>
        <p:sp>
          <p:nvSpPr>
            <p:cNvPr id="61" name="object 61"/>
            <p:cNvSpPr/>
            <p:nvPr/>
          </p:nvSpPr>
          <p:spPr>
            <a:xfrm>
              <a:off x="1170410" y="4256103"/>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grpSp>
      <p:sp>
        <p:nvSpPr>
          <p:cNvPr id="64" name="object 64"/>
          <p:cNvSpPr txBox="1"/>
          <p:nvPr/>
        </p:nvSpPr>
        <p:spPr>
          <a:xfrm>
            <a:off x="7791053" y="6577389"/>
            <a:ext cx="1353019" cy="179536"/>
          </a:xfrm>
          <a:prstGeom prst="rect">
            <a:avLst/>
          </a:prstGeom>
        </p:spPr>
        <p:txBody>
          <a:bodyPr vert="horz" wrap="square" lIns="0" tIns="0" rIns="0" bIns="0" rtlCol="0">
            <a:spAutoFit/>
          </a:bodyPr>
          <a:lstStyle/>
          <a:p>
            <a:pPr marL="12605">
              <a:lnSpc>
                <a:spcPts val="1420"/>
              </a:lnSpc>
              <a:defRPr/>
            </a:pPr>
            <a:r>
              <a:rPr sz="1200" spc="-6" dirty="0">
                <a:solidFill>
                  <a:prstClr val="black"/>
                </a:solidFill>
                <a:latin typeface="Gill Sans MT"/>
                <a:cs typeface="Gill Sans MT"/>
              </a:rPr>
              <a:t>Amini+ </a:t>
            </a:r>
            <a:r>
              <a:rPr sz="1200" i="1" spc="-16" dirty="0">
                <a:solidFill>
                  <a:prstClr val="black"/>
                </a:solidFill>
                <a:latin typeface="Gill Sans MT"/>
                <a:cs typeface="Gill Sans MT"/>
              </a:rPr>
              <a:t>ICRA</a:t>
            </a:r>
            <a:r>
              <a:rPr sz="1200" i="1" spc="-46" dirty="0">
                <a:solidFill>
                  <a:prstClr val="black"/>
                </a:solidFill>
                <a:latin typeface="Gill Sans MT"/>
                <a:cs typeface="Gill Sans MT"/>
              </a:rPr>
              <a:t> </a:t>
            </a:r>
            <a:r>
              <a:rPr sz="1200" spc="-16" dirty="0">
                <a:solidFill>
                  <a:prstClr val="black"/>
                </a:solidFill>
                <a:latin typeface="Gill Sans MT"/>
                <a:cs typeface="Gill Sans MT"/>
              </a:rPr>
              <a:t>2019.</a:t>
            </a:r>
            <a:endParaRPr sz="1200" dirty="0">
              <a:solidFill>
                <a:prstClr val="black"/>
              </a:solidFill>
              <a:latin typeface="Gill Sans MT"/>
              <a:cs typeface="Gill Sans MT"/>
            </a:endParaRPr>
          </a:p>
        </p:txBody>
      </p:sp>
    </p:spTree>
    <p:extLst>
      <p:ext uri="{BB962C8B-B14F-4D97-AF65-F5344CB8AC3E}">
        <p14:creationId xmlns:p14="http://schemas.microsoft.com/office/powerpoint/2010/main" val="18690428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62" y="2"/>
            <a:ext cx="9143998" cy="990251"/>
          </a:xfrm>
          <a:prstGeom prst="rect">
            <a:avLst/>
          </a:prstGeom>
        </p:spPr>
        <p:txBody>
          <a:bodyPr vert="horz" wrap="square" lIns="0" tIns="12605" rIns="0" bIns="0" rtlCol="0">
            <a:spAutoFit/>
          </a:bodyPr>
          <a:lstStyle/>
          <a:p>
            <a:pPr marL="12605" algn="ctr">
              <a:spcBef>
                <a:spcPts val="99"/>
              </a:spcBef>
            </a:pPr>
            <a:r>
              <a:rPr sz="3200" spc="-20" dirty="0"/>
              <a:t>Self-Driving Cars: Navigation from Visual Perception</a:t>
            </a:r>
          </a:p>
        </p:txBody>
      </p:sp>
      <p:sp>
        <p:nvSpPr>
          <p:cNvPr id="9" name="object 9"/>
          <p:cNvSpPr/>
          <p:nvPr/>
        </p:nvSpPr>
        <p:spPr>
          <a:xfrm>
            <a:off x="1467633" y="1386841"/>
            <a:ext cx="2825496" cy="2322575"/>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467612" y="3874063"/>
            <a:ext cx="1323594" cy="176783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967241" y="3874063"/>
            <a:ext cx="1325879" cy="1767839"/>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67875" y="2092506"/>
            <a:ext cx="1332071" cy="1243834"/>
          </a:xfrm>
          <a:prstGeom prst="rect">
            <a:avLst/>
          </a:prstGeom>
        </p:spPr>
        <p:txBody>
          <a:bodyPr vert="horz" wrap="square" lIns="0" tIns="12605" rIns="0" bIns="0" rtlCol="0">
            <a:spAutoFit/>
          </a:bodyPr>
          <a:lstStyle/>
          <a:p>
            <a:pPr algn="ctr">
              <a:spcBef>
                <a:spcPts val="99"/>
              </a:spcBef>
            </a:pPr>
            <a:r>
              <a:rPr sz="2000" b="1" spc="-75" dirty="0">
                <a:latin typeface="Gill Sans MT"/>
                <a:cs typeface="Gill Sans MT"/>
              </a:rPr>
              <a:t>Raw</a:t>
            </a:r>
            <a:r>
              <a:rPr sz="2000" b="1" spc="-79" dirty="0">
                <a:latin typeface="Gill Sans MT"/>
                <a:cs typeface="Gill Sans MT"/>
              </a:rPr>
              <a:t> </a:t>
            </a:r>
            <a:r>
              <a:rPr sz="2000" b="1" spc="-85" dirty="0">
                <a:latin typeface="Gill Sans MT"/>
                <a:cs typeface="Gill Sans MT"/>
              </a:rPr>
              <a:t>Perception</a:t>
            </a:r>
            <a:endParaRPr sz="2000" dirty="0">
              <a:latin typeface="Gill Sans MT"/>
              <a:cs typeface="Gill Sans MT"/>
            </a:endParaRPr>
          </a:p>
          <a:p>
            <a:pPr algn="ctr">
              <a:lnSpc>
                <a:spcPct val="100000"/>
              </a:lnSpc>
            </a:pPr>
            <a:r>
              <a:rPr lang="en-US" sz="2000" i="1" spc="184" dirty="0" smtClean="0">
                <a:latin typeface="Cambria Math"/>
                <a:cs typeface="Cambria Math"/>
              </a:rPr>
              <a:t>I</a:t>
            </a:r>
            <a:endParaRPr sz="2000" i="1" dirty="0">
              <a:latin typeface="Cambria Math"/>
              <a:cs typeface="Cambria Math"/>
            </a:endParaRPr>
          </a:p>
          <a:p>
            <a:pPr marL="634" algn="ctr"/>
            <a:r>
              <a:rPr sz="2000" spc="-30" dirty="0">
                <a:latin typeface="Gill Sans MT"/>
                <a:cs typeface="Gill Sans MT"/>
              </a:rPr>
              <a:t>(ex.</a:t>
            </a:r>
            <a:r>
              <a:rPr sz="2000" spc="-184" dirty="0">
                <a:latin typeface="Gill Sans MT"/>
                <a:cs typeface="Gill Sans MT"/>
              </a:rPr>
              <a:t> </a:t>
            </a:r>
            <a:r>
              <a:rPr sz="2000" spc="-20" dirty="0">
                <a:latin typeface="Gill Sans MT"/>
                <a:cs typeface="Gill Sans MT"/>
              </a:rPr>
              <a:t>camera)</a:t>
            </a:r>
            <a:endParaRPr sz="2000" dirty="0">
              <a:latin typeface="Gill Sans MT"/>
              <a:cs typeface="Gill Sans MT"/>
            </a:endParaRPr>
          </a:p>
        </p:txBody>
      </p:sp>
      <p:sp>
        <p:nvSpPr>
          <p:cNvPr id="13" name="object 13"/>
          <p:cNvSpPr txBox="1"/>
          <p:nvPr/>
        </p:nvSpPr>
        <p:spPr>
          <a:xfrm>
            <a:off x="193433" y="4271775"/>
            <a:ext cx="1081089" cy="1243930"/>
          </a:xfrm>
          <a:prstGeom prst="rect">
            <a:avLst/>
          </a:prstGeom>
        </p:spPr>
        <p:txBody>
          <a:bodyPr vert="horz" wrap="square" lIns="0" tIns="12605" rIns="0" bIns="0" rtlCol="0">
            <a:spAutoFit/>
          </a:bodyPr>
          <a:lstStyle/>
          <a:p>
            <a:pPr algn="ctr">
              <a:spcBef>
                <a:spcPts val="99"/>
              </a:spcBef>
            </a:pPr>
            <a:r>
              <a:rPr sz="2000" b="1" spc="-69" dirty="0">
                <a:latin typeface="Gill Sans MT"/>
                <a:cs typeface="Gill Sans MT"/>
              </a:rPr>
              <a:t>Coarse</a:t>
            </a:r>
            <a:r>
              <a:rPr sz="2000" b="1" spc="-89" dirty="0">
                <a:latin typeface="Gill Sans MT"/>
                <a:cs typeface="Gill Sans MT"/>
              </a:rPr>
              <a:t> </a:t>
            </a:r>
            <a:r>
              <a:rPr sz="2000" b="1" spc="-79" dirty="0">
                <a:latin typeface="Gill Sans MT"/>
                <a:cs typeface="Gill Sans MT"/>
              </a:rPr>
              <a:t>Maps</a:t>
            </a:r>
            <a:endParaRPr sz="2000" dirty="0">
              <a:latin typeface="Gill Sans MT"/>
              <a:cs typeface="Gill Sans MT"/>
            </a:endParaRPr>
          </a:p>
          <a:p>
            <a:pPr algn="ctr">
              <a:lnSpc>
                <a:spcPct val="100000"/>
              </a:lnSpc>
            </a:pPr>
            <a:r>
              <a:rPr lang="en-US" sz="2000" i="1" spc="914" dirty="0" smtClean="0">
                <a:latin typeface="Cambria Math"/>
                <a:cs typeface="Cambria Math"/>
              </a:rPr>
              <a:t>M</a:t>
            </a:r>
            <a:endParaRPr sz="2000" i="1" dirty="0">
              <a:latin typeface="Cambria Math"/>
              <a:cs typeface="Cambria Math"/>
            </a:endParaRPr>
          </a:p>
          <a:p>
            <a:pPr marL="634" algn="ctr"/>
            <a:r>
              <a:rPr sz="2000" spc="-30" dirty="0">
                <a:latin typeface="Gill Sans MT"/>
                <a:cs typeface="Gill Sans MT"/>
              </a:rPr>
              <a:t>(ex.</a:t>
            </a:r>
            <a:r>
              <a:rPr sz="2000" spc="-184" dirty="0">
                <a:latin typeface="Gill Sans MT"/>
                <a:cs typeface="Gill Sans MT"/>
              </a:rPr>
              <a:t> </a:t>
            </a:r>
            <a:r>
              <a:rPr sz="2000" dirty="0">
                <a:latin typeface="Gill Sans MT"/>
                <a:cs typeface="Gill Sans MT"/>
              </a:rPr>
              <a:t>GPS)</a:t>
            </a:r>
          </a:p>
        </p:txBody>
      </p:sp>
      <p:sp>
        <p:nvSpPr>
          <p:cNvPr id="14" name="object 14"/>
          <p:cNvSpPr/>
          <p:nvPr/>
        </p:nvSpPr>
        <p:spPr>
          <a:xfrm>
            <a:off x="2209800" y="5800343"/>
            <a:ext cx="1341118" cy="594361"/>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625846" y="2029966"/>
            <a:ext cx="3351277" cy="3453384"/>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618049" y="3178771"/>
            <a:ext cx="778669" cy="840739"/>
          </a:xfrm>
          <a:custGeom>
            <a:avLst/>
            <a:gdLst/>
            <a:ahLst/>
            <a:cxnLst/>
            <a:rect l="l" t="t" r="r" b="b"/>
            <a:pathLst>
              <a:path w="1038225" h="840739">
                <a:moveTo>
                  <a:pt x="617842" y="0"/>
                </a:moveTo>
                <a:lnTo>
                  <a:pt x="617842" y="247637"/>
                </a:lnTo>
                <a:lnTo>
                  <a:pt x="0" y="247637"/>
                </a:lnTo>
                <a:lnTo>
                  <a:pt x="0" y="592607"/>
                </a:lnTo>
                <a:lnTo>
                  <a:pt x="617842" y="592607"/>
                </a:lnTo>
                <a:lnTo>
                  <a:pt x="617842" y="840257"/>
                </a:lnTo>
                <a:lnTo>
                  <a:pt x="1037971" y="420128"/>
                </a:lnTo>
                <a:lnTo>
                  <a:pt x="617842" y="0"/>
                </a:lnTo>
                <a:close/>
              </a:path>
            </a:pathLst>
          </a:custGeom>
          <a:solidFill>
            <a:srgbClr val="0070C0"/>
          </a:solidFill>
        </p:spPr>
        <p:txBody>
          <a:bodyPr wrap="square" lIns="0" tIns="0" rIns="0" bIns="0" rtlCol="0"/>
          <a:lstStyle/>
          <a:p>
            <a:endParaRPr/>
          </a:p>
        </p:txBody>
      </p:sp>
      <p:sp>
        <p:nvSpPr>
          <p:cNvPr id="17" name="object 17"/>
          <p:cNvSpPr/>
          <p:nvPr/>
        </p:nvSpPr>
        <p:spPr>
          <a:xfrm>
            <a:off x="4618049" y="3178819"/>
            <a:ext cx="778193" cy="840105"/>
          </a:xfrm>
          <a:custGeom>
            <a:avLst/>
            <a:gdLst/>
            <a:ahLst/>
            <a:cxnLst/>
            <a:rect l="l" t="t" r="r" b="b"/>
            <a:pathLst>
              <a:path w="1037590" h="840104">
                <a:moveTo>
                  <a:pt x="0" y="247515"/>
                </a:moveTo>
                <a:lnTo>
                  <a:pt x="617524" y="247515"/>
                </a:lnTo>
                <a:lnTo>
                  <a:pt x="617524" y="0"/>
                </a:lnTo>
                <a:lnTo>
                  <a:pt x="1037438" y="419915"/>
                </a:lnTo>
                <a:lnTo>
                  <a:pt x="617524" y="839830"/>
                </a:lnTo>
                <a:lnTo>
                  <a:pt x="617524" y="592315"/>
                </a:lnTo>
                <a:lnTo>
                  <a:pt x="0" y="592315"/>
                </a:lnTo>
                <a:lnTo>
                  <a:pt x="0" y="247515"/>
                </a:lnTo>
                <a:close/>
              </a:path>
            </a:pathLst>
          </a:custGeom>
          <a:ln w="28560">
            <a:solidFill>
              <a:srgbClr val="000000"/>
            </a:solidFill>
          </a:ln>
        </p:spPr>
        <p:txBody>
          <a:bodyPr wrap="square" lIns="0" tIns="0" rIns="0" bIns="0" rtlCol="0"/>
          <a:lstStyle/>
          <a:p>
            <a:endParaRPr/>
          </a:p>
        </p:txBody>
      </p:sp>
      <p:sp>
        <p:nvSpPr>
          <p:cNvPr id="18" name="object 18"/>
          <p:cNvSpPr txBox="1"/>
          <p:nvPr/>
        </p:nvSpPr>
        <p:spPr>
          <a:xfrm>
            <a:off x="5396243" y="1496074"/>
            <a:ext cx="3808746" cy="745840"/>
          </a:xfrm>
          <a:prstGeom prst="rect">
            <a:avLst/>
          </a:prstGeom>
        </p:spPr>
        <p:txBody>
          <a:bodyPr vert="horz" wrap="square" lIns="0" tIns="12605" rIns="0" bIns="0" rtlCol="0">
            <a:spAutoFit/>
          </a:bodyPr>
          <a:lstStyle/>
          <a:p>
            <a:pPr marL="12605">
              <a:spcBef>
                <a:spcPts val="99"/>
              </a:spcBef>
            </a:pPr>
            <a:r>
              <a:rPr sz="2400" b="1" spc="-89" dirty="0">
                <a:latin typeface="Gill Sans MT"/>
                <a:cs typeface="Gill Sans MT"/>
              </a:rPr>
              <a:t>Possible Control</a:t>
            </a:r>
            <a:r>
              <a:rPr sz="2400" b="1" spc="85" dirty="0">
                <a:latin typeface="Gill Sans MT"/>
                <a:cs typeface="Gill Sans MT"/>
              </a:rPr>
              <a:t> </a:t>
            </a:r>
            <a:r>
              <a:rPr sz="2400" b="1" spc="-141" dirty="0">
                <a:latin typeface="Gill Sans MT"/>
                <a:cs typeface="Gill Sans MT"/>
              </a:rPr>
              <a:t>Commands</a:t>
            </a:r>
            <a:endParaRPr sz="2400" dirty="0">
              <a:latin typeface="Gill Sans MT"/>
              <a:cs typeface="Gill Sans MT"/>
            </a:endParaRPr>
          </a:p>
        </p:txBody>
      </p:sp>
      <p:sp>
        <p:nvSpPr>
          <p:cNvPr id="19" name="object 19"/>
          <p:cNvSpPr/>
          <p:nvPr/>
        </p:nvSpPr>
        <p:spPr>
          <a:xfrm>
            <a:off x="6705600" y="5394959"/>
            <a:ext cx="1189484" cy="1130808"/>
          </a:xfrm>
          <a:prstGeom prst="rect">
            <a:avLst/>
          </a:prstGeom>
          <a:blipFill>
            <a:blip r:embed="rId7" cstate="print"/>
            <a:stretch>
              <a:fillRect/>
            </a:stretch>
          </a:blipFill>
        </p:spPr>
        <p:txBody>
          <a:bodyPr wrap="square" lIns="0" tIns="0" rIns="0" bIns="0" rtlCol="0"/>
          <a:lstStyle/>
          <a:p>
            <a:endParaRPr/>
          </a:p>
        </p:txBody>
      </p:sp>
      <p:sp>
        <p:nvSpPr>
          <p:cNvPr id="21" name="object 21"/>
          <p:cNvSpPr txBox="1"/>
          <p:nvPr/>
        </p:nvSpPr>
        <p:spPr>
          <a:xfrm>
            <a:off x="7414216" y="6651031"/>
            <a:ext cx="1729811" cy="179536"/>
          </a:xfrm>
          <a:prstGeom prst="rect">
            <a:avLst/>
          </a:prstGeom>
        </p:spPr>
        <p:txBody>
          <a:bodyPr vert="horz" wrap="square" lIns="0" tIns="0" rIns="0" bIns="0" rtlCol="0">
            <a:spAutoFit/>
          </a:bodyPr>
          <a:lstStyle/>
          <a:p>
            <a:pPr marL="12605" algn="r">
              <a:lnSpc>
                <a:spcPts val="1420"/>
              </a:lnSpc>
            </a:pPr>
            <a:r>
              <a:rPr sz="1200" spc="-6" dirty="0">
                <a:latin typeface="Gill Sans MT"/>
                <a:cs typeface="Gill Sans MT"/>
              </a:rPr>
              <a:t>Amini+ </a:t>
            </a:r>
            <a:r>
              <a:rPr sz="1200" i="1" spc="-16" dirty="0">
                <a:latin typeface="Gill Sans MT"/>
                <a:cs typeface="Gill Sans MT"/>
              </a:rPr>
              <a:t>ICRA </a:t>
            </a:r>
            <a:r>
              <a:rPr sz="1200" spc="-10" dirty="0">
                <a:latin typeface="Gill Sans MT"/>
                <a:cs typeface="Gill Sans MT"/>
              </a:rPr>
              <a:t>2019</a:t>
            </a:r>
            <a:endParaRPr sz="1200" dirty="0">
              <a:latin typeface="Gill Sans MT"/>
              <a:cs typeface="Gill Sans MT"/>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62" y="23"/>
            <a:ext cx="9143998" cy="505171"/>
          </a:xfrm>
          <a:prstGeom prst="rect">
            <a:avLst/>
          </a:prstGeom>
        </p:spPr>
        <p:txBody>
          <a:bodyPr vert="horz" wrap="square" lIns="0" tIns="12605" rIns="0" bIns="0" rtlCol="0">
            <a:spAutoFit/>
          </a:bodyPr>
          <a:lstStyle/>
          <a:p>
            <a:pPr marL="12605" algn="ctr">
              <a:spcBef>
                <a:spcPts val="99"/>
              </a:spcBef>
            </a:pPr>
            <a:r>
              <a:rPr sz="3200" spc="-20" dirty="0"/>
              <a:t>End-to-End Framework for Autonomous Navigation</a:t>
            </a:r>
          </a:p>
        </p:txBody>
      </p:sp>
      <p:sp>
        <p:nvSpPr>
          <p:cNvPr id="9" name="object 9"/>
          <p:cNvSpPr txBox="1"/>
          <p:nvPr/>
        </p:nvSpPr>
        <p:spPr>
          <a:xfrm>
            <a:off x="76200" y="5334000"/>
            <a:ext cx="9067800" cy="751488"/>
          </a:xfrm>
          <a:prstGeom prst="rect">
            <a:avLst/>
          </a:prstGeom>
        </p:spPr>
        <p:txBody>
          <a:bodyPr vert="horz" wrap="square" lIns="0" tIns="12605" rIns="0" bIns="0" rtlCol="0">
            <a:spAutoFit/>
          </a:bodyPr>
          <a:lstStyle/>
          <a:p>
            <a:pPr marL="12605" algn="ctr">
              <a:spcBef>
                <a:spcPts val="99"/>
              </a:spcBef>
            </a:pPr>
            <a:r>
              <a:rPr sz="2400" spc="-65" dirty="0">
                <a:latin typeface="Gill Sans MT"/>
                <a:cs typeface="Gill Sans MT"/>
              </a:rPr>
              <a:t>Entire </a:t>
            </a:r>
            <a:r>
              <a:rPr sz="2400" spc="-26" dirty="0">
                <a:latin typeface="Gill Sans MT"/>
                <a:cs typeface="Gill Sans MT"/>
              </a:rPr>
              <a:t>model </a:t>
            </a:r>
            <a:r>
              <a:rPr sz="2400" spc="-40" dirty="0" smtClean="0">
                <a:latin typeface="Gill Sans MT"/>
                <a:cs typeface="Gill Sans MT"/>
              </a:rPr>
              <a:t>trained </a:t>
            </a:r>
            <a:r>
              <a:rPr sz="2400" spc="-26" dirty="0">
                <a:latin typeface="Gill Sans MT"/>
                <a:cs typeface="Gill Sans MT"/>
              </a:rPr>
              <a:t>end-to-end </a:t>
            </a:r>
            <a:r>
              <a:rPr lang="en-US" sz="2400" spc="-26" dirty="0" smtClean="0">
                <a:latin typeface="Gill Sans MT"/>
                <a:cs typeface="Gill Sans MT"/>
              </a:rPr>
              <a:t/>
            </a:r>
            <a:br>
              <a:rPr lang="en-US" sz="2400" spc="-26" dirty="0" smtClean="0">
                <a:latin typeface="Gill Sans MT"/>
                <a:cs typeface="Gill Sans MT"/>
              </a:rPr>
            </a:br>
            <a:r>
              <a:rPr sz="2400" b="1" spc="-79" dirty="0" smtClean="0">
                <a:latin typeface="Gill Sans MT"/>
                <a:cs typeface="Gill Sans MT"/>
              </a:rPr>
              <a:t>without </a:t>
            </a:r>
            <a:r>
              <a:rPr sz="2400" b="1" spc="-99" dirty="0">
                <a:latin typeface="Gill Sans MT"/>
                <a:cs typeface="Gill Sans MT"/>
              </a:rPr>
              <a:t>any </a:t>
            </a:r>
            <a:r>
              <a:rPr sz="2400" b="1" spc="-141" dirty="0">
                <a:latin typeface="Gill Sans MT"/>
                <a:cs typeface="Gill Sans MT"/>
              </a:rPr>
              <a:t>human </a:t>
            </a:r>
            <a:r>
              <a:rPr sz="2400" b="1" spc="-79" dirty="0">
                <a:latin typeface="Gill Sans MT"/>
                <a:cs typeface="Gill Sans MT"/>
              </a:rPr>
              <a:t>labelling </a:t>
            </a:r>
            <a:r>
              <a:rPr sz="2400" b="1" spc="-65" dirty="0">
                <a:latin typeface="Gill Sans MT"/>
                <a:cs typeface="Gill Sans MT"/>
              </a:rPr>
              <a:t>or</a:t>
            </a:r>
            <a:r>
              <a:rPr sz="2400" b="1" spc="-6" dirty="0">
                <a:latin typeface="Gill Sans MT"/>
                <a:cs typeface="Gill Sans MT"/>
              </a:rPr>
              <a:t> </a:t>
            </a:r>
            <a:r>
              <a:rPr sz="2400" b="1" spc="-85" dirty="0">
                <a:latin typeface="Gill Sans MT"/>
                <a:cs typeface="Gill Sans MT"/>
              </a:rPr>
              <a:t>annotations</a:t>
            </a:r>
            <a:endParaRPr sz="2400" dirty="0">
              <a:latin typeface="Gill Sans MT"/>
              <a:cs typeface="Gill Sans MT"/>
            </a:endParaRPr>
          </a:p>
        </p:txBody>
      </p:sp>
      <p:grpSp>
        <p:nvGrpSpPr>
          <p:cNvPr id="3" name="Group 2"/>
          <p:cNvGrpSpPr/>
          <p:nvPr/>
        </p:nvGrpSpPr>
        <p:grpSpPr>
          <a:xfrm>
            <a:off x="-25842" y="1011988"/>
            <a:ext cx="9122032" cy="4160826"/>
            <a:chOff x="381000" y="2241397"/>
            <a:chExt cx="8308347" cy="3789680"/>
          </a:xfrm>
        </p:grpSpPr>
        <p:sp>
          <p:nvSpPr>
            <p:cNvPr id="10" name="object 10"/>
            <p:cNvSpPr/>
            <p:nvPr/>
          </p:nvSpPr>
          <p:spPr>
            <a:xfrm>
              <a:off x="381000" y="2379064"/>
              <a:ext cx="8245603" cy="3514344"/>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1678389" y="2241397"/>
              <a:ext cx="1541145" cy="3789678"/>
            </a:xfrm>
            <a:custGeom>
              <a:avLst/>
              <a:gdLst/>
              <a:ahLst/>
              <a:cxnLst/>
              <a:rect l="l" t="t" r="r" b="b"/>
              <a:pathLst>
                <a:path w="2054860" h="3789679">
                  <a:moveTo>
                    <a:pt x="0" y="0"/>
                  </a:moveTo>
                  <a:lnTo>
                    <a:pt x="2054324" y="0"/>
                  </a:lnTo>
                  <a:lnTo>
                    <a:pt x="2054324" y="3789481"/>
                  </a:lnTo>
                  <a:lnTo>
                    <a:pt x="0" y="3789481"/>
                  </a:lnTo>
                  <a:lnTo>
                    <a:pt x="0" y="0"/>
                  </a:lnTo>
                  <a:close/>
                </a:path>
              </a:pathLst>
            </a:custGeom>
            <a:ln w="32751">
              <a:solidFill>
                <a:srgbClr val="0070C0"/>
              </a:solidFill>
            </a:ln>
          </p:spPr>
          <p:txBody>
            <a:bodyPr wrap="square" lIns="0" tIns="0" rIns="0" bIns="0" rtlCol="0"/>
            <a:lstStyle/>
            <a:p>
              <a:endParaRPr/>
            </a:p>
          </p:txBody>
        </p:sp>
        <p:sp>
          <p:nvSpPr>
            <p:cNvPr id="19" name="object 19"/>
            <p:cNvSpPr/>
            <p:nvPr/>
          </p:nvSpPr>
          <p:spPr>
            <a:xfrm>
              <a:off x="3312375" y="2241399"/>
              <a:ext cx="802481" cy="3789678"/>
            </a:xfrm>
            <a:custGeom>
              <a:avLst/>
              <a:gdLst/>
              <a:ahLst/>
              <a:cxnLst/>
              <a:rect l="l" t="t" r="r" b="b"/>
              <a:pathLst>
                <a:path w="1069975" h="3789679">
                  <a:moveTo>
                    <a:pt x="0" y="0"/>
                  </a:moveTo>
                  <a:lnTo>
                    <a:pt x="1069972" y="579570"/>
                  </a:lnTo>
                  <a:lnTo>
                    <a:pt x="1069972" y="3209912"/>
                  </a:lnTo>
                  <a:lnTo>
                    <a:pt x="0" y="3789482"/>
                  </a:lnTo>
                  <a:lnTo>
                    <a:pt x="0" y="0"/>
                  </a:lnTo>
                  <a:close/>
                </a:path>
              </a:pathLst>
            </a:custGeom>
            <a:ln w="32751">
              <a:solidFill>
                <a:srgbClr val="0070C0"/>
              </a:solidFill>
            </a:ln>
          </p:spPr>
          <p:txBody>
            <a:bodyPr wrap="square" lIns="0" tIns="0" rIns="0" bIns="0" rtlCol="0"/>
            <a:lstStyle/>
            <a:p>
              <a:endParaRPr/>
            </a:p>
          </p:txBody>
        </p:sp>
        <p:sp>
          <p:nvSpPr>
            <p:cNvPr id="20" name="object 20"/>
            <p:cNvSpPr/>
            <p:nvPr/>
          </p:nvSpPr>
          <p:spPr>
            <a:xfrm>
              <a:off x="6886265" y="2241397"/>
              <a:ext cx="1803082" cy="3789678"/>
            </a:xfrm>
            <a:custGeom>
              <a:avLst/>
              <a:gdLst/>
              <a:ahLst/>
              <a:cxnLst/>
              <a:rect l="l" t="t" r="r" b="b"/>
              <a:pathLst>
                <a:path w="2404109" h="3789679">
                  <a:moveTo>
                    <a:pt x="0" y="0"/>
                  </a:moveTo>
                  <a:lnTo>
                    <a:pt x="2403819" y="0"/>
                  </a:lnTo>
                  <a:lnTo>
                    <a:pt x="2403819" y="3789481"/>
                  </a:lnTo>
                  <a:lnTo>
                    <a:pt x="0" y="3789481"/>
                  </a:lnTo>
                  <a:lnTo>
                    <a:pt x="0" y="0"/>
                  </a:lnTo>
                  <a:close/>
                </a:path>
              </a:pathLst>
            </a:custGeom>
            <a:ln w="32751">
              <a:solidFill>
                <a:srgbClr val="00B050"/>
              </a:solidFill>
            </a:ln>
          </p:spPr>
          <p:txBody>
            <a:bodyPr wrap="square" lIns="0" tIns="0" rIns="0" bIns="0" rtlCol="0"/>
            <a:lstStyle/>
            <a:p>
              <a:endParaRPr/>
            </a:p>
          </p:txBody>
        </p:sp>
      </p:grpSp>
      <p:sp>
        <p:nvSpPr>
          <p:cNvPr id="22" name="object 22"/>
          <p:cNvSpPr txBox="1"/>
          <p:nvPr/>
        </p:nvSpPr>
        <p:spPr>
          <a:xfrm>
            <a:off x="8001000" y="5234192"/>
            <a:ext cx="1251584" cy="179536"/>
          </a:xfrm>
          <a:prstGeom prst="rect">
            <a:avLst/>
          </a:prstGeom>
        </p:spPr>
        <p:txBody>
          <a:bodyPr vert="horz" wrap="square" lIns="0" tIns="0" rIns="0" bIns="0" rtlCol="0">
            <a:spAutoFit/>
          </a:bodyPr>
          <a:lstStyle/>
          <a:p>
            <a:pPr marL="12605">
              <a:lnSpc>
                <a:spcPts val="1420"/>
              </a:lnSpc>
            </a:pPr>
            <a:r>
              <a:rPr sz="1200" spc="-6" dirty="0">
                <a:latin typeface="Gill Sans MT"/>
                <a:cs typeface="Gill Sans MT"/>
              </a:rPr>
              <a:t>Amini+ </a:t>
            </a:r>
            <a:r>
              <a:rPr sz="1200" i="1" spc="-16" dirty="0">
                <a:latin typeface="Gill Sans MT"/>
                <a:cs typeface="Gill Sans MT"/>
              </a:rPr>
              <a:t>ICRA </a:t>
            </a:r>
            <a:r>
              <a:rPr sz="1200" spc="-10" dirty="0">
                <a:latin typeface="Gill Sans MT"/>
                <a:cs typeface="Gill Sans MT"/>
              </a:rPr>
              <a:t>2019</a:t>
            </a:r>
            <a:endParaRPr sz="1200" dirty="0">
              <a:latin typeface="Gill Sans MT"/>
              <a:cs typeface="Gill Sans M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3844408" y="533476"/>
            <a:ext cx="5299611" cy="3198268"/>
            <a:chOff x="3844387" y="533400"/>
            <a:chExt cx="5299611" cy="3198269"/>
          </a:xfrm>
        </p:grpSpPr>
        <p:pic>
          <p:nvPicPr>
            <p:cNvPr id="3076" name="Picture 4" descr="Image result for human vs mouse 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5163" y="533400"/>
              <a:ext cx="5199222" cy="266327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grpSp>
          <p:nvGrpSpPr>
            <p:cNvPr id="12" name="Group 11"/>
            <p:cNvGrpSpPr/>
            <p:nvPr/>
          </p:nvGrpSpPr>
          <p:grpSpPr>
            <a:xfrm>
              <a:off x="3886200" y="555783"/>
              <a:ext cx="2730474" cy="727662"/>
              <a:chOff x="3951614" y="555783"/>
              <a:chExt cx="2730474" cy="727662"/>
            </a:xfrm>
          </p:grpSpPr>
          <p:pic>
            <p:nvPicPr>
              <p:cNvPr id="6" name="Picture 5"/>
              <p:cNvPicPr>
                <a:picLocks noChangeAspect="1"/>
              </p:cNvPicPr>
              <p:nvPr/>
            </p:nvPicPr>
            <p:blipFill>
              <a:blip r:embed="rId4"/>
              <a:stretch>
                <a:fillRect/>
              </a:stretch>
            </p:blipFill>
            <p:spPr>
              <a:xfrm>
                <a:off x="4654000" y="560306"/>
                <a:ext cx="680000" cy="723139"/>
              </a:xfrm>
              <a:prstGeom prst="rect">
                <a:avLst/>
              </a:prstGeom>
            </p:spPr>
          </p:pic>
          <p:pic>
            <p:nvPicPr>
              <p:cNvPr id="8" name="Picture 7"/>
              <p:cNvPicPr>
                <a:picLocks noChangeAspect="1"/>
              </p:cNvPicPr>
              <p:nvPr/>
            </p:nvPicPr>
            <p:blipFill>
              <a:blip r:embed="rId5"/>
              <a:stretch>
                <a:fillRect/>
              </a:stretch>
            </p:blipFill>
            <p:spPr>
              <a:xfrm>
                <a:off x="5334000" y="560306"/>
                <a:ext cx="789505" cy="722337"/>
              </a:xfrm>
              <a:prstGeom prst="rect">
                <a:avLst/>
              </a:prstGeom>
            </p:spPr>
          </p:pic>
          <p:pic>
            <p:nvPicPr>
              <p:cNvPr id="9" name="Picture 8"/>
              <p:cNvPicPr>
                <a:picLocks noChangeAspect="1"/>
              </p:cNvPicPr>
              <p:nvPr/>
            </p:nvPicPr>
            <p:blipFill>
              <a:blip r:embed="rId6"/>
              <a:stretch>
                <a:fillRect/>
              </a:stretch>
            </p:blipFill>
            <p:spPr>
              <a:xfrm>
                <a:off x="3951614" y="555783"/>
                <a:ext cx="702386" cy="725089"/>
              </a:xfrm>
              <a:prstGeom prst="rect">
                <a:avLst/>
              </a:prstGeom>
            </p:spPr>
          </p:pic>
          <p:pic>
            <p:nvPicPr>
              <p:cNvPr id="11" name="Picture 10"/>
              <p:cNvPicPr>
                <a:picLocks noChangeAspect="1"/>
              </p:cNvPicPr>
              <p:nvPr/>
            </p:nvPicPr>
            <p:blipFill>
              <a:blip r:embed="rId7"/>
              <a:stretch>
                <a:fillRect/>
              </a:stretch>
            </p:blipFill>
            <p:spPr>
              <a:xfrm>
                <a:off x="6123505" y="562964"/>
                <a:ext cx="558583" cy="719679"/>
              </a:xfrm>
              <a:prstGeom prst="rect">
                <a:avLst/>
              </a:prstGeom>
            </p:spPr>
          </p:pic>
        </p:grpSp>
        <p:cxnSp>
          <p:nvCxnSpPr>
            <p:cNvPr id="14" name="Straight Arrow Connector 13"/>
            <p:cNvCxnSpPr/>
            <p:nvPr/>
          </p:nvCxnSpPr>
          <p:spPr>
            <a:xfrm flipH="1">
              <a:off x="4009292" y="1280872"/>
              <a:ext cx="228101" cy="155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793959" y="1332293"/>
              <a:ext cx="302041" cy="56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616674" y="916124"/>
              <a:ext cx="334421" cy="18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844387" y="3215641"/>
              <a:ext cx="5299611" cy="516028"/>
            </a:xfrm>
            <a:prstGeom prst="rect">
              <a:avLst/>
            </a:prstGeom>
            <a:noFill/>
          </p:spPr>
          <p:txBody>
            <a:bodyPr wrap="square" rtlCol="0">
              <a:noAutofit/>
            </a:bodyPr>
            <a:lstStyle/>
            <a:p>
              <a:pPr marL="114951" indent="-114951">
                <a:lnSpc>
                  <a:spcPct val="80000"/>
                </a:lnSpc>
                <a:buFont typeface="Arial" panose="020B0604020202020204" pitchFamily="34" charset="0"/>
                <a:buChar char="•"/>
              </a:pPr>
              <a:r>
                <a:rPr lang="en-US" sz="1600" dirty="0"/>
                <a:t>Massive recent expanse of human brain has re-used a relatively simple but general learning architecture</a:t>
              </a:r>
            </a:p>
          </p:txBody>
        </p:sp>
        <p:cxnSp>
          <p:nvCxnSpPr>
            <p:cNvPr id="16" name="Straight Arrow Connector 15"/>
            <p:cNvCxnSpPr/>
            <p:nvPr/>
          </p:nvCxnSpPr>
          <p:spPr>
            <a:xfrm flipH="1">
              <a:off x="4724400" y="1303255"/>
              <a:ext cx="100057" cy="1117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2" y="-72269"/>
            <a:ext cx="9143998" cy="553998"/>
          </a:xfrm>
        </p:spPr>
        <p:txBody>
          <a:bodyPr/>
          <a:lstStyle/>
          <a:p>
            <a:pPr algn="ctr"/>
            <a:r>
              <a:rPr lang="en-US" sz="3600" dirty="0"/>
              <a:t>General “learning machine”, reused widely</a:t>
            </a:r>
          </a:p>
        </p:txBody>
      </p:sp>
      <p:pic>
        <p:nvPicPr>
          <p:cNvPr id="3080" name="Picture 8" descr="Image result for senses input"/>
          <p:cNvPicPr>
            <a:picLocks noChangeAspect="1" noChangeArrowheads="1"/>
          </p:cNvPicPr>
          <p:nvPr/>
        </p:nvPicPr>
        <p:blipFill rotWithShape="1">
          <a:blip r:embed="rId8">
            <a:extLst>
              <a:ext uri="{28A0092B-C50C-407E-A947-70E740481C1C}">
                <a14:useLocalDpi xmlns:a14="http://schemas.microsoft.com/office/drawing/2010/main" val="0"/>
              </a:ext>
            </a:extLst>
          </a:blip>
          <a:srcRect t="7871"/>
          <a:stretch/>
        </p:blipFill>
        <p:spPr bwMode="auto">
          <a:xfrm>
            <a:off x="69417" y="538904"/>
            <a:ext cx="3638781" cy="3956898"/>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sp>
        <p:nvSpPr>
          <p:cNvPr id="40" name="TextBox 39"/>
          <p:cNvSpPr txBox="1"/>
          <p:nvPr/>
        </p:nvSpPr>
        <p:spPr>
          <a:xfrm>
            <a:off x="21" y="4481461"/>
            <a:ext cx="3810000" cy="503684"/>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sz="1600" dirty="0"/>
              <a:t>Hearing, taste, smell, sight, touch all re-use similar learning architecture</a:t>
            </a:r>
          </a:p>
        </p:txBody>
      </p:sp>
      <p:grpSp>
        <p:nvGrpSpPr>
          <p:cNvPr id="39" name="Group 38"/>
          <p:cNvGrpSpPr/>
          <p:nvPr/>
        </p:nvGrpSpPr>
        <p:grpSpPr>
          <a:xfrm>
            <a:off x="38452" y="5015705"/>
            <a:ext cx="3970840" cy="1676400"/>
            <a:chOff x="38452" y="5015651"/>
            <a:chExt cx="3970840" cy="1676399"/>
          </a:xfrm>
        </p:grpSpPr>
        <p:grpSp>
          <p:nvGrpSpPr>
            <p:cNvPr id="31" name="Group 30"/>
            <p:cNvGrpSpPr/>
            <p:nvPr/>
          </p:nvGrpSpPr>
          <p:grpSpPr>
            <a:xfrm>
              <a:off x="38452" y="5015651"/>
              <a:ext cx="2160136" cy="1676399"/>
              <a:chOff x="-16933" y="5105400"/>
              <a:chExt cx="2160136" cy="1676399"/>
            </a:xfrm>
          </p:grpSpPr>
          <p:sp>
            <p:nvSpPr>
              <p:cNvPr id="30" name="Rectangle 29"/>
              <p:cNvSpPr/>
              <p:nvPr/>
            </p:nvSpPr>
            <p:spPr>
              <a:xfrm>
                <a:off x="0" y="5181600"/>
                <a:ext cx="2078568" cy="1600199"/>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4" name="Picture 23"/>
              <p:cNvPicPr>
                <a:picLocks noChangeAspect="1"/>
              </p:cNvPicPr>
              <p:nvPr/>
            </p:nvPicPr>
            <p:blipFill rotWithShape="1">
              <a:blip r:embed="rId9"/>
              <a:srcRect t="14145" r="41440"/>
              <a:stretch/>
            </p:blipFill>
            <p:spPr>
              <a:xfrm>
                <a:off x="1146368" y="5312833"/>
                <a:ext cx="906447" cy="1468966"/>
              </a:xfrm>
              <a:prstGeom prst="rect">
                <a:avLst/>
              </a:prstGeom>
              <a:solidFill>
                <a:schemeClr val="bg1"/>
              </a:solidFill>
              <a:ln w="6350">
                <a:noFill/>
              </a:ln>
              <a:effectLst/>
            </p:spPr>
          </p:pic>
          <p:pic>
            <p:nvPicPr>
              <p:cNvPr id="25" name="Picture 24"/>
              <p:cNvPicPr>
                <a:picLocks noChangeAspect="1"/>
              </p:cNvPicPr>
              <p:nvPr/>
            </p:nvPicPr>
            <p:blipFill>
              <a:blip r:embed="rId10"/>
              <a:stretch>
                <a:fillRect/>
              </a:stretch>
            </p:blipFill>
            <p:spPr>
              <a:xfrm>
                <a:off x="44126" y="5410200"/>
                <a:ext cx="1081589" cy="1341040"/>
              </a:xfrm>
              <a:prstGeom prst="rect">
                <a:avLst/>
              </a:prstGeom>
            </p:spPr>
          </p:pic>
          <p:sp>
            <p:nvSpPr>
              <p:cNvPr id="35" name="TextBox 34"/>
              <p:cNvSpPr txBox="1"/>
              <p:nvPr/>
            </p:nvSpPr>
            <p:spPr>
              <a:xfrm>
                <a:off x="1117601" y="5105400"/>
                <a:ext cx="1025602" cy="276999"/>
              </a:xfrm>
              <a:prstGeom prst="rect">
                <a:avLst/>
              </a:prstGeom>
              <a:noFill/>
            </p:spPr>
            <p:txBody>
              <a:bodyPr wrap="none" rtlCol="0">
                <a:spAutoFit/>
              </a:bodyPr>
              <a:lstStyle/>
              <a:p>
                <a:r>
                  <a:rPr lang="en-US" sz="1200" dirty="0"/>
                  <a:t>Motor Cortex</a:t>
                </a:r>
              </a:p>
            </p:txBody>
          </p:sp>
          <p:sp>
            <p:nvSpPr>
              <p:cNvPr id="36" name="TextBox 35"/>
              <p:cNvSpPr txBox="1"/>
              <p:nvPr/>
            </p:nvSpPr>
            <p:spPr>
              <a:xfrm>
                <a:off x="-16933" y="5105400"/>
                <a:ext cx="999825" cy="276999"/>
              </a:xfrm>
              <a:prstGeom prst="rect">
                <a:avLst/>
              </a:prstGeom>
              <a:noFill/>
            </p:spPr>
            <p:txBody>
              <a:bodyPr wrap="none" rtlCol="0">
                <a:spAutoFit/>
              </a:bodyPr>
              <a:lstStyle/>
              <a:p>
                <a:r>
                  <a:rPr lang="en-US" sz="1200" dirty="0"/>
                  <a:t>Visual Cortex</a:t>
                </a:r>
              </a:p>
            </p:txBody>
          </p:sp>
        </p:grpSp>
        <p:sp>
          <p:nvSpPr>
            <p:cNvPr id="41" name="TextBox 40"/>
            <p:cNvSpPr txBox="1"/>
            <p:nvPr/>
          </p:nvSpPr>
          <p:spPr>
            <a:xfrm>
              <a:off x="2096868" y="5029200"/>
              <a:ext cx="1912424" cy="1604433"/>
            </a:xfrm>
            <a:prstGeom prst="rect">
              <a:avLst/>
            </a:prstGeom>
            <a:noFill/>
          </p:spPr>
          <p:txBody>
            <a:bodyPr wrap="square" rtlCol="0">
              <a:noAutofit/>
            </a:bodyPr>
            <a:lstStyle/>
            <a:p>
              <a:pPr marL="114951" indent="-114951">
                <a:lnSpc>
                  <a:spcPct val="80000"/>
                </a:lnSpc>
                <a:buFont typeface="Arial" panose="020B0604020202020204" pitchFamily="34" charset="0"/>
                <a:buChar char="•"/>
              </a:pPr>
              <a:r>
                <a:rPr lang="en-US" sz="1600" dirty="0"/>
                <a:t>Interchangeable circuitry </a:t>
              </a:r>
            </a:p>
            <a:p>
              <a:pPr marL="114951" indent="-114951">
                <a:lnSpc>
                  <a:spcPct val="80000"/>
                </a:lnSpc>
                <a:buFont typeface="Arial" panose="020B0604020202020204" pitchFamily="34" charset="0"/>
                <a:buChar char="•"/>
              </a:pPr>
              <a:r>
                <a:rPr lang="en-US" sz="1600" dirty="0"/>
                <a:t>Auditory cortex learns to ‘see’ if sent visual signals</a:t>
              </a:r>
            </a:p>
            <a:p>
              <a:pPr marL="114951" indent="-114951">
                <a:lnSpc>
                  <a:spcPct val="80000"/>
                </a:lnSpc>
                <a:buFont typeface="Arial" panose="020B0604020202020204" pitchFamily="34" charset="0"/>
                <a:buChar char="•"/>
              </a:pPr>
              <a:r>
                <a:rPr lang="en-US" sz="1600" dirty="0"/>
                <a:t>Injury area tasks shift to uninjured areas</a:t>
              </a:r>
            </a:p>
          </p:txBody>
        </p:sp>
      </p:grpSp>
      <p:grpSp>
        <p:nvGrpSpPr>
          <p:cNvPr id="47" name="Group 46"/>
          <p:cNvGrpSpPr/>
          <p:nvPr/>
        </p:nvGrpSpPr>
        <p:grpSpPr>
          <a:xfrm>
            <a:off x="3844387" y="3657604"/>
            <a:ext cx="5375814" cy="3185845"/>
            <a:chOff x="3844387" y="3902847"/>
            <a:chExt cx="5375813" cy="3185845"/>
          </a:xfrm>
        </p:grpSpPr>
        <p:pic>
          <p:nvPicPr>
            <p:cNvPr id="3082" name="Picture 10" descr="Image result for learning"/>
            <p:cNvPicPr>
              <a:picLocks noChangeAspect="1" noChangeArrowheads="1"/>
            </p:cNvPicPr>
            <p:nvPr/>
          </p:nvPicPr>
          <p:blipFill rotWithShape="1">
            <a:blip r:embed="rId11">
              <a:extLst>
                <a:ext uri="{28A0092B-C50C-407E-A947-70E740481C1C}">
                  <a14:useLocalDpi xmlns:a14="http://schemas.microsoft.com/office/drawing/2010/main" val="0"/>
                </a:ext>
              </a:extLst>
            </a:blip>
            <a:srcRect t="3456" r="16197" b="49295"/>
            <a:stretch/>
          </p:blipFill>
          <p:spPr bwMode="auto">
            <a:xfrm>
              <a:off x="3885163" y="3902847"/>
              <a:ext cx="5182956" cy="23622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sp>
          <p:nvSpPr>
            <p:cNvPr id="43" name="TextBox 42"/>
            <p:cNvSpPr txBox="1"/>
            <p:nvPr/>
          </p:nvSpPr>
          <p:spPr>
            <a:xfrm>
              <a:off x="3844387" y="6265046"/>
              <a:ext cx="5375813" cy="823646"/>
            </a:xfrm>
            <a:prstGeom prst="rect">
              <a:avLst/>
            </a:prstGeom>
            <a:noFill/>
          </p:spPr>
          <p:txBody>
            <a:bodyPr wrap="square" rtlCol="0">
              <a:noAutofit/>
            </a:bodyPr>
            <a:lstStyle/>
            <a:p>
              <a:pPr marL="114951" indent="-114951">
                <a:lnSpc>
                  <a:spcPct val="80000"/>
                </a:lnSpc>
                <a:buFont typeface="Arial" panose="020B0604020202020204" pitchFamily="34" charset="0"/>
                <a:buChar char="•"/>
              </a:pPr>
              <a:r>
                <a:rPr lang="en-US" sz="1600" dirty="0"/>
                <a:t>Not fully-general learning, but well-adapted to our world</a:t>
              </a:r>
            </a:p>
            <a:p>
              <a:pPr marL="114951" indent="-114951">
                <a:lnSpc>
                  <a:spcPct val="80000"/>
                </a:lnSpc>
                <a:buFont typeface="Arial" panose="020B0604020202020204" pitchFamily="34" charset="0"/>
                <a:buChar char="•"/>
              </a:pPr>
              <a:r>
                <a:rPr lang="en-US" sz="1600" dirty="0"/>
                <a:t>Humans co-opted this circuitry to many new applications</a:t>
              </a:r>
            </a:p>
            <a:p>
              <a:pPr marL="114951" indent="-114951">
                <a:lnSpc>
                  <a:spcPct val="80000"/>
                </a:lnSpc>
                <a:buFont typeface="Arial" panose="020B0604020202020204" pitchFamily="34" charset="0"/>
                <a:buChar char="•"/>
              </a:pPr>
              <a:r>
                <a:rPr lang="en-US" sz="1600" dirty="0"/>
                <a:t>Modern tasks accessible to any homo sapiens (&lt;70k years)</a:t>
              </a:r>
            </a:p>
            <a:p>
              <a:pPr marL="114951" indent="-114951">
                <a:lnSpc>
                  <a:spcPct val="80000"/>
                </a:lnSpc>
                <a:buFont typeface="Arial" panose="020B0604020202020204" pitchFamily="34" charset="0"/>
                <a:buChar char="•"/>
              </a:pPr>
              <a:r>
                <a:rPr lang="en-US" sz="1600" dirty="0"/>
                <a:t>ML primitives not too different from animals: more to come?</a:t>
              </a:r>
            </a:p>
          </p:txBody>
        </p:sp>
      </p:grpSp>
      <p:grpSp>
        <p:nvGrpSpPr>
          <p:cNvPr id="44" name="Group 43"/>
          <p:cNvGrpSpPr/>
          <p:nvPr/>
        </p:nvGrpSpPr>
        <p:grpSpPr>
          <a:xfrm>
            <a:off x="3886222" y="1319789"/>
            <a:ext cx="2028034" cy="1042434"/>
            <a:chOff x="3886200" y="1319766"/>
            <a:chExt cx="2028034" cy="1042434"/>
          </a:xfrm>
        </p:grpSpPr>
        <p:pic>
          <p:nvPicPr>
            <p:cNvPr id="33" name="Picture 32"/>
            <p:cNvPicPr>
              <a:picLocks noChangeAspect="1"/>
            </p:cNvPicPr>
            <p:nvPr/>
          </p:nvPicPr>
          <p:blipFill>
            <a:blip r:embed="rId12">
              <a:clrChange>
                <a:clrFrom>
                  <a:srgbClr val="FFFFFF"/>
                </a:clrFrom>
                <a:clrTo>
                  <a:srgbClr val="FFFFFF">
                    <a:alpha val="0"/>
                  </a:srgbClr>
                </a:clrTo>
              </a:clrChange>
            </a:blip>
            <a:stretch>
              <a:fillRect/>
            </a:stretch>
          </p:blipFill>
          <p:spPr>
            <a:xfrm>
              <a:off x="3886200" y="1545436"/>
              <a:ext cx="897008" cy="816764"/>
            </a:xfrm>
            <a:prstGeom prst="rect">
              <a:avLst/>
            </a:prstGeom>
          </p:spPr>
        </p:pic>
        <p:pic>
          <p:nvPicPr>
            <p:cNvPr id="34" name="Picture 33"/>
            <p:cNvPicPr>
              <a:picLocks noChangeAspect="1"/>
            </p:cNvPicPr>
            <p:nvPr/>
          </p:nvPicPr>
          <p:blipFill>
            <a:blip r:embed="rId13">
              <a:clrChange>
                <a:clrFrom>
                  <a:srgbClr val="FFFFFF"/>
                </a:clrFrom>
                <a:clrTo>
                  <a:srgbClr val="FFFFFF">
                    <a:alpha val="0"/>
                  </a:srgbClr>
                </a:clrTo>
              </a:clrChange>
            </a:blip>
            <a:stretch>
              <a:fillRect/>
            </a:stretch>
          </p:blipFill>
          <p:spPr>
            <a:xfrm>
              <a:off x="4876800" y="1319766"/>
              <a:ext cx="1037434" cy="982983"/>
            </a:xfrm>
            <a:prstGeom prst="rect">
              <a:avLst/>
            </a:prstGeom>
          </p:spPr>
        </p:pic>
        <p:sp>
          <p:nvSpPr>
            <p:cNvPr id="32" name="TextBox 31"/>
            <p:cNvSpPr txBox="1"/>
            <p:nvPr/>
          </p:nvSpPr>
          <p:spPr>
            <a:xfrm>
              <a:off x="4990363" y="1600199"/>
              <a:ext cx="697627" cy="307777"/>
            </a:xfrm>
            <a:prstGeom prst="rect">
              <a:avLst/>
            </a:prstGeom>
            <a:noFill/>
          </p:spPr>
          <p:txBody>
            <a:bodyPr wrap="none" rtlCol="0">
              <a:spAutoFit/>
            </a:bodyPr>
            <a:lstStyle/>
            <a:p>
              <a:r>
                <a:rPr lang="en-US" sz="1400" dirty="0"/>
                <a:t>human</a:t>
              </a:r>
            </a:p>
          </p:txBody>
        </p:sp>
        <p:sp>
          <p:nvSpPr>
            <p:cNvPr id="46" name="TextBox 45"/>
            <p:cNvSpPr txBox="1"/>
            <p:nvPr/>
          </p:nvSpPr>
          <p:spPr>
            <a:xfrm>
              <a:off x="4151914" y="1641426"/>
              <a:ext cx="633507" cy="307777"/>
            </a:xfrm>
            <a:prstGeom prst="rect">
              <a:avLst/>
            </a:prstGeom>
            <a:noFill/>
          </p:spPr>
          <p:txBody>
            <a:bodyPr wrap="none" rtlCol="0">
              <a:spAutoFit/>
            </a:bodyPr>
            <a:lstStyle/>
            <a:p>
              <a:r>
                <a:rPr lang="en-US" sz="1400" dirty="0"/>
                <a:t>chimp</a:t>
              </a:r>
            </a:p>
          </p:txBody>
        </p:sp>
      </p:grpSp>
      <p:grpSp>
        <p:nvGrpSpPr>
          <p:cNvPr id="4" name="Group 3"/>
          <p:cNvGrpSpPr/>
          <p:nvPr/>
        </p:nvGrpSpPr>
        <p:grpSpPr>
          <a:xfrm>
            <a:off x="4210340" y="1304901"/>
            <a:ext cx="1686983" cy="760966"/>
            <a:chOff x="9151263" y="1309135"/>
            <a:chExt cx="1686983" cy="760966"/>
          </a:xfrm>
        </p:grpSpPr>
        <p:sp>
          <p:nvSpPr>
            <p:cNvPr id="3" name="Rectangle 2"/>
            <p:cNvSpPr/>
            <p:nvPr/>
          </p:nvSpPr>
          <p:spPr>
            <a:xfrm>
              <a:off x="10025446" y="1641449"/>
              <a:ext cx="524934" cy="305884"/>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151263" y="1689100"/>
              <a:ext cx="480483" cy="311873"/>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923846" y="1336649"/>
              <a:ext cx="914400" cy="733452"/>
            </a:xfrm>
            <a:custGeom>
              <a:avLst/>
              <a:gdLst>
                <a:gd name="connsiteX0" fmla="*/ 0 w 914400"/>
                <a:gd name="connsiteY0" fmla="*/ 0 h 733451"/>
                <a:gd name="connsiteX1" fmla="*/ 914400 w 914400"/>
                <a:gd name="connsiteY1" fmla="*/ 0 h 733451"/>
                <a:gd name="connsiteX2" fmla="*/ 914400 w 914400"/>
                <a:gd name="connsiteY2" fmla="*/ 733451 h 733451"/>
                <a:gd name="connsiteX3" fmla="*/ 0 w 914400"/>
                <a:gd name="connsiteY3" fmla="*/ 733451 h 733451"/>
                <a:gd name="connsiteX4" fmla="*/ 0 w 914400"/>
                <a:gd name="connsiteY4" fmla="*/ 0 h 733451"/>
                <a:gd name="connsiteX0" fmla="*/ 0 w 914400"/>
                <a:gd name="connsiteY0" fmla="*/ 0 h 733451"/>
                <a:gd name="connsiteX1" fmla="*/ 914400 w 914400"/>
                <a:gd name="connsiteY1" fmla="*/ 0 h 733451"/>
                <a:gd name="connsiteX2" fmla="*/ 914400 w 914400"/>
                <a:gd name="connsiteY2" fmla="*/ 733451 h 733451"/>
                <a:gd name="connsiteX3" fmla="*/ 0 w 914400"/>
                <a:gd name="connsiteY3" fmla="*/ 733451 h 733451"/>
                <a:gd name="connsiteX4" fmla="*/ 530 w 914400"/>
                <a:gd name="connsiteY4" fmla="*/ 303240 h 733451"/>
                <a:gd name="connsiteX5" fmla="*/ 0 w 914400"/>
                <a:gd name="connsiteY5" fmla="*/ 0 h 733451"/>
                <a:gd name="connsiteX0" fmla="*/ 0 w 914400"/>
                <a:gd name="connsiteY0" fmla="*/ 0 h 733452"/>
                <a:gd name="connsiteX1" fmla="*/ 914400 w 914400"/>
                <a:gd name="connsiteY1" fmla="*/ 0 h 733452"/>
                <a:gd name="connsiteX2" fmla="*/ 914400 w 914400"/>
                <a:gd name="connsiteY2" fmla="*/ 733451 h 733452"/>
                <a:gd name="connsiteX3" fmla="*/ 626005 w 914400"/>
                <a:gd name="connsiteY3" fmla="*/ 733452 h 733452"/>
                <a:gd name="connsiteX4" fmla="*/ 0 w 914400"/>
                <a:gd name="connsiteY4" fmla="*/ 733451 h 733452"/>
                <a:gd name="connsiteX5" fmla="*/ 530 w 914400"/>
                <a:gd name="connsiteY5" fmla="*/ 303240 h 733452"/>
                <a:gd name="connsiteX6" fmla="*/ 0 w 914400"/>
                <a:gd name="connsiteY6" fmla="*/ 0 h 733452"/>
                <a:gd name="connsiteX0" fmla="*/ 0 w 914400"/>
                <a:gd name="connsiteY0" fmla="*/ 0 h 733452"/>
                <a:gd name="connsiteX1" fmla="*/ 914400 w 914400"/>
                <a:gd name="connsiteY1" fmla="*/ 0 h 733452"/>
                <a:gd name="connsiteX2" fmla="*/ 914400 w 914400"/>
                <a:gd name="connsiteY2" fmla="*/ 733451 h 733452"/>
                <a:gd name="connsiteX3" fmla="*/ 626005 w 914400"/>
                <a:gd name="connsiteY3" fmla="*/ 733452 h 733452"/>
                <a:gd name="connsiteX4" fmla="*/ 623888 w 914400"/>
                <a:gd name="connsiteY4" fmla="*/ 309589 h 733452"/>
                <a:gd name="connsiteX5" fmla="*/ 530 w 914400"/>
                <a:gd name="connsiteY5" fmla="*/ 303240 h 733452"/>
                <a:gd name="connsiteX6" fmla="*/ 0 w 914400"/>
                <a:gd name="connsiteY6" fmla="*/ 0 h 733452"/>
                <a:gd name="connsiteX0" fmla="*/ 0 w 914400"/>
                <a:gd name="connsiteY0" fmla="*/ 0 h 733452"/>
                <a:gd name="connsiteX1" fmla="*/ 914400 w 914400"/>
                <a:gd name="connsiteY1" fmla="*/ 0 h 733452"/>
                <a:gd name="connsiteX2" fmla="*/ 914400 w 914400"/>
                <a:gd name="connsiteY2" fmla="*/ 733451 h 733452"/>
                <a:gd name="connsiteX3" fmla="*/ 626005 w 914400"/>
                <a:gd name="connsiteY3" fmla="*/ 733452 h 733452"/>
                <a:gd name="connsiteX4" fmla="*/ 623888 w 914400"/>
                <a:gd name="connsiteY4" fmla="*/ 309589 h 733452"/>
                <a:gd name="connsiteX5" fmla="*/ 530 w 914400"/>
                <a:gd name="connsiteY5" fmla="*/ 303240 h 733452"/>
                <a:gd name="connsiteX6" fmla="*/ 0 w 914400"/>
                <a:gd name="connsiteY6" fmla="*/ 0 h 733452"/>
                <a:gd name="connsiteX0" fmla="*/ 0 w 914400"/>
                <a:gd name="connsiteY0" fmla="*/ 0 h 733452"/>
                <a:gd name="connsiteX1" fmla="*/ 914400 w 914400"/>
                <a:gd name="connsiteY1" fmla="*/ 0 h 733452"/>
                <a:gd name="connsiteX2" fmla="*/ 914400 w 914400"/>
                <a:gd name="connsiteY2" fmla="*/ 733451 h 733452"/>
                <a:gd name="connsiteX3" fmla="*/ 626005 w 914400"/>
                <a:gd name="connsiteY3" fmla="*/ 733452 h 733452"/>
                <a:gd name="connsiteX4" fmla="*/ 623888 w 914400"/>
                <a:gd name="connsiteY4" fmla="*/ 309589 h 733452"/>
                <a:gd name="connsiteX5" fmla="*/ 530 w 914400"/>
                <a:gd name="connsiteY5" fmla="*/ 303240 h 733452"/>
                <a:gd name="connsiteX6" fmla="*/ 0 w 914400"/>
                <a:gd name="connsiteY6" fmla="*/ 0 h 733452"/>
                <a:gd name="connsiteX0" fmla="*/ 0 w 914400"/>
                <a:gd name="connsiteY0" fmla="*/ 0 h 733452"/>
                <a:gd name="connsiteX1" fmla="*/ 914400 w 914400"/>
                <a:gd name="connsiteY1" fmla="*/ 0 h 733452"/>
                <a:gd name="connsiteX2" fmla="*/ 914400 w 914400"/>
                <a:gd name="connsiteY2" fmla="*/ 733451 h 733452"/>
                <a:gd name="connsiteX3" fmla="*/ 626005 w 914400"/>
                <a:gd name="connsiteY3" fmla="*/ 733452 h 733452"/>
                <a:gd name="connsiteX4" fmla="*/ 623888 w 914400"/>
                <a:gd name="connsiteY4" fmla="*/ 304827 h 733452"/>
                <a:gd name="connsiteX5" fmla="*/ 530 w 914400"/>
                <a:gd name="connsiteY5" fmla="*/ 303240 h 733452"/>
                <a:gd name="connsiteX6" fmla="*/ 0 w 914400"/>
                <a:gd name="connsiteY6" fmla="*/ 0 h 73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733452">
                  <a:moveTo>
                    <a:pt x="0" y="0"/>
                  </a:moveTo>
                  <a:lnTo>
                    <a:pt x="914400" y="0"/>
                  </a:lnTo>
                  <a:lnTo>
                    <a:pt x="914400" y="733451"/>
                  </a:lnTo>
                  <a:lnTo>
                    <a:pt x="626005" y="733452"/>
                  </a:lnTo>
                  <a:cubicBezTo>
                    <a:pt x="625299" y="592164"/>
                    <a:pt x="624594" y="446115"/>
                    <a:pt x="623888" y="304827"/>
                  </a:cubicBezTo>
                  <a:lnTo>
                    <a:pt x="530" y="303240"/>
                  </a:lnTo>
                  <a:cubicBezTo>
                    <a:pt x="353" y="202160"/>
                    <a:pt x="177" y="101080"/>
                    <a:pt x="0" y="0"/>
                  </a:cubicBezTo>
                  <a:close/>
                </a:path>
              </a:pathLst>
            </a:custGeom>
            <a:solidFill>
              <a:srgbClr val="FF0000">
                <a:alpha val="8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49" name="TextBox 48"/>
            <p:cNvSpPr txBox="1"/>
            <p:nvPr/>
          </p:nvSpPr>
          <p:spPr>
            <a:xfrm>
              <a:off x="9991391" y="1309135"/>
              <a:ext cx="818750" cy="391517"/>
            </a:xfrm>
            <a:prstGeom prst="rect">
              <a:avLst/>
            </a:prstGeom>
            <a:noFill/>
          </p:spPr>
          <p:txBody>
            <a:bodyPr wrap="none" rtlCol="0">
              <a:spAutoFit/>
            </a:bodyPr>
            <a:lstStyle/>
            <a:p>
              <a:pPr algn="ctr">
                <a:lnSpc>
                  <a:spcPct val="80000"/>
                </a:lnSpc>
              </a:pPr>
              <a:r>
                <a:rPr lang="en-US" sz="1200" dirty="0" smtClean="0"/>
                <a:t>Hardware</a:t>
              </a:r>
            </a:p>
            <a:p>
              <a:pPr algn="ctr">
                <a:lnSpc>
                  <a:spcPct val="80000"/>
                </a:lnSpc>
              </a:pPr>
              <a:r>
                <a:rPr lang="en-US" sz="1200" dirty="0" smtClean="0"/>
                <a:t>expansion</a:t>
              </a:r>
              <a:endParaRPr lang="en-US" sz="1200" dirty="0"/>
            </a:p>
          </p:txBody>
        </p:sp>
      </p:grpSp>
    </p:spTree>
    <p:extLst>
      <p:ext uri="{BB962C8B-B14F-4D97-AF65-F5344CB8AC3E}">
        <p14:creationId xmlns:p14="http://schemas.microsoft.com/office/powerpoint/2010/main" val="3425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dissolv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 y="1"/>
            <a:ext cx="9143998" cy="380999"/>
          </a:xfrm>
        </p:spPr>
        <p:txBody>
          <a:bodyPr/>
          <a:lstStyle/>
          <a:p>
            <a:pPr algn="ctr"/>
            <a:r>
              <a:rPr lang="en-US" sz="2400" dirty="0"/>
              <a:t>Automatic Colorization of Black and White Images</a:t>
            </a:r>
            <a:br>
              <a:rPr lang="en-US" sz="2400" dirty="0"/>
            </a:br>
            <a:endParaRPr lang="en-US" sz="2400" dirty="0"/>
          </a:p>
        </p:txBody>
      </p:sp>
      <p:pic>
        <p:nvPicPr>
          <p:cNvPr id="2050" name="Picture 2" descr="Colorization of Black and White Photograp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4" y="546101"/>
            <a:ext cx="9128115" cy="6313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8916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mn-lt"/>
              </a:rPr>
              <a:t>Optimizing Images</a:t>
            </a:r>
            <a:endParaRPr lang="en-US" dirty="0">
              <a:latin typeface="+mn-lt"/>
            </a:endParaRP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7783" y="1324992"/>
            <a:ext cx="1912126" cy="126318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H="1" flipV="1">
            <a:off x="4754022" y="4055340"/>
            <a:ext cx="1904344" cy="127062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6403" y="1320594"/>
            <a:ext cx="1892668" cy="126239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66430" y="4055321"/>
            <a:ext cx="1993593" cy="1249277"/>
          </a:xfrm>
          <a:prstGeom prst="rect">
            <a:avLst/>
          </a:prstGeom>
        </p:spPr>
      </p:pic>
      <p:pic>
        <p:nvPicPr>
          <p:cNvPr id="40" name="Picture 39"/>
          <p:cNvPicPr>
            <a:picLocks noChangeAspect="1"/>
          </p:cNvPicPr>
          <p:nvPr/>
        </p:nvPicPr>
        <p:blipFill rotWithShape="1">
          <a:blip r:embed="rId7" cstate="print">
            <a:extLst>
              <a:ext uri="{28A0092B-C50C-407E-A947-70E740481C1C}">
                <a14:useLocalDpi xmlns:a14="http://schemas.microsoft.com/office/drawing/2010/main" val="0"/>
              </a:ext>
            </a:extLst>
          </a:blip>
          <a:srcRect l="12959" t="15358" r="10776" b="16010"/>
          <a:stretch/>
        </p:blipFill>
        <p:spPr>
          <a:xfrm>
            <a:off x="2465213" y="4059488"/>
            <a:ext cx="1878188" cy="1216968"/>
          </a:xfrm>
          <a:prstGeom prst="rect">
            <a:avLst/>
          </a:prstGeom>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818" y="4055321"/>
            <a:ext cx="1989326" cy="1203489"/>
          </a:xfrm>
          <a:prstGeom prst="rect">
            <a:avLst/>
          </a:prstGeom>
        </p:spPr>
      </p:pic>
      <p:sp>
        <p:nvSpPr>
          <p:cNvPr id="31" name="Rectangle 30"/>
          <p:cNvSpPr/>
          <p:nvPr/>
        </p:nvSpPr>
        <p:spPr bwMode="auto">
          <a:xfrm>
            <a:off x="277361" y="3966111"/>
            <a:ext cx="4164998" cy="245066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65" tIns="45634" rIns="91265" bIns="45634" numCol="1" rtlCol="0" anchor="t" anchorCtr="0" compatLnSpc="1">
            <a:prstTxWarp prst="textNoShape">
              <a:avLst/>
            </a:prstTxWarp>
          </a:bodyPr>
          <a:lstStyle/>
          <a:p>
            <a:pPr defTabSz="912644" eaLnBrk="0" fontAlgn="base" hangingPunct="0">
              <a:spcBef>
                <a:spcPct val="0"/>
              </a:spcBef>
              <a:spcAft>
                <a:spcPct val="0"/>
              </a:spcAft>
            </a:pPr>
            <a:endParaRPr lang="en-US" sz="2400">
              <a:latin typeface="Arial" panose="020B0604020202020204" pitchFamily="34" charset="0"/>
              <a:ea typeface="ヒラギノ角ゴ Pro W3" pitchFamily="86" charset="-128"/>
            </a:endParaRPr>
          </a:p>
        </p:txBody>
      </p:sp>
      <p:sp>
        <p:nvSpPr>
          <p:cNvPr id="32" name="TextBox 31"/>
          <p:cNvSpPr txBox="1"/>
          <p:nvPr/>
        </p:nvSpPr>
        <p:spPr>
          <a:xfrm>
            <a:off x="417210" y="5485996"/>
            <a:ext cx="3885300" cy="646331"/>
          </a:xfrm>
          <a:prstGeom prst="rect">
            <a:avLst/>
          </a:prstGeom>
          <a:solidFill>
            <a:srgbClr val="F7615A"/>
          </a:solidFill>
        </p:spPr>
        <p:txBody>
          <a:bodyPr wrap="square" lIns="91265" tIns="45634" rIns="91265" bIns="45634" rtlCol="0">
            <a:spAutoFit/>
          </a:bodyPr>
          <a:lstStyle/>
          <a:p>
            <a:pPr algn="ctr"/>
            <a:r>
              <a:rPr lang="en-US" dirty="0">
                <a:solidFill>
                  <a:schemeClr val="bg1"/>
                </a:solidFill>
                <a:latin typeface="Garamond" panose="02020404030301010803" pitchFamily="18" charset="0"/>
              </a:rPr>
              <a:t>Post Processing Feature Optimization (Illumination)</a:t>
            </a:r>
          </a:p>
        </p:txBody>
      </p:sp>
      <p:sp>
        <p:nvSpPr>
          <p:cNvPr id="33" name="Rectangle 32"/>
          <p:cNvSpPr/>
          <p:nvPr/>
        </p:nvSpPr>
        <p:spPr bwMode="auto">
          <a:xfrm>
            <a:off x="2514622" y="1163443"/>
            <a:ext cx="4164998" cy="245066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65" tIns="45634" rIns="91265" bIns="45634" numCol="1" rtlCol="0" anchor="t" anchorCtr="0" compatLnSpc="1">
            <a:prstTxWarp prst="textNoShape">
              <a:avLst/>
            </a:prstTxWarp>
          </a:bodyPr>
          <a:lstStyle/>
          <a:p>
            <a:pPr defTabSz="912644" eaLnBrk="0" fontAlgn="base" hangingPunct="0">
              <a:spcBef>
                <a:spcPct val="0"/>
              </a:spcBef>
              <a:spcAft>
                <a:spcPct val="0"/>
              </a:spcAft>
            </a:pPr>
            <a:endParaRPr lang="en-US" sz="2400">
              <a:latin typeface="Arial" panose="020B0604020202020204" pitchFamily="34" charset="0"/>
              <a:ea typeface="ヒラギノ角ゴ Pro W3" pitchFamily="86" charset="-128"/>
            </a:endParaRPr>
          </a:p>
        </p:txBody>
      </p:sp>
      <p:sp>
        <p:nvSpPr>
          <p:cNvPr id="35" name="TextBox 34"/>
          <p:cNvSpPr txBox="1"/>
          <p:nvPr/>
        </p:nvSpPr>
        <p:spPr>
          <a:xfrm>
            <a:off x="2662859" y="2709484"/>
            <a:ext cx="3885300" cy="646331"/>
          </a:xfrm>
          <a:prstGeom prst="rect">
            <a:avLst/>
          </a:prstGeom>
          <a:solidFill>
            <a:srgbClr val="F7615A"/>
          </a:solidFill>
        </p:spPr>
        <p:txBody>
          <a:bodyPr wrap="square" lIns="91265" tIns="45634" rIns="91265" bIns="45634" rtlCol="0">
            <a:spAutoFit/>
          </a:bodyPr>
          <a:lstStyle/>
          <a:p>
            <a:pPr algn="ctr"/>
            <a:r>
              <a:rPr lang="en-US" dirty="0">
                <a:solidFill>
                  <a:schemeClr val="bg1"/>
                </a:solidFill>
                <a:latin typeface="Garamond" panose="02020404030301010803" pitchFamily="18" charset="0"/>
              </a:rPr>
              <a:t>Post Processing Feature Optimization (Color Curves and Details)</a:t>
            </a:r>
          </a:p>
        </p:txBody>
      </p:sp>
      <p:sp>
        <p:nvSpPr>
          <p:cNvPr id="42" name="Rectangle 41"/>
          <p:cNvSpPr/>
          <p:nvPr/>
        </p:nvSpPr>
        <p:spPr bwMode="auto">
          <a:xfrm>
            <a:off x="4681467" y="3966111"/>
            <a:ext cx="4164998" cy="245066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65" tIns="45634" rIns="91265" bIns="45634" numCol="1" rtlCol="0" anchor="t" anchorCtr="0" compatLnSpc="1">
            <a:prstTxWarp prst="textNoShape">
              <a:avLst/>
            </a:prstTxWarp>
          </a:bodyPr>
          <a:lstStyle/>
          <a:p>
            <a:pPr defTabSz="912644" eaLnBrk="0" fontAlgn="base" hangingPunct="0">
              <a:spcBef>
                <a:spcPct val="0"/>
              </a:spcBef>
              <a:spcAft>
                <a:spcPct val="0"/>
              </a:spcAft>
            </a:pPr>
            <a:endParaRPr lang="en-US" sz="2400">
              <a:latin typeface="Arial" panose="020B0604020202020204" pitchFamily="34" charset="0"/>
              <a:ea typeface="ヒラギノ角ゴ Pro W3" pitchFamily="86" charset="-128"/>
            </a:endParaRPr>
          </a:p>
        </p:txBody>
      </p:sp>
      <p:sp>
        <p:nvSpPr>
          <p:cNvPr id="43" name="TextBox 42"/>
          <p:cNvSpPr txBox="1"/>
          <p:nvPr/>
        </p:nvSpPr>
        <p:spPr>
          <a:xfrm>
            <a:off x="4821316" y="5485996"/>
            <a:ext cx="3885300" cy="646331"/>
          </a:xfrm>
          <a:prstGeom prst="rect">
            <a:avLst/>
          </a:prstGeom>
          <a:solidFill>
            <a:srgbClr val="F7615A"/>
          </a:solidFill>
        </p:spPr>
        <p:txBody>
          <a:bodyPr wrap="square" lIns="91265" tIns="45634" rIns="91265" bIns="45634" rtlCol="0">
            <a:spAutoFit/>
          </a:bodyPr>
          <a:lstStyle/>
          <a:p>
            <a:pPr algn="ctr"/>
            <a:r>
              <a:rPr lang="en-US" dirty="0">
                <a:solidFill>
                  <a:schemeClr val="bg1"/>
                </a:solidFill>
                <a:latin typeface="Garamond" panose="02020404030301010803" pitchFamily="18" charset="0"/>
              </a:rPr>
              <a:t>Post Processing Feature Optimization (Color Tone: Warmness)</a:t>
            </a:r>
          </a:p>
        </p:txBody>
      </p:sp>
    </p:spTree>
    <p:extLst>
      <p:ext uri="{BB962C8B-B14F-4D97-AF65-F5344CB8AC3E}">
        <p14:creationId xmlns:p14="http://schemas.microsoft.com/office/powerpoint/2010/main" val="255223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P spid="42" grpId="0" animBg="1"/>
      <p:bldP spid="4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22" y="914399"/>
            <a:ext cx="5383944" cy="5867400"/>
          </a:xfrm>
          <a:prstGeom prst="rect">
            <a:avLst/>
          </a:prstGeom>
        </p:spPr>
      </p:pic>
      <p:sp>
        <p:nvSpPr>
          <p:cNvPr id="3" name="Title 1"/>
          <p:cNvSpPr>
            <a:spLocks noGrp="1"/>
          </p:cNvSpPr>
          <p:nvPr>
            <p:ph type="title"/>
          </p:nvPr>
        </p:nvSpPr>
        <p:spPr>
          <a:xfrm>
            <a:off x="152421" y="20465"/>
            <a:ext cx="7772400" cy="677108"/>
          </a:xfrm>
        </p:spPr>
        <p:txBody>
          <a:bodyPr/>
          <a:lstStyle/>
          <a:p>
            <a:r>
              <a:rPr lang="en-US" dirty="0" smtClean="0">
                <a:latin typeface="+mn-lt"/>
              </a:rPr>
              <a:t>Up-scaling low-resolution images</a:t>
            </a:r>
            <a:endParaRPr lang="en-US" dirty="0">
              <a:latin typeface="+mn-lt"/>
            </a:endParaRPr>
          </a:p>
        </p:txBody>
      </p:sp>
    </p:spTree>
    <p:extLst>
      <p:ext uri="{BB962C8B-B14F-4D97-AF65-F5344CB8AC3E}">
        <p14:creationId xmlns:p14="http://schemas.microsoft.com/office/powerpoint/2010/main" val="37771504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Medicine, Biology, Healthcare</a:t>
            </a:r>
          </a:p>
        </p:txBody>
      </p:sp>
      <p:grpSp>
        <p:nvGrpSpPr>
          <p:cNvPr id="2" name="Group 1"/>
          <p:cNvGrpSpPr/>
          <p:nvPr/>
        </p:nvGrpSpPr>
        <p:grpSpPr>
          <a:xfrm>
            <a:off x="75952" y="1335025"/>
            <a:ext cx="1905248" cy="4971310"/>
            <a:chOff x="468633" y="1335025"/>
            <a:chExt cx="1488186" cy="4971310"/>
          </a:xfrm>
        </p:grpSpPr>
        <p:sp>
          <p:nvSpPr>
            <p:cNvPr id="11" name="object 11"/>
            <p:cNvSpPr/>
            <p:nvPr/>
          </p:nvSpPr>
          <p:spPr>
            <a:xfrm>
              <a:off x="468633" y="1335025"/>
              <a:ext cx="1488186" cy="1051559"/>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12" name="object 12"/>
            <p:cNvSpPr/>
            <p:nvPr/>
          </p:nvSpPr>
          <p:spPr>
            <a:xfrm>
              <a:off x="782199" y="3060025"/>
              <a:ext cx="862965" cy="1115059"/>
            </a:xfrm>
            <a:custGeom>
              <a:avLst/>
              <a:gdLst/>
              <a:ahLst/>
              <a:cxnLst/>
              <a:rect l="l" t="t" r="r" b="b"/>
              <a:pathLst>
                <a:path w="1150620" h="1115060">
                  <a:moveTo>
                    <a:pt x="1150213" y="0"/>
                  </a:moveTo>
                  <a:lnTo>
                    <a:pt x="0" y="0"/>
                  </a:lnTo>
                  <a:lnTo>
                    <a:pt x="278752" y="1115009"/>
                  </a:lnTo>
                  <a:lnTo>
                    <a:pt x="871461" y="1115009"/>
                  </a:lnTo>
                  <a:lnTo>
                    <a:pt x="1150213"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3" name="object 13"/>
            <p:cNvSpPr/>
            <p:nvPr/>
          </p:nvSpPr>
          <p:spPr>
            <a:xfrm>
              <a:off x="782636" y="3060595"/>
              <a:ext cx="862489" cy="1115059"/>
            </a:xfrm>
            <a:custGeom>
              <a:avLst/>
              <a:gdLst/>
              <a:ahLst/>
              <a:cxnLst/>
              <a:rect l="l" t="t" r="r" b="b"/>
              <a:pathLst>
                <a:path w="1149985" h="1115060">
                  <a:moveTo>
                    <a:pt x="1149628" y="0"/>
                  </a:moveTo>
                  <a:lnTo>
                    <a:pt x="871019" y="1114435"/>
                  </a:lnTo>
                  <a:lnTo>
                    <a:pt x="278608" y="1114435"/>
                  </a:lnTo>
                  <a:lnTo>
                    <a:pt x="0" y="0"/>
                  </a:lnTo>
                  <a:lnTo>
                    <a:pt x="1149628" y="0"/>
                  </a:lnTo>
                  <a:close/>
                </a:path>
              </a:pathLst>
            </a:custGeom>
            <a:ln w="28560">
              <a:solidFill>
                <a:srgbClr val="000000"/>
              </a:solidFill>
            </a:ln>
          </p:spPr>
          <p:txBody>
            <a:bodyPr wrap="square" lIns="0" tIns="0" rIns="0" bIns="0" rtlCol="0"/>
            <a:lstStyle/>
            <a:p>
              <a:pPr>
                <a:defRPr/>
              </a:pPr>
              <a:endParaRPr>
                <a:solidFill>
                  <a:prstClr val="black"/>
                </a:solidFill>
                <a:latin typeface="Calibri"/>
              </a:endParaRPr>
            </a:p>
          </p:txBody>
        </p:sp>
        <p:sp>
          <p:nvSpPr>
            <p:cNvPr id="14" name="object 14"/>
            <p:cNvSpPr/>
            <p:nvPr/>
          </p:nvSpPr>
          <p:spPr>
            <a:xfrm>
              <a:off x="1460690"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5" name="object 15"/>
            <p:cNvSpPr/>
            <p:nvPr/>
          </p:nvSpPr>
          <p:spPr>
            <a:xfrm>
              <a:off x="146073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6" name="object 16"/>
            <p:cNvSpPr/>
            <p:nvPr/>
          </p:nvSpPr>
          <p:spPr>
            <a:xfrm>
              <a:off x="1313631"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7" name="object 17"/>
            <p:cNvSpPr/>
            <p:nvPr/>
          </p:nvSpPr>
          <p:spPr>
            <a:xfrm>
              <a:off x="1313681"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8" name="object 18"/>
            <p:cNvSpPr/>
            <p:nvPr/>
          </p:nvSpPr>
          <p:spPr>
            <a:xfrm>
              <a:off x="1166575"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9" name="object 19"/>
            <p:cNvSpPr/>
            <p:nvPr/>
          </p:nvSpPr>
          <p:spPr>
            <a:xfrm>
              <a:off x="1166622"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0" name="object 20"/>
            <p:cNvSpPr/>
            <p:nvPr/>
          </p:nvSpPr>
          <p:spPr>
            <a:xfrm>
              <a:off x="1019516"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1" name="object 21"/>
            <p:cNvSpPr/>
            <p:nvPr/>
          </p:nvSpPr>
          <p:spPr>
            <a:xfrm>
              <a:off x="1019566"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2" name="object 22"/>
            <p:cNvSpPr/>
            <p:nvPr/>
          </p:nvSpPr>
          <p:spPr>
            <a:xfrm>
              <a:off x="872458"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3" name="object 23"/>
            <p:cNvSpPr/>
            <p:nvPr/>
          </p:nvSpPr>
          <p:spPr>
            <a:xfrm>
              <a:off x="87250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4" name="object 24"/>
            <p:cNvSpPr/>
            <p:nvPr/>
          </p:nvSpPr>
          <p:spPr>
            <a:xfrm>
              <a:off x="1314912"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5" name="object 25"/>
            <p:cNvSpPr/>
            <p:nvPr/>
          </p:nvSpPr>
          <p:spPr>
            <a:xfrm>
              <a:off x="1314962"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6" name="object 26"/>
            <p:cNvSpPr/>
            <p:nvPr/>
          </p:nvSpPr>
          <p:spPr>
            <a:xfrm>
              <a:off x="1168592" y="3691431"/>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7" name="object 27"/>
            <p:cNvSpPr/>
            <p:nvPr/>
          </p:nvSpPr>
          <p:spPr>
            <a:xfrm>
              <a:off x="1168639" y="3691431"/>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8" name="object 28"/>
            <p:cNvSpPr/>
            <p:nvPr/>
          </p:nvSpPr>
          <p:spPr>
            <a:xfrm>
              <a:off x="1022269"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9" name="object 29"/>
            <p:cNvSpPr/>
            <p:nvPr/>
          </p:nvSpPr>
          <p:spPr>
            <a:xfrm>
              <a:off x="1022319"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0" name="object 30"/>
            <p:cNvSpPr/>
            <p:nvPr/>
          </p:nvSpPr>
          <p:spPr>
            <a:xfrm>
              <a:off x="1246520" y="3454077"/>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1" name="object 31"/>
            <p:cNvSpPr/>
            <p:nvPr/>
          </p:nvSpPr>
          <p:spPr>
            <a:xfrm>
              <a:off x="1246570" y="3454077"/>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2" name="object 32"/>
            <p:cNvSpPr/>
            <p:nvPr/>
          </p:nvSpPr>
          <p:spPr>
            <a:xfrm>
              <a:off x="1092056"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3" name="object 33"/>
            <p:cNvSpPr/>
            <p:nvPr/>
          </p:nvSpPr>
          <p:spPr>
            <a:xfrm>
              <a:off x="109210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4" name="object 34"/>
            <p:cNvSpPr/>
            <p:nvPr/>
          </p:nvSpPr>
          <p:spPr>
            <a:xfrm>
              <a:off x="945915"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5" name="object 35"/>
            <p:cNvSpPr/>
            <p:nvPr/>
          </p:nvSpPr>
          <p:spPr>
            <a:xfrm>
              <a:off x="94596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6" name="object 36"/>
            <p:cNvSpPr/>
            <p:nvPr/>
          </p:nvSpPr>
          <p:spPr>
            <a:xfrm>
              <a:off x="1388745" y="3455773"/>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7" name="object 37"/>
            <p:cNvSpPr/>
            <p:nvPr/>
          </p:nvSpPr>
          <p:spPr>
            <a:xfrm>
              <a:off x="1388795" y="3455773"/>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8" name="object 38"/>
            <p:cNvSpPr/>
            <p:nvPr/>
          </p:nvSpPr>
          <p:spPr>
            <a:xfrm>
              <a:off x="1246520"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9" name="object 39"/>
            <p:cNvSpPr/>
            <p:nvPr/>
          </p:nvSpPr>
          <p:spPr>
            <a:xfrm>
              <a:off x="1246568"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0" name="object 40"/>
            <p:cNvSpPr/>
            <p:nvPr/>
          </p:nvSpPr>
          <p:spPr>
            <a:xfrm>
              <a:off x="1094245"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41" name="object 41"/>
            <p:cNvSpPr/>
            <p:nvPr/>
          </p:nvSpPr>
          <p:spPr>
            <a:xfrm>
              <a:off x="1094295"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2" name="object 42"/>
            <p:cNvSpPr/>
            <p:nvPr/>
          </p:nvSpPr>
          <p:spPr>
            <a:xfrm>
              <a:off x="1435752" y="3343555"/>
              <a:ext cx="71915" cy="112395"/>
            </a:xfrm>
            <a:custGeom>
              <a:avLst/>
              <a:gdLst/>
              <a:ahLst/>
              <a:cxnLst/>
              <a:rect l="l" t="t" r="r" b="b"/>
              <a:pathLst>
                <a:path w="95885" h="112395">
                  <a:moveTo>
                    <a:pt x="95875"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3" name="object 43"/>
            <p:cNvSpPr/>
            <p:nvPr/>
          </p:nvSpPr>
          <p:spPr>
            <a:xfrm>
              <a:off x="1353377" y="3343555"/>
              <a:ext cx="82391" cy="112395"/>
            </a:xfrm>
            <a:custGeom>
              <a:avLst/>
              <a:gdLst/>
              <a:ahLst/>
              <a:cxnLst/>
              <a:rect l="l" t="t" r="r" b="b"/>
              <a:pathLst>
                <a:path w="109855" h="112395">
                  <a:moveTo>
                    <a:pt x="0" y="0"/>
                  </a:moveTo>
                  <a:lnTo>
                    <a:pt x="109733" y="11221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4" name="object 44"/>
            <p:cNvSpPr/>
            <p:nvPr/>
          </p:nvSpPr>
          <p:spPr>
            <a:xfrm>
              <a:off x="1293501" y="3340193"/>
              <a:ext cx="60008" cy="114300"/>
            </a:xfrm>
            <a:custGeom>
              <a:avLst/>
              <a:gdLst/>
              <a:ahLst/>
              <a:cxnLst/>
              <a:rect l="l" t="t" r="r" b="b"/>
              <a:pathLst>
                <a:path w="80010" h="114300">
                  <a:moveTo>
                    <a:pt x="79667" y="0"/>
                  </a:moveTo>
                  <a:lnTo>
                    <a:pt x="0" y="113805"/>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5" name="object 45"/>
            <p:cNvSpPr/>
            <p:nvPr/>
          </p:nvSpPr>
          <p:spPr>
            <a:xfrm>
              <a:off x="1213523" y="3343526"/>
              <a:ext cx="80009" cy="111125"/>
            </a:xfrm>
            <a:custGeom>
              <a:avLst/>
              <a:gdLst/>
              <a:ahLst/>
              <a:cxnLst/>
              <a:rect l="l" t="t" r="r" b="b"/>
              <a:pathLst>
                <a:path w="106680" h="111125">
                  <a:moveTo>
                    <a:pt x="0" y="0"/>
                  </a:moveTo>
                  <a:lnTo>
                    <a:pt x="106539" y="11049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6" name="object 46"/>
            <p:cNvSpPr/>
            <p:nvPr/>
          </p:nvSpPr>
          <p:spPr>
            <a:xfrm>
              <a:off x="1139067" y="3343557"/>
              <a:ext cx="74771" cy="110489"/>
            </a:xfrm>
            <a:custGeom>
              <a:avLst/>
              <a:gdLst/>
              <a:ahLst/>
              <a:cxnLst/>
              <a:rect l="l" t="t" r="r" b="b"/>
              <a:pathLst>
                <a:path w="99694" h="110489">
                  <a:moveTo>
                    <a:pt x="99308"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7" name="object 47"/>
            <p:cNvSpPr/>
            <p:nvPr/>
          </p:nvSpPr>
          <p:spPr>
            <a:xfrm>
              <a:off x="1066486" y="3343555"/>
              <a:ext cx="72867" cy="110489"/>
            </a:xfrm>
            <a:custGeom>
              <a:avLst/>
              <a:gdLst/>
              <a:ahLst/>
              <a:cxnLst/>
              <a:rect l="l" t="t" r="r" b="b"/>
              <a:pathLst>
                <a:path w="97155" h="110489">
                  <a:moveTo>
                    <a:pt x="0" y="0"/>
                  </a:moveTo>
                  <a:lnTo>
                    <a:pt x="96668"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8" name="object 48"/>
            <p:cNvSpPr/>
            <p:nvPr/>
          </p:nvSpPr>
          <p:spPr>
            <a:xfrm>
              <a:off x="992978" y="3343557"/>
              <a:ext cx="73819" cy="110489"/>
            </a:xfrm>
            <a:custGeom>
              <a:avLst/>
              <a:gdLst/>
              <a:ahLst/>
              <a:cxnLst/>
              <a:rect l="l" t="t" r="r" b="b"/>
              <a:pathLst>
                <a:path w="98425" h="110489">
                  <a:moveTo>
                    <a:pt x="98084"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9" name="object 49"/>
            <p:cNvSpPr/>
            <p:nvPr/>
          </p:nvSpPr>
          <p:spPr>
            <a:xfrm>
              <a:off x="919481" y="3343557"/>
              <a:ext cx="73819" cy="110489"/>
            </a:xfrm>
            <a:custGeom>
              <a:avLst/>
              <a:gdLst/>
              <a:ahLst/>
              <a:cxnLst/>
              <a:rect l="l" t="t" r="r" b="b"/>
              <a:pathLst>
                <a:path w="98425" h="110489">
                  <a:moveTo>
                    <a:pt x="0" y="0"/>
                  </a:moveTo>
                  <a:lnTo>
                    <a:pt x="97893"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0" name="object 50"/>
            <p:cNvSpPr/>
            <p:nvPr/>
          </p:nvSpPr>
          <p:spPr>
            <a:xfrm>
              <a:off x="1361931" y="3581020"/>
              <a:ext cx="73819" cy="110489"/>
            </a:xfrm>
            <a:custGeom>
              <a:avLst/>
              <a:gdLst/>
              <a:ahLst/>
              <a:cxnLst/>
              <a:rect l="l" t="t" r="r" b="b"/>
              <a:pathLst>
                <a:path w="98425" h="110489">
                  <a:moveTo>
                    <a:pt x="98392"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1" name="object 51"/>
            <p:cNvSpPr/>
            <p:nvPr/>
          </p:nvSpPr>
          <p:spPr>
            <a:xfrm>
              <a:off x="1293467" y="3579277"/>
              <a:ext cx="68580" cy="112395"/>
            </a:xfrm>
            <a:custGeom>
              <a:avLst/>
              <a:gdLst/>
              <a:ahLst/>
              <a:cxnLst/>
              <a:rect l="l" t="t" r="r" b="b"/>
              <a:pathLst>
                <a:path w="91439" h="112395">
                  <a:moveTo>
                    <a:pt x="0" y="0"/>
                  </a:moveTo>
                  <a:lnTo>
                    <a:pt x="91145" y="111809"/>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2" name="object 52"/>
            <p:cNvSpPr/>
            <p:nvPr/>
          </p:nvSpPr>
          <p:spPr>
            <a:xfrm>
              <a:off x="1215601" y="3579277"/>
              <a:ext cx="78103" cy="112395"/>
            </a:xfrm>
            <a:custGeom>
              <a:avLst/>
              <a:gdLst/>
              <a:ahLst/>
              <a:cxnLst/>
              <a:rect l="l" t="t" r="r" b="b"/>
              <a:pathLst>
                <a:path w="104139" h="112395">
                  <a:moveTo>
                    <a:pt x="103852" y="0"/>
                  </a:moveTo>
                  <a:lnTo>
                    <a:pt x="0" y="11212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3" name="object 53"/>
            <p:cNvSpPr/>
            <p:nvPr/>
          </p:nvSpPr>
          <p:spPr>
            <a:xfrm>
              <a:off x="1139027" y="3578845"/>
              <a:ext cx="76675" cy="113029"/>
            </a:xfrm>
            <a:custGeom>
              <a:avLst/>
              <a:gdLst/>
              <a:ahLst/>
              <a:cxnLst/>
              <a:rect l="l" t="t" r="r" b="b"/>
              <a:pathLst>
                <a:path w="102234" h="113029">
                  <a:moveTo>
                    <a:pt x="0" y="0"/>
                  </a:moveTo>
                  <a:lnTo>
                    <a:pt x="101995" y="11252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4" name="object 54"/>
            <p:cNvSpPr/>
            <p:nvPr/>
          </p:nvSpPr>
          <p:spPr>
            <a:xfrm>
              <a:off x="1069257" y="3578900"/>
              <a:ext cx="70009" cy="112395"/>
            </a:xfrm>
            <a:custGeom>
              <a:avLst/>
              <a:gdLst/>
              <a:ahLst/>
              <a:cxnLst/>
              <a:rect l="l" t="t" r="r" b="b"/>
              <a:pathLst>
                <a:path w="93344" h="112395">
                  <a:moveTo>
                    <a:pt x="92999"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5" name="object 55"/>
            <p:cNvSpPr/>
            <p:nvPr/>
          </p:nvSpPr>
          <p:spPr>
            <a:xfrm>
              <a:off x="992887" y="3578900"/>
              <a:ext cx="76675" cy="112395"/>
            </a:xfrm>
            <a:custGeom>
              <a:avLst/>
              <a:gdLst/>
              <a:ahLst/>
              <a:cxnLst/>
              <a:rect l="l" t="t" r="r" b="b"/>
              <a:pathLst>
                <a:path w="102234" h="112395">
                  <a:moveTo>
                    <a:pt x="0" y="0"/>
                  </a:moveTo>
                  <a:lnTo>
                    <a:pt x="101753"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6" name="object 56"/>
            <p:cNvSpPr/>
            <p:nvPr/>
          </p:nvSpPr>
          <p:spPr>
            <a:xfrm>
              <a:off x="1293503" y="3816365"/>
              <a:ext cx="68580" cy="110489"/>
            </a:xfrm>
            <a:custGeom>
              <a:avLst/>
              <a:gdLst/>
              <a:ahLst/>
              <a:cxnLst/>
              <a:rect l="l" t="t" r="r" b="b"/>
              <a:pathLst>
                <a:path w="91439" h="110489">
                  <a:moveTo>
                    <a:pt x="91145" y="0"/>
                  </a:moveTo>
                  <a:lnTo>
                    <a:pt x="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7" name="object 57"/>
            <p:cNvSpPr/>
            <p:nvPr/>
          </p:nvSpPr>
          <p:spPr>
            <a:xfrm>
              <a:off x="1215561" y="3816680"/>
              <a:ext cx="78103" cy="110489"/>
            </a:xfrm>
            <a:custGeom>
              <a:avLst/>
              <a:gdLst/>
              <a:ahLst/>
              <a:cxnLst/>
              <a:rect l="l" t="t" r="r" b="b"/>
              <a:pathLst>
                <a:path w="104139" h="110489">
                  <a:moveTo>
                    <a:pt x="0" y="0"/>
                  </a:moveTo>
                  <a:lnTo>
                    <a:pt x="103852"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8" name="object 58"/>
            <p:cNvSpPr/>
            <p:nvPr/>
          </p:nvSpPr>
          <p:spPr>
            <a:xfrm>
              <a:off x="1141254" y="3816680"/>
              <a:ext cx="74771" cy="110489"/>
            </a:xfrm>
            <a:custGeom>
              <a:avLst/>
              <a:gdLst/>
              <a:ahLst/>
              <a:cxnLst/>
              <a:rect l="l" t="t" r="r" b="b"/>
              <a:pathLst>
                <a:path w="99694" h="110489">
                  <a:moveTo>
                    <a:pt x="99075" y="0"/>
                  </a:moveTo>
                  <a:lnTo>
                    <a:pt x="0"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9" name="object 59"/>
            <p:cNvSpPr/>
            <p:nvPr/>
          </p:nvSpPr>
          <p:spPr>
            <a:xfrm>
              <a:off x="1069241" y="3816365"/>
              <a:ext cx="72391" cy="110489"/>
            </a:xfrm>
            <a:custGeom>
              <a:avLst/>
              <a:gdLst/>
              <a:ahLst/>
              <a:cxnLst/>
              <a:rect l="l" t="t" r="r" b="b"/>
              <a:pathLst>
                <a:path w="96519" h="110489">
                  <a:moveTo>
                    <a:pt x="0" y="0"/>
                  </a:moveTo>
                  <a:lnTo>
                    <a:pt x="9592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60" name="object 60"/>
            <p:cNvSpPr/>
            <p:nvPr/>
          </p:nvSpPr>
          <p:spPr>
            <a:xfrm>
              <a:off x="1170410" y="2444845"/>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sp>
          <p:nvSpPr>
            <p:cNvPr id="61" name="object 61"/>
            <p:cNvSpPr/>
            <p:nvPr/>
          </p:nvSpPr>
          <p:spPr>
            <a:xfrm>
              <a:off x="1170410" y="4256103"/>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sp>
          <p:nvSpPr>
            <p:cNvPr id="62" name="object 62"/>
            <p:cNvSpPr/>
            <p:nvPr/>
          </p:nvSpPr>
          <p:spPr>
            <a:xfrm>
              <a:off x="848129" y="4913399"/>
              <a:ext cx="729233" cy="1392936"/>
            </a:xfrm>
            <a:prstGeom prst="rect">
              <a:avLst/>
            </a:prstGeom>
            <a:blipFill>
              <a:blip r:embed="rId3" cstate="print"/>
              <a:stretch>
                <a:fillRect/>
              </a:stretch>
            </a:blipFill>
          </p:spPr>
          <p:txBody>
            <a:bodyPr wrap="square" lIns="0" tIns="0" rIns="0" bIns="0" rtlCol="0"/>
            <a:lstStyle/>
            <a:p>
              <a:pPr>
                <a:defRPr/>
              </a:pPr>
              <a:endParaRPr>
                <a:solidFill>
                  <a:prstClr val="black"/>
                </a:solidFill>
                <a:latin typeface="Calibri"/>
              </a:endParaRPr>
            </a:p>
          </p:txBody>
        </p:sp>
      </p:grpSp>
      <p:sp>
        <p:nvSpPr>
          <p:cNvPr id="63" name="object 63"/>
          <p:cNvSpPr/>
          <p:nvPr/>
        </p:nvSpPr>
        <p:spPr>
          <a:xfrm>
            <a:off x="2167149" y="1798323"/>
            <a:ext cx="6787135" cy="3639311"/>
          </a:xfrm>
          <a:prstGeom prst="rect">
            <a:avLst/>
          </a:prstGeom>
          <a:blipFill>
            <a:blip r:embed="rId4" cstate="print"/>
            <a:stretch>
              <a:fillRect/>
            </a:stretch>
          </a:blipFill>
        </p:spPr>
        <p:txBody>
          <a:bodyPr wrap="square" lIns="0" tIns="0" rIns="0" bIns="0" rtlCol="0"/>
          <a:lstStyle/>
          <a:p>
            <a:pPr>
              <a:defRPr/>
            </a:pPr>
            <a:endParaRPr>
              <a:solidFill>
                <a:prstClr val="black"/>
              </a:solidFill>
              <a:latin typeface="Calibri"/>
            </a:endParaRPr>
          </a:p>
        </p:txBody>
      </p:sp>
      <p:sp>
        <p:nvSpPr>
          <p:cNvPr id="64" name="object 64"/>
          <p:cNvSpPr txBox="1"/>
          <p:nvPr/>
        </p:nvSpPr>
        <p:spPr>
          <a:xfrm>
            <a:off x="7645218" y="6660542"/>
            <a:ext cx="1498786" cy="382082"/>
          </a:xfrm>
          <a:prstGeom prst="rect">
            <a:avLst/>
          </a:prstGeom>
        </p:spPr>
        <p:txBody>
          <a:bodyPr vert="horz" wrap="square" lIns="0" tIns="12605" rIns="0" bIns="0" rtlCol="0">
            <a:spAutoFit/>
          </a:bodyPr>
          <a:lstStyle/>
          <a:p>
            <a:pPr marL="12605">
              <a:spcBef>
                <a:spcPts val="99"/>
              </a:spcBef>
              <a:defRPr/>
            </a:pPr>
            <a:r>
              <a:rPr sz="1200" spc="-10" dirty="0">
                <a:solidFill>
                  <a:prstClr val="black"/>
                </a:solidFill>
                <a:latin typeface="Gill Sans MT"/>
                <a:cs typeface="Gill Sans MT"/>
              </a:rPr>
              <a:t>Gulshan+ </a:t>
            </a:r>
            <a:r>
              <a:rPr sz="1200" i="1" dirty="0">
                <a:solidFill>
                  <a:prstClr val="black"/>
                </a:solidFill>
                <a:latin typeface="Gill Sans MT"/>
                <a:cs typeface="Gill Sans MT"/>
              </a:rPr>
              <a:t>JAMA</a:t>
            </a:r>
            <a:r>
              <a:rPr sz="1200" i="1" spc="-56" dirty="0">
                <a:solidFill>
                  <a:prstClr val="black"/>
                </a:solidFill>
                <a:latin typeface="Gill Sans MT"/>
                <a:cs typeface="Gill Sans MT"/>
              </a:rPr>
              <a:t> </a:t>
            </a:r>
            <a:r>
              <a:rPr sz="1200" spc="-16" dirty="0">
                <a:solidFill>
                  <a:prstClr val="black"/>
                </a:solidFill>
                <a:latin typeface="Gill Sans MT"/>
                <a:cs typeface="Gill Sans MT"/>
              </a:rPr>
              <a:t>2016.</a:t>
            </a:r>
            <a:endParaRPr sz="1200" dirty="0">
              <a:solidFill>
                <a:prstClr val="black"/>
              </a:solidFill>
              <a:latin typeface="Gill Sans MT"/>
              <a:cs typeface="Gill Sans MT"/>
            </a:endParaRPr>
          </a:p>
        </p:txBody>
      </p:sp>
    </p:spTree>
    <p:extLst>
      <p:ext uri="{BB962C8B-B14F-4D97-AF65-F5344CB8AC3E}">
        <p14:creationId xmlns:p14="http://schemas.microsoft.com/office/powerpoint/2010/main" val="33657906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Breast Cancer Screening</a:t>
            </a:r>
          </a:p>
        </p:txBody>
      </p:sp>
      <p:sp>
        <p:nvSpPr>
          <p:cNvPr id="7" name="object 7"/>
          <p:cNvSpPr txBox="1">
            <a:spLocks noGrp="1"/>
          </p:cNvSpPr>
          <p:nvPr>
            <p:ph type="body" idx="4294967295"/>
          </p:nvPr>
        </p:nvSpPr>
        <p:spPr>
          <a:xfrm>
            <a:off x="25" y="2706762"/>
            <a:ext cx="3783013" cy="1514475"/>
          </a:xfrm>
          <a:prstGeom prst="rect">
            <a:avLst/>
          </a:prstGeom>
        </p:spPr>
        <p:txBody>
          <a:bodyPr vert="horz" wrap="square" lIns="0" tIns="0" rIns="0" bIns="0" rtlCol="0">
            <a:spAutoFit/>
          </a:bodyPr>
          <a:lstStyle/>
          <a:p>
            <a:pPr>
              <a:lnSpc>
                <a:spcPts val="11699"/>
              </a:lnSpc>
            </a:pPr>
            <a:r>
              <a:rPr sz="17200" spc="-4124" baseline="-13768" dirty="0"/>
              <a:t>6</a:t>
            </a:r>
            <a:r>
              <a:rPr spc="-2750" dirty="0"/>
              <a:t>.</a:t>
            </a:r>
            <a:endParaRPr dirty="0"/>
          </a:p>
        </p:txBody>
      </p:sp>
      <p:sp>
        <p:nvSpPr>
          <p:cNvPr id="8" name="object 8"/>
          <p:cNvSpPr txBox="1"/>
          <p:nvPr/>
        </p:nvSpPr>
        <p:spPr>
          <a:xfrm rot="20280000">
            <a:off x="4646592" y="1210932"/>
            <a:ext cx="3111455" cy="2846934"/>
          </a:xfrm>
          <a:prstGeom prst="rect">
            <a:avLst/>
          </a:prstGeom>
        </p:spPr>
        <p:txBody>
          <a:bodyPr vert="horz" wrap="square" lIns="0" tIns="0" rIns="0" bIns="0" rtlCol="0">
            <a:spAutoFit/>
          </a:bodyPr>
          <a:lstStyle/>
          <a:p>
            <a:pPr>
              <a:lnSpc>
                <a:spcPts val="10986"/>
              </a:lnSpc>
            </a:pPr>
            <a:r>
              <a:rPr sz="11500" b="1" spc="966" dirty="0">
                <a:solidFill>
                  <a:srgbClr val="F2F2F2"/>
                </a:solidFill>
                <a:latin typeface="Tahoma"/>
                <a:cs typeface="Tahoma"/>
              </a:rPr>
              <a:t>S</a:t>
            </a:r>
            <a:r>
              <a:rPr sz="11500" b="1" spc="270" dirty="0">
                <a:solidFill>
                  <a:srgbClr val="F2F2F2"/>
                </a:solidFill>
                <a:latin typeface="Tahoma"/>
                <a:cs typeface="Tahoma"/>
              </a:rPr>
              <a:t>19</a:t>
            </a:r>
            <a:r>
              <a:rPr sz="11500" b="1" spc="-299" dirty="0">
                <a:solidFill>
                  <a:srgbClr val="F2F2F2"/>
                </a:solidFill>
                <a:latin typeface="Tahoma"/>
                <a:cs typeface="Tahoma"/>
              </a:rPr>
              <a:t>1</a:t>
            </a:r>
            <a:endParaRPr sz="11500">
              <a:latin typeface="Tahoma"/>
              <a:cs typeface="Tahoma"/>
            </a:endParaRPr>
          </a:p>
        </p:txBody>
      </p:sp>
      <p:sp>
        <p:nvSpPr>
          <p:cNvPr id="10" name="object 10"/>
          <p:cNvSpPr/>
          <p:nvPr/>
        </p:nvSpPr>
        <p:spPr>
          <a:xfrm>
            <a:off x="5237249" y="1280161"/>
            <a:ext cx="3678175" cy="433730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6054701" y="5641362"/>
            <a:ext cx="2007394" cy="1136463"/>
          </a:xfrm>
          <a:prstGeom prst="rect">
            <a:avLst/>
          </a:prstGeom>
        </p:spPr>
        <p:txBody>
          <a:bodyPr vert="horz" wrap="square" lIns="0" tIns="6324" rIns="0" bIns="0" rtlCol="0">
            <a:spAutoFit/>
          </a:bodyPr>
          <a:lstStyle/>
          <a:p>
            <a:pPr marL="12605" marR="5070" indent="30853">
              <a:lnSpc>
                <a:spcPct val="102299"/>
              </a:lnSpc>
              <a:spcBef>
                <a:spcPts val="50"/>
              </a:spcBef>
            </a:pPr>
            <a:r>
              <a:rPr spc="-56" dirty="0">
                <a:latin typeface="Gill Sans MT"/>
                <a:cs typeface="Gill Sans MT"/>
              </a:rPr>
              <a:t>Breast </a:t>
            </a:r>
            <a:r>
              <a:rPr spc="-40" dirty="0">
                <a:latin typeface="Gill Sans MT"/>
                <a:cs typeface="Gill Sans MT"/>
              </a:rPr>
              <a:t>cancer </a:t>
            </a:r>
            <a:r>
              <a:rPr spc="-30" dirty="0">
                <a:latin typeface="Gill Sans MT"/>
                <a:cs typeface="Gill Sans MT"/>
              </a:rPr>
              <a:t>case </a:t>
            </a:r>
            <a:r>
              <a:rPr spc="-36" dirty="0">
                <a:latin typeface="Gill Sans MT"/>
                <a:cs typeface="Gill Sans MT"/>
              </a:rPr>
              <a:t>missed </a:t>
            </a:r>
            <a:r>
              <a:rPr spc="-30" dirty="0">
                <a:latin typeface="Gill Sans MT"/>
                <a:cs typeface="Gill Sans MT"/>
              </a:rPr>
              <a:t>by</a:t>
            </a:r>
            <a:r>
              <a:rPr lang="en-US" spc="-30" dirty="0">
                <a:latin typeface="Gill Sans MT"/>
                <a:cs typeface="Gill Sans MT"/>
              </a:rPr>
              <a:t> </a:t>
            </a:r>
            <a:r>
              <a:rPr spc="-40" dirty="0">
                <a:latin typeface="Gill Sans MT"/>
                <a:cs typeface="Gill Sans MT"/>
              </a:rPr>
              <a:t>radiologist </a:t>
            </a:r>
            <a:r>
              <a:rPr spc="-30" dirty="0">
                <a:latin typeface="Gill Sans MT"/>
                <a:cs typeface="Gill Sans MT"/>
              </a:rPr>
              <a:t>but </a:t>
            </a:r>
            <a:r>
              <a:rPr spc="-26" dirty="0">
                <a:latin typeface="Gill Sans MT"/>
                <a:cs typeface="Gill Sans MT"/>
              </a:rPr>
              <a:t>detected </a:t>
            </a:r>
            <a:r>
              <a:rPr spc="-30" dirty="0">
                <a:latin typeface="Gill Sans MT"/>
                <a:cs typeface="Gill Sans MT"/>
              </a:rPr>
              <a:t>by</a:t>
            </a:r>
            <a:r>
              <a:rPr spc="-95" dirty="0">
                <a:latin typeface="Gill Sans MT"/>
                <a:cs typeface="Gill Sans MT"/>
              </a:rPr>
              <a:t> </a:t>
            </a:r>
            <a:r>
              <a:rPr spc="-46" dirty="0">
                <a:latin typeface="Gill Sans MT"/>
                <a:cs typeface="Gill Sans MT"/>
              </a:rPr>
              <a:t>AI</a:t>
            </a:r>
            <a:endParaRPr dirty="0">
              <a:latin typeface="Gill Sans MT"/>
              <a:cs typeface="Gill Sans MT"/>
            </a:endParaRPr>
          </a:p>
        </p:txBody>
      </p:sp>
      <p:sp>
        <p:nvSpPr>
          <p:cNvPr id="12" name="object 12"/>
          <p:cNvSpPr/>
          <p:nvPr/>
        </p:nvSpPr>
        <p:spPr>
          <a:xfrm>
            <a:off x="167625" y="2261052"/>
            <a:ext cx="4934412" cy="3212734"/>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573053" y="4357204"/>
            <a:ext cx="234315" cy="0"/>
          </a:xfrm>
          <a:custGeom>
            <a:avLst/>
            <a:gdLst/>
            <a:ahLst/>
            <a:cxnLst/>
            <a:rect l="l" t="t" r="r" b="b"/>
            <a:pathLst>
              <a:path w="312419">
                <a:moveTo>
                  <a:pt x="0" y="0"/>
                </a:moveTo>
                <a:lnTo>
                  <a:pt x="312074" y="0"/>
                </a:lnTo>
              </a:path>
            </a:pathLst>
          </a:custGeom>
          <a:ln w="32751">
            <a:solidFill>
              <a:srgbClr val="000000"/>
            </a:solidFill>
          </a:ln>
        </p:spPr>
        <p:txBody>
          <a:bodyPr wrap="square" lIns="0" tIns="0" rIns="0" bIns="0" rtlCol="0"/>
          <a:lstStyle/>
          <a:p>
            <a:endParaRPr/>
          </a:p>
        </p:txBody>
      </p:sp>
      <p:sp>
        <p:nvSpPr>
          <p:cNvPr id="14" name="object 14"/>
          <p:cNvSpPr/>
          <p:nvPr/>
        </p:nvSpPr>
        <p:spPr>
          <a:xfrm>
            <a:off x="1573053" y="4694203"/>
            <a:ext cx="234315" cy="0"/>
          </a:xfrm>
          <a:custGeom>
            <a:avLst/>
            <a:gdLst/>
            <a:ahLst/>
            <a:cxnLst/>
            <a:rect l="l" t="t" r="r" b="b"/>
            <a:pathLst>
              <a:path w="312419">
                <a:moveTo>
                  <a:pt x="0" y="0"/>
                </a:moveTo>
                <a:lnTo>
                  <a:pt x="312074" y="0"/>
                </a:lnTo>
              </a:path>
            </a:pathLst>
          </a:custGeom>
          <a:ln w="32751">
            <a:solidFill>
              <a:srgbClr val="7030A0"/>
            </a:solidFill>
          </a:ln>
        </p:spPr>
        <p:txBody>
          <a:bodyPr wrap="square" lIns="0" tIns="0" rIns="0" bIns="0" rtlCol="0"/>
          <a:lstStyle/>
          <a:p>
            <a:endParaRPr/>
          </a:p>
        </p:txBody>
      </p:sp>
      <p:sp>
        <p:nvSpPr>
          <p:cNvPr id="15" name="object 15"/>
          <p:cNvSpPr txBox="1"/>
          <p:nvPr/>
        </p:nvSpPr>
        <p:spPr>
          <a:xfrm>
            <a:off x="1872695" y="4158054"/>
            <a:ext cx="874871" cy="923971"/>
          </a:xfrm>
          <a:prstGeom prst="rect">
            <a:avLst/>
          </a:prstGeom>
        </p:spPr>
        <p:txBody>
          <a:bodyPr vert="horz" wrap="square" lIns="0" tIns="93854" rIns="0" bIns="0" rtlCol="0">
            <a:spAutoFit/>
          </a:bodyPr>
          <a:lstStyle/>
          <a:p>
            <a:pPr marL="23932">
              <a:spcBef>
                <a:spcPts val="745"/>
              </a:spcBef>
            </a:pPr>
            <a:r>
              <a:rPr sz="1600" spc="-6" dirty="0">
                <a:latin typeface="Arial"/>
                <a:cs typeface="Arial"/>
              </a:rPr>
              <a:t>AI</a:t>
            </a:r>
            <a:endParaRPr sz="1600">
              <a:latin typeface="Arial"/>
              <a:cs typeface="Arial"/>
            </a:endParaRPr>
          </a:p>
          <a:p>
            <a:pPr marL="12605">
              <a:spcBef>
                <a:spcPts val="650"/>
              </a:spcBef>
            </a:pPr>
            <a:r>
              <a:rPr sz="1600" dirty="0">
                <a:solidFill>
                  <a:srgbClr val="7030A0"/>
                </a:solidFill>
                <a:latin typeface="Arial"/>
                <a:cs typeface="Arial"/>
              </a:rPr>
              <a:t>MD</a:t>
            </a:r>
            <a:r>
              <a:rPr sz="1600" spc="-79" dirty="0">
                <a:solidFill>
                  <a:srgbClr val="7030A0"/>
                </a:solidFill>
                <a:latin typeface="Arial"/>
                <a:cs typeface="Arial"/>
              </a:rPr>
              <a:t> </a:t>
            </a:r>
            <a:r>
              <a:rPr sz="1600" spc="-6" dirty="0">
                <a:solidFill>
                  <a:srgbClr val="7030A0"/>
                </a:solidFill>
                <a:latin typeface="Arial"/>
                <a:cs typeface="Arial"/>
              </a:rPr>
              <a:t>Readers</a:t>
            </a:r>
            <a:endParaRPr sz="1600">
              <a:latin typeface="Arial"/>
              <a:cs typeface="Arial"/>
            </a:endParaRPr>
          </a:p>
        </p:txBody>
      </p:sp>
      <p:sp>
        <p:nvSpPr>
          <p:cNvPr id="16" name="object 16"/>
          <p:cNvSpPr/>
          <p:nvPr/>
        </p:nvSpPr>
        <p:spPr>
          <a:xfrm>
            <a:off x="3840222" y="4351962"/>
            <a:ext cx="234315" cy="0"/>
          </a:xfrm>
          <a:custGeom>
            <a:avLst/>
            <a:gdLst/>
            <a:ahLst/>
            <a:cxnLst/>
            <a:rect l="l" t="t" r="r" b="b"/>
            <a:pathLst>
              <a:path w="312420">
                <a:moveTo>
                  <a:pt x="0" y="0"/>
                </a:moveTo>
                <a:lnTo>
                  <a:pt x="312074" y="0"/>
                </a:lnTo>
              </a:path>
            </a:pathLst>
          </a:custGeom>
          <a:ln w="32751">
            <a:solidFill>
              <a:srgbClr val="000000"/>
            </a:solidFill>
          </a:ln>
        </p:spPr>
        <p:txBody>
          <a:bodyPr wrap="square" lIns="0" tIns="0" rIns="0" bIns="0" rtlCol="0"/>
          <a:lstStyle/>
          <a:p>
            <a:endParaRPr/>
          </a:p>
        </p:txBody>
      </p:sp>
      <p:sp>
        <p:nvSpPr>
          <p:cNvPr id="17" name="object 17"/>
          <p:cNvSpPr/>
          <p:nvPr/>
        </p:nvSpPr>
        <p:spPr>
          <a:xfrm>
            <a:off x="3840222" y="4688964"/>
            <a:ext cx="234315" cy="0"/>
          </a:xfrm>
          <a:custGeom>
            <a:avLst/>
            <a:gdLst/>
            <a:ahLst/>
            <a:cxnLst/>
            <a:rect l="l" t="t" r="r" b="b"/>
            <a:pathLst>
              <a:path w="312420">
                <a:moveTo>
                  <a:pt x="0" y="0"/>
                </a:moveTo>
                <a:lnTo>
                  <a:pt x="312074" y="0"/>
                </a:lnTo>
              </a:path>
            </a:pathLst>
          </a:custGeom>
          <a:ln w="32751">
            <a:solidFill>
              <a:srgbClr val="7030A0"/>
            </a:solidFill>
          </a:ln>
        </p:spPr>
        <p:txBody>
          <a:bodyPr wrap="square" lIns="0" tIns="0" rIns="0" bIns="0" rtlCol="0"/>
          <a:lstStyle/>
          <a:p>
            <a:endParaRPr/>
          </a:p>
        </p:txBody>
      </p:sp>
      <p:sp>
        <p:nvSpPr>
          <p:cNvPr id="18" name="object 18"/>
          <p:cNvSpPr txBox="1"/>
          <p:nvPr/>
        </p:nvSpPr>
        <p:spPr>
          <a:xfrm>
            <a:off x="4139844" y="4151957"/>
            <a:ext cx="874871" cy="923971"/>
          </a:xfrm>
          <a:prstGeom prst="rect">
            <a:avLst/>
          </a:prstGeom>
        </p:spPr>
        <p:txBody>
          <a:bodyPr vert="horz" wrap="square" lIns="0" tIns="93854" rIns="0" bIns="0" rtlCol="0">
            <a:spAutoFit/>
          </a:bodyPr>
          <a:lstStyle/>
          <a:p>
            <a:pPr marL="23932">
              <a:spcBef>
                <a:spcPts val="745"/>
              </a:spcBef>
            </a:pPr>
            <a:r>
              <a:rPr sz="1600" spc="-6" dirty="0">
                <a:latin typeface="Arial"/>
                <a:cs typeface="Arial"/>
              </a:rPr>
              <a:t>AI</a:t>
            </a:r>
            <a:endParaRPr sz="1600">
              <a:latin typeface="Arial"/>
              <a:cs typeface="Arial"/>
            </a:endParaRPr>
          </a:p>
          <a:p>
            <a:pPr marL="12605">
              <a:spcBef>
                <a:spcPts val="650"/>
              </a:spcBef>
            </a:pPr>
            <a:r>
              <a:rPr sz="1600" dirty="0">
                <a:solidFill>
                  <a:srgbClr val="7030A0"/>
                </a:solidFill>
                <a:latin typeface="Arial"/>
                <a:cs typeface="Arial"/>
              </a:rPr>
              <a:t>MD</a:t>
            </a:r>
            <a:r>
              <a:rPr sz="1600" spc="-79" dirty="0">
                <a:solidFill>
                  <a:srgbClr val="7030A0"/>
                </a:solidFill>
                <a:latin typeface="Arial"/>
                <a:cs typeface="Arial"/>
              </a:rPr>
              <a:t> </a:t>
            </a:r>
            <a:r>
              <a:rPr sz="1600" spc="-6" dirty="0">
                <a:solidFill>
                  <a:srgbClr val="7030A0"/>
                </a:solidFill>
                <a:latin typeface="Arial"/>
                <a:cs typeface="Arial"/>
              </a:rPr>
              <a:t>Readers</a:t>
            </a:r>
            <a:endParaRPr sz="1600">
              <a:latin typeface="Arial"/>
              <a:cs typeface="Arial"/>
            </a:endParaRPr>
          </a:p>
        </p:txBody>
      </p:sp>
      <p:sp>
        <p:nvSpPr>
          <p:cNvPr id="19" name="object 19"/>
          <p:cNvSpPr/>
          <p:nvPr/>
        </p:nvSpPr>
        <p:spPr>
          <a:xfrm>
            <a:off x="306349" y="1313689"/>
            <a:ext cx="4741162" cy="682752"/>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773361" y="5641362"/>
            <a:ext cx="3817144" cy="1136463"/>
          </a:xfrm>
          <a:prstGeom prst="rect">
            <a:avLst/>
          </a:prstGeom>
        </p:spPr>
        <p:txBody>
          <a:bodyPr vert="horz" wrap="square" lIns="0" tIns="6324" rIns="0" bIns="0" rtlCol="0">
            <a:spAutoFit/>
          </a:bodyPr>
          <a:lstStyle/>
          <a:p>
            <a:pPr marL="578848" marR="5070" indent="-566877">
              <a:lnSpc>
                <a:spcPct val="102299"/>
              </a:lnSpc>
              <a:spcBef>
                <a:spcPts val="50"/>
              </a:spcBef>
            </a:pPr>
            <a:r>
              <a:rPr spc="-26" dirty="0">
                <a:latin typeface="Gill Sans MT"/>
                <a:cs typeface="Gill Sans MT"/>
              </a:rPr>
              <a:t>CNN-based </a:t>
            </a:r>
            <a:r>
              <a:rPr spc="-40" dirty="0">
                <a:latin typeface="Gill Sans MT"/>
                <a:cs typeface="Gill Sans MT"/>
              </a:rPr>
              <a:t>system </a:t>
            </a:r>
            <a:r>
              <a:rPr spc="-30" dirty="0">
                <a:latin typeface="Gill Sans MT"/>
                <a:cs typeface="Gill Sans MT"/>
              </a:rPr>
              <a:t>outperformed </a:t>
            </a:r>
            <a:r>
              <a:rPr spc="-16" dirty="0">
                <a:latin typeface="Gill Sans MT"/>
                <a:cs typeface="Gill Sans MT"/>
              </a:rPr>
              <a:t>expert </a:t>
            </a:r>
            <a:r>
              <a:rPr spc="-46" dirty="0">
                <a:latin typeface="Gill Sans MT"/>
                <a:cs typeface="Gill Sans MT"/>
              </a:rPr>
              <a:t>radiologists </a:t>
            </a:r>
            <a:r>
              <a:rPr spc="-36" dirty="0">
                <a:latin typeface="Gill Sans MT"/>
                <a:cs typeface="Gill Sans MT"/>
              </a:rPr>
              <a:t>at</a:t>
            </a:r>
            <a:r>
              <a:rPr lang="en-US" spc="-36" dirty="0">
                <a:latin typeface="Gill Sans MT"/>
                <a:cs typeface="Gill Sans MT"/>
              </a:rPr>
              <a:t> </a:t>
            </a:r>
            <a:r>
              <a:rPr spc="-30" dirty="0">
                <a:latin typeface="Gill Sans MT"/>
                <a:cs typeface="Gill Sans MT"/>
              </a:rPr>
              <a:t>detecting </a:t>
            </a:r>
            <a:r>
              <a:rPr spc="-40" dirty="0">
                <a:latin typeface="Gill Sans MT"/>
                <a:cs typeface="Gill Sans MT"/>
              </a:rPr>
              <a:t>breast cancer from</a:t>
            </a:r>
            <a:r>
              <a:rPr spc="69" dirty="0">
                <a:latin typeface="Gill Sans MT"/>
                <a:cs typeface="Gill Sans MT"/>
              </a:rPr>
              <a:t> </a:t>
            </a:r>
            <a:r>
              <a:rPr spc="-20" dirty="0">
                <a:latin typeface="Gill Sans MT"/>
                <a:cs typeface="Gill Sans MT"/>
              </a:rPr>
              <a:t>mammograms</a:t>
            </a:r>
            <a:endParaRPr dirty="0">
              <a:latin typeface="Gill Sans MT"/>
              <a:cs typeface="Gill Sans MT"/>
            </a:endParaRPr>
          </a:p>
        </p:txBody>
      </p:sp>
      <p:sp>
        <p:nvSpPr>
          <p:cNvPr id="22" name="object 22"/>
          <p:cNvSpPr/>
          <p:nvPr/>
        </p:nvSpPr>
        <p:spPr>
          <a:xfrm>
            <a:off x="4178863" y="1703838"/>
            <a:ext cx="731518" cy="22555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2"/>
            <a:ext cx="9143998" cy="990251"/>
          </a:xfrm>
          <a:prstGeom prst="rect">
            <a:avLst/>
          </a:prstGeom>
        </p:spPr>
        <p:txBody>
          <a:bodyPr vert="horz" wrap="square" lIns="0" tIns="12605" rIns="0" bIns="0" rtlCol="0">
            <a:spAutoFit/>
          </a:bodyPr>
          <a:lstStyle/>
          <a:p>
            <a:pPr marL="12605" algn="ctr">
              <a:spcBef>
                <a:spcPts val="99"/>
              </a:spcBef>
            </a:pPr>
            <a:r>
              <a:rPr sz="3200" spc="-20" dirty="0"/>
              <a:t>Semantic Segmentation: Biomedical Image Analysis</a:t>
            </a:r>
          </a:p>
        </p:txBody>
      </p:sp>
      <p:sp>
        <p:nvSpPr>
          <p:cNvPr id="5" name="object 5"/>
          <p:cNvSpPr/>
          <p:nvPr/>
        </p:nvSpPr>
        <p:spPr>
          <a:xfrm>
            <a:off x="2066566" y="1322834"/>
            <a:ext cx="6771132" cy="197510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75531" y="1976649"/>
            <a:ext cx="1498282" cy="936154"/>
          </a:xfrm>
          <a:prstGeom prst="rect">
            <a:avLst/>
          </a:prstGeom>
        </p:spPr>
        <p:txBody>
          <a:bodyPr vert="horz" wrap="square" lIns="0" tIns="12605" rIns="0" bIns="0" rtlCol="0">
            <a:spAutoFit/>
          </a:bodyPr>
          <a:lstStyle/>
          <a:p>
            <a:pPr marR="5070">
              <a:spcBef>
                <a:spcPts val="99"/>
              </a:spcBef>
            </a:pPr>
            <a:r>
              <a:rPr sz="2000" spc="-50" dirty="0">
                <a:latin typeface="Gill Sans MT"/>
                <a:cs typeface="Gill Sans MT"/>
              </a:rPr>
              <a:t>Brain </a:t>
            </a:r>
            <a:r>
              <a:rPr sz="2000" spc="-79" dirty="0">
                <a:latin typeface="Gill Sans MT"/>
                <a:cs typeface="Gill Sans MT"/>
              </a:rPr>
              <a:t>Tumors</a:t>
            </a:r>
            <a:r>
              <a:rPr lang="en-US" sz="2000" spc="-79" dirty="0">
                <a:latin typeface="Gill Sans MT"/>
                <a:cs typeface="Gill Sans MT"/>
              </a:rPr>
              <a:t> </a:t>
            </a:r>
            <a:r>
              <a:rPr sz="2000" spc="10" dirty="0">
                <a:latin typeface="Gill Sans MT"/>
                <a:cs typeface="Gill Sans MT"/>
              </a:rPr>
              <a:t>Dong+ </a:t>
            </a:r>
            <a:r>
              <a:rPr sz="2000" i="1" spc="-20" dirty="0">
                <a:latin typeface="Gill Sans MT"/>
                <a:cs typeface="Gill Sans MT"/>
              </a:rPr>
              <a:t>MIUA</a:t>
            </a:r>
            <a:r>
              <a:rPr sz="2000" i="1" spc="-69" dirty="0">
                <a:latin typeface="Gill Sans MT"/>
                <a:cs typeface="Gill Sans MT"/>
              </a:rPr>
              <a:t> </a:t>
            </a:r>
            <a:r>
              <a:rPr sz="2000" spc="-20" dirty="0">
                <a:latin typeface="Gill Sans MT"/>
                <a:cs typeface="Gill Sans MT"/>
              </a:rPr>
              <a:t>2017.</a:t>
            </a:r>
            <a:endParaRPr sz="2000" dirty="0">
              <a:latin typeface="Gill Sans MT"/>
              <a:cs typeface="Gill Sans MT"/>
            </a:endParaRPr>
          </a:p>
        </p:txBody>
      </p:sp>
      <p:sp>
        <p:nvSpPr>
          <p:cNvPr id="7" name="object 7"/>
          <p:cNvSpPr/>
          <p:nvPr/>
        </p:nvSpPr>
        <p:spPr>
          <a:xfrm>
            <a:off x="2045993" y="3703345"/>
            <a:ext cx="6807707" cy="2234183"/>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31769" y="4485154"/>
            <a:ext cx="1785937" cy="936154"/>
          </a:xfrm>
          <a:prstGeom prst="rect">
            <a:avLst/>
          </a:prstGeom>
        </p:spPr>
        <p:txBody>
          <a:bodyPr vert="horz" wrap="square" lIns="0" tIns="12605" rIns="0" bIns="0" rtlCol="0">
            <a:spAutoFit/>
          </a:bodyPr>
          <a:lstStyle/>
          <a:p>
            <a:pPr marR="5070">
              <a:spcBef>
                <a:spcPts val="99"/>
              </a:spcBef>
            </a:pPr>
            <a:r>
              <a:rPr sz="2000" spc="-36" dirty="0">
                <a:latin typeface="Gill Sans MT"/>
                <a:cs typeface="Gill Sans MT"/>
              </a:rPr>
              <a:t>Malaria </a:t>
            </a:r>
            <a:r>
              <a:rPr sz="2000" spc="-46" dirty="0">
                <a:latin typeface="Gill Sans MT"/>
                <a:cs typeface="Gill Sans MT"/>
              </a:rPr>
              <a:t>Infection</a:t>
            </a:r>
            <a:r>
              <a:rPr lang="en-US" sz="2000" spc="-46" dirty="0">
                <a:latin typeface="Gill Sans MT"/>
                <a:cs typeface="Gill Sans MT"/>
              </a:rPr>
              <a:t> </a:t>
            </a:r>
            <a:r>
              <a:rPr sz="2000" spc="-10" dirty="0" err="1">
                <a:latin typeface="Gill Sans MT"/>
                <a:cs typeface="Gill Sans MT"/>
              </a:rPr>
              <a:t>Soleimany</a:t>
            </a:r>
            <a:r>
              <a:rPr sz="2000" spc="-10" dirty="0">
                <a:latin typeface="Gill Sans MT"/>
                <a:cs typeface="Gill Sans MT"/>
              </a:rPr>
              <a:t>+ </a:t>
            </a:r>
            <a:r>
              <a:rPr sz="2000" i="1" spc="-36" dirty="0">
                <a:latin typeface="Gill Sans MT"/>
                <a:cs typeface="Gill Sans MT"/>
              </a:rPr>
              <a:t>arXiv</a:t>
            </a:r>
            <a:r>
              <a:rPr sz="2000" i="1" spc="-75" dirty="0">
                <a:latin typeface="Gill Sans MT"/>
                <a:cs typeface="Gill Sans MT"/>
              </a:rPr>
              <a:t> </a:t>
            </a:r>
            <a:r>
              <a:rPr sz="2000" spc="-20" dirty="0">
                <a:latin typeface="Gill Sans MT"/>
                <a:cs typeface="Gill Sans MT"/>
              </a:rPr>
              <a:t>2019.</a:t>
            </a:r>
            <a:endParaRPr sz="2000" dirty="0">
              <a:latin typeface="Gill Sans MT"/>
              <a:cs typeface="Gill Sans MT"/>
            </a:endParaRPr>
          </a:p>
        </p:txBody>
      </p:sp>
      <p:sp>
        <p:nvSpPr>
          <p:cNvPr id="14" name="object 14"/>
          <p:cNvSpPr txBox="1"/>
          <p:nvPr/>
        </p:nvSpPr>
        <p:spPr>
          <a:xfrm>
            <a:off x="6400806" y="6562170"/>
            <a:ext cx="2644332" cy="362089"/>
          </a:xfrm>
          <a:prstGeom prst="rect">
            <a:avLst/>
          </a:prstGeom>
        </p:spPr>
        <p:txBody>
          <a:bodyPr vert="horz" wrap="square" lIns="0" tIns="0" rIns="0" bIns="0" rtlCol="0">
            <a:spAutoFit/>
          </a:bodyPr>
          <a:lstStyle/>
          <a:p>
            <a:pPr marL="12605">
              <a:lnSpc>
                <a:spcPts val="1420"/>
              </a:lnSpc>
            </a:pPr>
            <a:r>
              <a:rPr sz="1200" spc="6" dirty="0">
                <a:latin typeface="Gill Sans MT"/>
                <a:cs typeface="Gill Sans MT"/>
              </a:rPr>
              <a:t>Dong+ </a:t>
            </a:r>
            <a:r>
              <a:rPr sz="1200" i="1" spc="-10" dirty="0">
                <a:latin typeface="Gill Sans MT"/>
                <a:cs typeface="Gill Sans MT"/>
              </a:rPr>
              <a:t>MIUA </a:t>
            </a:r>
            <a:r>
              <a:rPr sz="1200" spc="-16" dirty="0">
                <a:latin typeface="Gill Sans MT"/>
                <a:cs typeface="Gill Sans MT"/>
              </a:rPr>
              <a:t>2017; </a:t>
            </a:r>
            <a:r>
              <a:rPr sz="1200" spc="-10" dirty="0">
                <a:latin typeface="Gill Sans MT"/>
                <a:cs typeface="Gill Sans MT"/>
              </a:rPr>
              <a:t>Soleimany+ </a:t>
            </a:r>
            <a:r>
              <a:rPr sz="1200" i="1" spc="-20" dirty="0" err="1">
                <a:latin typeface="Gill Sans MT"/>
                <a:cs typeface="Gill Sans MT"/>
              </a:rPr>
              <a:t>arXiv</a:t>
            </a:r>
            <a:r>
              <a:rPr sz="1200" i="1" spc="-20" dirty="0">
                <a:latin typeface="Gill Sans MT"/>
                <a:cs typeface="Gill Sans MT"/>
              </a:rPr>
              <a:t> </a:t>
            </a:r>
            <a:r>
              <a:rPr sz="1200" spc="-10" dirty="0">
                <a:latin typeface="Gill Sans MT"/>
                <a:cs typeface="Gill Sans MT"/>
              </a:rPr>
              <a:t>2019</a:t>
            </a:r>
            <a:endParaRPr sz="1200" dirty="0">
              <a:latin typeface="Gill Sans MT"/>
              <a:cs typeface="Gill Sans MT"/>
            </a:endParaRPr>
          </a:p>
        </p:txBody>
      </p:sp>
      <p:sp>
        <p:nvSpPr>
          <p:cNvPr id="9" name="object 9"/>
          <p:cNvSpPr txBox="1"/>
          <p:nvPr/>
        </p:nvSpPr>
        <p:spPr>
          <a:xfrm>
            <a:off x="2581404" y="3779032"/>
            <a:ext cx="610076" cy="566822"/>
          </a:xfrm>
          <a:prstGeom prst="rect">
            <a:avLst/>
          </a:prstGeom>
        </p:spPr>
        <p:txBody>
          <a:bodyPr vert="horz" wrap="square" lIns="0" tIns="12605" rIns="0" bIns="0" rtlCol="0">
            <a:spAutoFit/>
          </a:bodyPr>
          <a:lstStyle/>
          <a:p>
            <a:pPr marL="12605">
              <a:spcBef>
                <a:spcPts val="99"/>
              </a:spcBef>
            </a:pPr>
            <a:r>
              <a:rPr spc="-6" dirty="0">
                <a:solidFill>
                  <a:srgbClr val="FFFFFF"/>
                </a:solidFill>
                <a:latin typeface="Arial"/>
                <a:cs typeface="Arial"/>
              </a:rPr>
              <a:t>O</a:t>
            </a:r>
            <a:r>
              <a:rPr dirty="0">
                <a:solidFill>
                  <a:srgbClr val="FFFFFF"/>
                </a:solidFill>
                <a:latin typeface="Arial"/>
                <a:cs typeface="Arial"/>
              </a:rPr>
              <a:t>r</a:t>
            </a:r>
            <a:r>
              <a:rPr spc="-6" dirty="0">
                <a:solidFill>
                  <a:srgbClr val="FFFFFF"/>
                </a:solidFill>
                <a:latin typeface="Arial"/>
                <a:cs typeface="Arial"/>
              </a:rPr>
              <a:t>iginal</a:t>
            </a:r>
            <a:endParaRPr>
              <a:latin typeface="Arial"/>
              <a:cs typeface="Arial"/>
            </a:endParaRPr>
          </a:p>
        </p:txBody>
      </p:sp>
      <p:sp>
        <p:nvSpPr>
          <p:cNvPr id="10" name="object 10"/>
          <p:cNvSpPr txBox="1"/>
          <p:nvPr/>
        </p:nvSpPr>
        <p:spPr>
          <a:xfrm>
            <a:off x="4106451" y="3779032"/>
            <a:ext cx="1029176" cy="566822"/>
          </a:xfrm>
          <a:prstGeom prst="rect">
            <a:avLst/>
          </a:prstGeom>
        </p:spPr>
        <p:txBody>
          <a:bodyPr vert="horz" wrap="square" lIns="0" tIns="12605" rIns="0" bIns="0" rtlCol="0">
            <a:spAutoFit/>
          </a:bodyPr>
          <a:lstStyle/>
          <a:p>
            <a:pPr marL="12605">
              <a:spcBef>
                <a:spcPts val="99"/>
              </a:spcBef>
            </a:pPr>
            <a:r>
              <a:rPr spc="-6" dirty="0">
                <a:solidFill>
                  <a:srgbClr val="FFFFFF"/>
                </a:solidFill>
                <a:latin typeface="Arial"/>
                <a:cs typeface="Arial"/>
              </a:rPr>
              <a:t>Ground</a:t>
            </a:r>
            <a:r>
              <a:rPr spc="-95" dirty="0">
                <a:solidFill>
                  <a:srgbClr val="FFFFFF"/>
                </a:solidFill>
                <a:latin typeface="Arial"/>
                <a:cs typeface="Arial"/>
              </a:rPr>
              <a:t> </a:t>
            </a:r>
            <a:r>
              <a:rPr spc="-20" dirty="0">
                <a:solidFill>
                  <a:srgbClr val="FFFFFF"/>
                </a:solidFill>
                <a:latin typeface="Arial"/>
                <a:cs typeface="Arial"/>
              </a:rPr>
              <a:t>Truth</a:t>
            </a:r>
            <a:endParaRPr>
              <a:latin typeface="Arial"/>
              <a:cs typeface="Arial"/>
            </a:endParaRPr>
          </a:p>
        </p:txBody>
      </p:sp>
      <p:sp>
        <p:nvSpPr>
          <p:cNvPr id="11" name="object 11"/>
          <p:cNvSpPr txBox="1"/>
          <p:nvPr/>
        </p:nvSpPr>
        <p:spPr>
          <a:xfrm>
            <a:off x="5801138" y="3779032"/>
            <a:ext cx="1076801" cy="566822"/>
          </a:xfrm>
          <a:prstGeom prst="rect">
            <a:avLst/>
          </a:prstGeom>
        </p:spPr>
        <p:txBody>
          <a:bodyPr vert="horz" wrap="square" lIns="0" tIns="12605" rIns="0" bIns="0" rtlCol="0">
            <a:spAutoFit/>
          </a:bodyPr>
          <a:lstStyle/>
          <a:p>
            <a:pPr marL="12605">
              <a:spcBef>
                <a:spcPts val="99"/>
              </a:spcBef>
            </a:pPr>
            <a:r>
              <a:rPr spc="-6" dirty="0">
                <a:solidFill>
                  <a:srgbClr val="FFFFFF"/>
                </a:solidFill>
                <a:latin typeface="Arial"/>
                <a:cs typeface="Arial"/>
              </a:rPr>
              <a:t>Segmentation</a:t>
            </a:r>
            <a:endParaRPr>
              <a:latin typeface="Arial"/>
              <a:cs typeface="Arial"/>
            </a:endParaRPr>
          </a:p>
        </p:txBody>
      </p:sp>
      <p:sp>
        <p:nvSpPr>
          <p:cNvPr id="12" name="object 12"/>
          <p:cNvSpPr txBox="1"/>
          <p:nvPr/>
        </p:nvSpPr>
        <p:spPr>
          <a:xfrm>
            <a:off x="7572047" y="3779032"/>
            <a:ext cx="886300" cy="566822"/>
          </a:xfrm>
          <a:prstGeom prst="rect">
            <a:avLst/>
          </a:prstGeom>
        </p:spPr>
        <p:txBody>
          <a:bodyPr vert="horz" wrap="square" lIns="0" tIns="12605" rIns="0" bIns="0" rtlCol="0">
            <a:spAutoFit/>
          </a:bodyPr>
          <a:lstStyle/>
          <a:p>
            <a:pPr marL="12605">
              <a:spcBef>
                <a:spcPts val="99"/>
              </a:spcBef>
            </a:pPr>
            <a:r>
              <a:rPr spc="-6" dirty="0">
                <a:solidFill>
                  <a:srgbClr val="FFFFFF"/>
                </a:solidFill>
                <a:latin typeface="Arial"/>
                <a:cs typeface="Arial"/>
              </a:rPr>
              <a:t>Uncertainty</a:t>
            </a:r>
            <a:endParaRPr>
              <a:latin typeface="Arial"/>
              <a:cs typeface="Aria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025" y="45675"/>
            <a:ext cx="8765946" cy="461023"/>
          </a:xfrm>
          <a:prstGeom prst="rect">
            <a:avLst/>
          </a:prstGeom>
        </p:spPr>
        <p:txBody>
          <a:bodyPr vert="horz" wrap="square" lIns="0" tIns="0" rIns="0" bIns="0" rtlCol="0">
            <a:spAutoFit/>
          </a:bodyPr>
          <a:lstStyle/>
          <a:p>
            <a:pPr marL="25171" marR="10068" algn="l" rtl="0">
              <a:lnSpc>
                <a:spcPct val="106700"/>
              </a:lnSpc>
            </a:pPr>
            <a:r>
              <a:rPr kern="1200" dirty="0" err="1" smtClean="0">
                <a:ea typeface="+mn-ea"/>
              </a:rPr>
              <a:t>DeepBind</a:t>
            </a:r>
            <a:endParaRPr kern="1200" dirty="0">
              <a:ea typeface="+mn-ea"/>
            </a:endParaRPr>
          </a:p>
        </p:txBody>
      </p:sp>
      <p:grpSp>
        <p:nvGrpSpPr>
          <p:cNvPr id="8" name="Group 7"/>
          <p:cNvGrpSpPr/>
          <p:nvPr/>
        </p:nvGrpSpPr>
        <p:grpSpPr>
          <a:xfrm>
            <a:off x="224674" y="559967"/>
            <a:ext cx="8885101" cy="5891426"/>
            <a:chOff x="652629" y="640533"/>
            <a:chExt cx="3400860" cy="2257073"/>
          </a:xfrm>
        </p:grpSpPr>
        <p:sp>
          <p:nvSpPr>
            <p:cNvPr id="3" name="object 3"/>
            <p:cNvSpPr/>
            <p:nvPr/>
          </p:nvSpPr>
          <p:spPr>
            <a:xfrm>
              <a:off x="652630" y="640533"/>
              <a:ext cx="3400859" cy="1139611"/>
            </a:xfrm>
            <a:prstGeom prst="rect">
              <a:avLst/>
            </a:prstGeom>
            <a:blipFill>
              <a:blip r:embed="rId3" cstate="print"/>
              <a:stretch>
                <a:fillRect/>
              </a:stretch>
            </a:blipFill>
          </p:spPr>
          <p:txBody>
            <a:bodyPr wrap="square" lIns="0" tIns="0" rIns="0" bIns="0" rtlCol="0"/>
            <a:lstStyle/>
            <a:p>
              <a:pPr defTabSz="1812255"/>
              <a:endParaRPr>
                <a:solidFill>
                  <a:prstClr val="black"/>
                </a:solidFill>
              </a:endParaRPr>
            </a:p>
          </p:txBody>
        </p:sp>
        <p:sp>
          <p:nvSpPr>
            <p:cNvPr id="4" name="object 4"/>
            <p:cNvSpPr/>
            <p:nvPr/>
          </p:nvSpPr>
          <p:spPr>
            <a:xfrm>
              <a:off x="652629" y="1780144"/>
              <a:ext cx="3302637" cy="1117462"/>
            </a:xfrm>
            <a:prstGeom prst="rect">
              <a:avLst/>
            </a:prstGeom>
            <a:blipFill>
              <a:blip r:embed="rId4" cstate="print"/>
              <a:stretch>
                <a:fillRect/>
              </a:stretch>
            </a:blipFill>
          </p:spPr>
          <p:txBody>
            <a:bodyPr wrap="square" lIns="0" tIns="0" rIns="0" bIns="0" rtlCol="0"/>
            <a:lstStyle/>
            <a:p>
              <a:pPr defTabSz="1812255"/>
              <a:endParaRPr>
                <a:solidFill>
                  <a:prstClr val="black"/>
                </a:solidFill>
              </a:endParaRPr>
            </a:p>
          </p:txBody>
        </p:sp>
        <p:sp>
          <p:nvSpPr>
            <p:cNvPr id="5" name="object 5"/>
            <p:cNvSpPr/>
            <p:nvPr/>
          </p:nvSpPr>
          <p:spPr>
            <a:xfrm>
              <a:off x="2646359" y="1473836"/>
              <a:ext cx="295275" cy="181610"/>
            </a:xfrm>
            <a:custGeom>
              <a:avLst/>
              <a:gdLst/>
              <a:ahLst/>
              <a:cxnLst/>
              <a:rect l="l" t="t" r="r" b="b"/>
              <a:pathLst>
                <a:path w="295275" h="181610">
                  <a:moveTo>
                    <a:pt x="295037" y="180989"/>
                  </a:moveTo>
                  <a:lnTo>
                    <a:pt x="0" y="180989"/>
                  </a:lnTo>
                  <a:lnTo>
                    <a:pt x="0" y="0"/>
                  </a:lnTo>
                  <a:lnTo>
                    <a:pt x="295037" y="0"/>
                  </a:lnTo>
                  <a:lnTo>
                    <a:pt x="295037" y="180989"/>
                  </a:lnTo>
                  <a:close/>
                </a:path>
              </a:pathLst>
            </a:custGeom>
            <a:ln w="3594">
              <a:solidFill>
                <a:srgbClr val="ED1C24"/>
              </a:solidFill>
            </a:ln>
          </p:spPr>
          <p:txBody>
            <a:bodyPr wrap="square" lIns="0" tIns="0" rIns="0" bIns="0" rtlCol="0"/>
            <a:lstStyle/>
            <a:p>
              <a:pPr defTabSz="1812255"/>
              <a:endParaRPr>
                <a:solidFill>
                  <a:prstClr val="black"/>
                </a:solidFill>
              </a:endParaRPr>
            </a:p>
          </p:txBody>
        </p:sp>
        <p:sp>
          <p:nvSpPr>
            <p:cNvPr id="6" name="object 6"/>
            <p:cNvSpPr/>
            <p:nvPr/>
          </p:nvSpPr>
          <p:spPr>
            <a:xfrm>
              <a:off x="653372" y="1720654"/>
              <a:ext cx="3302635" cy="1143635"/>
            </a:xfrm>
            <a:custGeom>
              <a:avLst/>
              <a:gdLst/>
              <a:ahLst/>
              <a:cxnLst/>
              <a:rect l="l" t="t" r="r" b="b"/>
              <a:pathLst>
                <a:path w="3302635" h="1143635">
                  <a:moveTo>
                    <a:pt x="3302637" y="114424"/>
                  </a:moveTo>
                  <a:lnTo>
                    <a:pt x="2141250" y="0"/>
                  </a:lnTo>
                  <a:lnTo>
                    <a:pt x="0" y="114424"/>
                  </a:lnTo>
                  <a:lnTo>
                    <a:pt x="0" y="1143246"/>
                  </a:lnTo>
                  <a:lnTo>
                    <a:pt x="3302637" y="1143246"/>
                  </a:lnTo>
                  <a:lnTo>
                    <a:pt x="3302637" y="114424"/>
                  </a:lnTo>
                  <a:close/>
                </a:path>
              </a:pathLst>
            </a:custGeom>
            <a:ln w="3594">
              <a:solidFill>
                <a:srgbClr val="ED1C24"/>
              </a:solidFill>
            </a:ln>
          </p:spPr>
          <p:txBody>
            <a:bodyPr wrap="square" lIns="0" tIns="0" rIns="0" bIns="0" rtlCol="0"/>
            <a:lstStyle/>
            <a:p>
              <a:pPr defTabSz="1812255"/>
              <a:endParaRPr>
                <a:solidFill>
                  <a:prstClr val="black"/>
                </a:solidFill>
              </a:endParaRPr>
            </a:p>
          </p:txBody>
        </p:sp>
        <p:sp>
          <p:nvSpPr>
            <p:cNvPr id="7" name="object 7"/>
            <p:cNvSpPr/>
            <p:nvPr/>
          </p:nvSpPr>
          <p:spPr>
            <a:xfrm>
              <a:off x="2793877" y="1654829"/>
              <a:ext cx="1270" cy="64769"/>
            </a:xfrm>
            <a:custGeom>
              <a:avLst/>
              <a:gdLst/>
              <a:ahLst/>
              <a:cxnLst/>
              <a:rect l="l" t="t" r="r" b="b"/>
              <a:pathLst>
                <a:path w="1269" h="64769">
                  <a:moveTo>
                    <a:pt x="0" y="0"/>
                  </a:moveTo>
                  <a:lnTo>
                    <a:pt x="744" y="64709"/>
                  </a:lnTo>
                </a:path>
              </a:pathLst>
            </a:custGeom>
            <a:ln w="3594">
              <a:solidFill>
                <a:srgbClr val="ED1C24"/>
              </a:solidFill>
            </a:ln>
          </p:spPr>
          <p:txBody>
            <a:bodyPr wrap="square" lIns="0" tIns="0" rIns="0" bIns="0" rtlCol="0"/>
            <a:lstStyle/>
            <a:p>
              <a:pPr defTabSz="1812255"/>
              <a:endParaRPr>
                <a:solidFill>
                  <a:prstClr val="black"/>
                </a:solidFill>
              </a:endParaRPr>
            </a:p>
          </p:txBody>
        </p:sp>
      </p:grpSp>
      <p:sp>
        <p:nvSpPr>
          <p:cNvPr id="9" name="Rectangle 8"/>
          <p:cNvSpPr/>
          <p:nvPr/>
        </p:nvSpPr>
        <p:spPr>
          <a:xfrm>
            <a:off x="3816298" y="6504665"/>
            <a:ext cx="5270979" cy="335448"/>
          </a:xfrm>
          <a:prstGeom prst="rect">
            <a:avLst/>
          </a:prstGeom>
        </p:spPr>
        <p:txBody>
          <a:bodyPr wrap="square" lIns="0" tIns="0" rIns="0" bIns="0">
            <a:spAutoFit/>
          </a:bodyPr>
          <a:lstStyle/>
          <a:p>
            <a:pPr algn="r" defTabSz="1812255"/>
            <a:r>
              <a:rPr lang="en-US" sz="2200" dirty="0">
                <a:solidFill>
                  <a:prstClr val="black"/>
                </a:solidFill>
              </a:rPr>
              <a:t>[</a:t>
            </a:r>
            <a:r>
              <a:rPr lang="en-US" sz="2200" dirty="0" err="1">
                <a:solidFill>
                  <a:prstClr val="black"/>
                </a:solidFill>
              </a:rPr>
              <a:t>Alipanahi</a:t>
            </a:r>
            <a:r>
              <a:rPr lang="en-US" sz="2200" dirty="0">
                <a:solidFill>
                  <a:prstClr val="black"/>
                </a:solidFill>
              </a:rPr>
              <a:t> et al., 2015]</a:t>
            </a:r>
            <a:endParaRPr lang="en-US" sz="2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4256048"/>
      </p:ext>
    </p:extLst>
  </p:cSld>
  <p:clrMapOvr>
    <a:masterClrMapping/>
  </p:clrMapOvr>
  <p:transition>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025" y="258705"/>
            <a:ext cx="8765946" cy="426935"/>
          </a:xfrm>
          <a:prstGeom prst="rect">
            <a:avLst/>
          </a:prstGeom>
        </p:spPr>
        <p:txBody>
          <a:bodyPr vert="horz" wrap="square" lIns="0" tIns="0" rIns="0" bIns="0" rtlCol="0">
            <a:spAutoFit/>
          </a:bodyPr>
          <a:lstStyle/>
          <a:p>
            <a:pPr marL="25171" rtl="0"/>
            <a:r>
              <a:rPr kern="1200" dirty="0">
                <a:ea typeface="+mn-ea"/>
              </a:rPr>
              <a:t>Predicting disease </a:t>
            </a:r>
            <a:r>
              <a:rPr kern="1200" dirty="0" smtClean="0">
                <a:ea typeface="+mn-ea"/>
              </a:rPr>
              <a:t>mutation</a:t>
            </a:r>
            <a:r>
              <a:rPr lang="en-US" kern="1200" dirty="0" smtClean="0">
                <a:ea typeface="+mn-ea"/>
              </a:rPr>
              <a:t>s</a:t>
            </a:r>
            <a:endParaRPr kern="1200" dirty="0">
              <a:ea typeface="+mn-ea"/>
            </a:endParaRPr>
          </a:p>
        </p:txBody>
      </p:sp>
      <p:sp>
        <p:nvSpPr>
          <p:cNvPr id="3" name="object 3"/>
          <p:cNvSpPr/>
          <p:nvPr/>
        </p:nvSpPr>
        <p:spPr>
          <a:xfrm>
            <a:off x="1103330" y="933681"/>
            <a:ext cx="6727632" cy="5265359"/>
          </a:xfrm>
          <a:prstGeom prst="rect">
            <a:avLst/>
          </a:prstGeom>
          <a:blipFill>
            <a:blip r:embed="rId3" cstate="print"/>
            <a:stretch>
              <a:fillRect/>
            </a:stretch>
          </a:blipFill>
        </p:spPr>
        <p:txBody>
          <a:bodyPr wrap="square" lIns="0" tIns="0" rIns="0" bIns="0" rtlCol="0"/>
          <a:lstStyle/>
          <a:p>
            <a:pPr defTabSz="1812255"/>
            <a:endParaRPr>
              <a:solidFill>
                <a:prstClr val="black"/>
              </a:solidFill>
            </a:endParaRPr>
          </a:p>
        </p:txBody>
      </p:sp>
      <p:sp>
        <p:nvSpPr>
          <p:cNvPr id="4" name="object 4"/>
          <p:cNvSpPr/>
          <p:nvPr/>
        </p:nvSpPr>
        <p:spPr>
          <a:xfrm>
            <a:off x="1124795" y="1280423"/>
            <a:ext cx="6728271" cy="4981802"/>
          </a:xfrm>
          <a:custGeom>
            <a:avLst/>
            <a:gdLst/>
            <a:ahLst/>
            <a:cxnLst/>
            <a:rect l="l" t="t" r="r" b="b"/>
            <a:pathLst>
              <a:path w="3392170" h="2513965">
                <a:moveTo>
                  <a:pt x="2709119" y="871675"/>
                </a:moveTo>
                <a:lnTo>
                  <a:pt x="0" y="868414"/>
                </a:lnTo>
                <a:lnTo>
                  <a:pt x="0" y="2513862"/>
                </a:lnTo>
                <a:lnTo>
                  <a:pt x="3391848" y="2513862"/>
                </a:lnTo>
                <a:lnTo>
                  <a:pt x="3391848" y="865154"/>
                </a:lnTo>
                <a:lnTo>
                  <a:pt x="3390056" y="865154"/>
                </a:lnTo>
                <a:lnTo>
                  <a:pt x="3390056" y="0"/>
                </a:lnTo>
                <a:lnTo>
                  <a:pt x="2709119" y="0"/>
                </a:lnTo>
                <a:lnTo>
                  <a:pt x="2709119" y="871675"/>
                </a:lnTo>
                <a:close/>
              </a:path>
            </a:pathLst>
          </a:custGeom>
          <a:ln w="3375">
            <a:solidFill>
              <a:srgbClr val="ED1C24"/>
            </a:solidFill>
          </a:ln>
        </p:spPr>
        <p:txBody>
          <a:bodyPr wrap="square" lIns="0" tIns="0" rIns="0" bIns="0" rtlCol="0"/>
          <a:lstStyle/>
          <a:p>
            <a:pPr defTabSz="1812255"/>
            <a:endParaRPr>
              <a:solidFill>
                <a:prstClr val="black"/>
              </a:solidFill>
            </a:endParaRPr>
          </a:p>
        </p:txBody>
      </p:sp>
      <p:sp>
        <p:nvSpPr>
          <p:cNvPr id="5" name="Rectangle 4"/>
          <p:cNvSpPr/>
          <p:nvPr/>
        </p:nvSpPr>
        <p:spPr>
          <a:xfrm>
            <a:off x="3816298" y="6504665"/>
            <a:ext cx="5270979" cy="335448"/>
          </a:xfrm>
          <a:prstGeom prst="rect">
            <a:avLst/>
          </a:prstGeom>
        </p:spPr>
        <p:txBody>
          <a:bodyPr wrap="square" lIns="0" tIns="0" rIns="0" bIns="0">
            <a:spAutoFit/>
          </a:bodyPr>
          <a:lstStyle/>
          <a:p>
            <a:pPr algn="r" defTabSz="1812255"/>
            <a:r>
              <a:rPr lang="en-US" sz="2200" dirty="0">
                <a:solidFill>
                  <a:prstClr val="black"/>
                </a:solidFill>
              </a:rPr>
              <a:t>[</a:t>
            </a:r>
            <a:r>
              <a:rPr lang="en-US" sz="2200" dirty="0" err="1">
                <a:solidFill>
                  <a:prstClr val="black"/>
                </a:solidFill>
              </a:rPr>
              <a:t>Alipanahi</a:t>
            </a:r>
            <a:r>
              <a:rPr lang="en-US" sz="2200" dirty="0">
                <a:solidFill>
                  <a:prstClr val="black"/>
                </a:solidFill>
              </a:rPr>
              <a:t> et al., 2015]</a:t>
            </a:r>
            <a:endParaRPr lang="en-US" sz="2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0402045"/>
      </p:ext>
    </p:extLst>
  </p:cSld>
  <p:clrMapOvr>
    <a:masterClrMapping/>
  </p:clrMapOvr>
  <p:transition>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88950"/>
          </a:xfrm>
        </p:spPr>
        <p:txBody>
          <a:bodyPr>
            <a:noAutofit/>
          </a:bodyPr>
          <a:lstStyle/>
          <a:p>
            <a:r>
              <a:rPr lang="en-US" sz="3600" b="1" dirty="0"/>
              <a:t>Today: Convolutional Neural Networks (CNNs)</a:t>
            </a:r>
          </a:p>
        </p:txBody>
      </p:sp>
      <p:sp>
        <p:nvSpPr>
          <p:cNvPr id="3" name="Content Placeholder 2"/>
          <p:cNvSpPr>
            <a:spLocks noGrp="1"/>
          </p:cNvSpPr>
          <p:nvPr>
            <p:ph idx="1"/>
          </p:nvPr>
        </p:nvSpPr>
        <p:spPr>
          <a:xfrm>
            <a:off x="140218" y="602010"/>
            <a:ext cx="9079982" cy="6280150"/>
          </a:xfrm>
        </p:spPr>
        <p:txBody>
          <a:bodyPr>
            <a:noAutofit/>
          </a:bodyPr>
          <a:lstStyle/>
          <a:p>
            <a:pPr marL="283982" indent="-283982">
              <a:lnSpc>
                <a:spcPct val="80000"/>
              </a:lnSpc>
              <a:buFont typeface="+mj-lt"/>
              <a:buAutoNum type="arabicPeriod"/>
            </a:pPr>
            <a:r>
              <a:rPr lang="en-US" sz="2200" b="1" dirty="0" smtClean="0"/>
              <a:t>Scene understanding</a:t>
            </a:r>
            <a:r>
              <a:rPr lang="en-US" sz="2200" b="1" dirty="0" smtClean="0"/>
              <a:t> and object recognition for machines (and humans)</a:t>
            </a:r>
            <a:endParaRPr lang="en-US" sz="2200" b="1" dirty="0" smtClean="0"/>
          </a:p>
          <a:p>
            <a:pPr marL="509591" lvl="1" indent="-225623">
              <a:lnSpc>
                <a:spcPct val="80000"/>
              </a:lnSpc>
            </a:pPr>
            <a:r>
              <a:rPr lang="en-US" sz="2000" dirty="0" smtClean="0"/>
              <a:t>Scene/object recognition challenge. Illusions reveal primitives, conflicting info</a:t>
            </a:r>
            <a:endParaRPr lang="en-US" sz="2000" dirty="0" smtClean="0"/>
          </a:p>
          <a:p>
            <a:pPr marL="509591" lvl="1" indent="-225623">
              <a:lnSpc>
                <a:spcPct val="80000"/>
              </a:lnSpc>
            </a:pPr>
            <a:r>
              <a:rPr lang="en-US" sz="2000" dirty="0" smtClean="0"/>
              <a:t>Human neurons/circuits. Visual cortex layers==abstraction. General cognition</a:t>
            </a:r>
            <a:endParaRPr lang="en-US" sz="2000" dirty="0" smtClean="0"/>
          </a:p>
          <a:p>
            <a:pPr marL="283982" indent="-283982">
              <a:lnSpc>
                <a:spcPct val="80000"/>
              </a:lnSpc>
              <a:spcBef>
                <a:spcPts val="800"/>
              </a:spcBef>
              <a:buFont typeface="+mj-lt"/>
              <a:buAutoNum type="arabicPeriod"/>
            </a:pPr>
            <a:r>
              <a:rPr lang="en-US" sz="2200" b="1" dirty="0" smtClean="0"/>
              <a:t>Classical machine vision foundations: features, scenes, filters, convolution</a:t>
            </a:r>
            <a:endParaRPr lang="en-US" sz="2200" b="1" dirty="0" smtClean="0"/>
          </a:p>
          <a:p>
            <a:pPr marL="509591" lvl="1" indent="-225623">
              <a:lnSpc>
                <a:spcPct val="80000"/>
              </a:lnSpc>
            </a:pPr>
            <a:r>
              <a:rPr lang="en-US" sz="2000" dirty="0" smtClean="0"/>
              <a:t>Spatial structure primitives</a:t>
            </a:r>
            <a:r>
              <a:rPr lang="en-US" sz="2000" dirty="0" smtClean="0"/>
              <a:t>: edge detectors &amp; other filters</a:t>
            </a:r>
            <a:r>
              <a:rPr lang="en-US" sz="2000" dirty="0" smtClean="0"/>
              <a:t>, </a:t>
            </a:r>
            <a:r>
              <a:rPr lang="en-US" sz="2000" dirty="0" smtClean="0"/>
              <a:t>feature recognition</a:t>
            </a:r>
            <a:endParaRPr lang="en-US" sz="2000" dirty="0" smtClean="0"/>
          </a:p>
          <a:p>
            <a:pPr marL="509591" lvl="1" indent="-225623">
              <a:lnSpc>
                <a:spcPct val="80000"/>
              </a:lnSpc>
            </a:pPr>
            <a:r>
              <a:rPr lang="en-US" sz="2000" dirty="0" smtClean="0"/>
              <a:t>Convolution: basics, padding, stride, object recognition, architectures</a:t>
            </a:r>
            <a:endParaRPr lang="en-US" sz="2000" dirty="0" smtClean="0"/>
          </a:p>
          <a:p>
            <a:pPr marL="283982" indent="-283982">
              <a:lnSpc>
                <a:spcPct val="80000"/>
              </a:lnSpc>
              <a:spcBef>
                <a:spcPts val="800"/>
              </a:spcBef>
              <a:buFont typeface="+mj-lt"/>
              <a:buAutoNum type="arabicPeriod"/>
            </a:pPr>
            <a:r>
              <a:rPr lang="en-US" sz="2200" b="1" dirty="0" smtClean="0"/>
              <a:t>CNN foundations: </a:t>
            </a:r>
            <a:r>
              <a:rPr lang="en-US" sz="2200" b="1" dirty="0" err="1" smtClean="0"/>
              <a:t>LeNet</a:t>
            </a:r>
            <a:r>
              <a:rPr lang="en-US" sz="2200" b="1" dirty="0" smtClean="0"/>
              <a:t>, </a:t>
            </a:r>
            <a:r>
              <a:rPr lang="en-US" sz="2200" b="1" i="1" dirty="0" smtClean="0"/>
              <a:t>de novo </a:t>
            </a:r>
            <a:r>
              <a:rPr lang="en-US" sz="2200" b="1" dirty="0" smtClean="0"/>
              <a:t>feature learning, parameter sharing</a:t>
            </a:r>
            <a:endParaRPr lang="en-US" sz="2200" b="1" dirty="0"/>
          </a:p>
          <a:p>
            <a:pPr marL="509591" lvl="1" indent="-225623">
              <a:lnSpc>
                <a:spcPct val="80000"/>
              </a:lnSpc>
            </a:pPr>
            <a:r>
              <a:rPr lang="en-US" sz="2000" dirty="0" smtClean="0"/>
              <a:t>Key ideas: </a:t>
            </a:r>
            <a:r>
              <a:rPr lang="en-US" sz="2000" b="1" i="1" dirty="0" smtClean="0"/>
              <a:t>learn </a:t>
            </a:r>
            <a:r>
              <a:rPr lang="en-US" sz="2000" dirty="0" smtClean="0"/>
              <a:t>features, hierarchy, re-use parameters, back-prop filter learning</a:t>
            </a:r>
          </a:p>
          <a:p>
            <a:pPr marL="509591" lvl="1" indent="-225623">
              <a:lnSpc>
                <a:spcPct val="80000"/>
              </a:lnSpc>
            </a:pPr>
            <a:r>
              <a:rPr lang="en-US" sz="2000" dirty="0" smtClean="0"/>
              <a:t>CNN formalization: representations(</a:t>
            </a:r>
            <a:r>
              <a:rPr lang="en-US" sz="2000" dirty="0" err="1" smtClean="0"/>
              <a:t>Conv+ReLU+Pool</a:t>
            </a:r>
            <a:r>
              <a:rPr lang="en-US" sz="2000" dirty="0" smtClean="0"/>
              <a:t>)*N layers + Fully-connected</a:t>
            </a:r>
            <a:endParaRPr lang="en-US" sz="2000" dirty="0" smtClean="0"/>
          </a:p>
          <a:p>
            <a:pPr marL="283982" indent="-283982">
              <a:lnSpc>
                <a:spcPct val="80000"/>
              </a:lnSpc>
              <a:spcBef>
                <a:spcPts val="800"/>
              </a:spcBef>
              <a:buFont typeface="+mj-lt"/>
              <a:buAutoNum type="arabicPeriod"/>
            </a:pPr>
            <a:r>
              <a:rPr lang="en-US" sz="2200" b="1" dirty="0" smtClean="0"/>
              <a:t>Modern CNN architectures: millions of parameters, dozens of layers</a:t>
            </a:r>
            <a:endParaRPr lang="en-US" sz="2200" b="1" dirty="0"/>
          </a:p>
          <a:p>
            <a:pPr marL="509591" lvl="1" indent="-225623">
              <a:lnSpc>
                <a:spcPct val="80000"/>
              </a:lnSpc>
            </a:pPr>
            <a:r>
              <a:rPr lang="en-US" sz="2000" dirty="0" smtClean="0"/>
              <a:t>Feature invariance is hard: apply perturbations, learn for each variation</a:t>
            </a:r>
            <a:endParaRPr lang="en-US" sz="2000" dirty="0" smtClean="0"/>
          </a:p>
          <a:p>
            <a:pPr marL="509591" lvl="1" indent="-225623">
              <a:lnSpc>
                <a:spcPct val="80000"/>
              </a:lnSpc>
            </a:pPr>
            <a:r>
              <a:rPr lang="en-US" sz="2000" dirty="0" smtClean="0"/>
              <a:t>ImageNet progression of best performers</a:t>
            </a:r>
          </a:p>
          <a:p>
            <a:pPr marL="509591" lvl="1" indent="-225623">
              <a:lnSpc>
                <a:spcPct val="80000"/>
              </a:lnSpc>
            </a:pPr>
            <a:r>
              <a:rPr lang="en-US" sz="2000" dirty="0" err="1" smtClean="0"/>
              <a:t>AlexNet</a:t>
            </a:r>
            <a:r>
              <a:rPr lang="en-US" sz="2000" dirty="0" smtClean="0"/>
              <a:t>: First top performer CNN, 60M parameters (from 60k in LeNet-5), </a:t>
            </a:r>
            <a:r>
              <a:rPr lang="en-US" sz="2000" dirty="0" err="1" smtClean="0"/>
              <a:t>ReLU</a:t>
            </a:r>
            <a:endParaRPr lang="en-US" sz="2000" dirty="0" smtClean="0"/>
          </a:p>
          <a:p>
            <a:pPr marL="509591" lvl="1" indent="-225623">
              <a:lnSpc>
                <a:spcPct val="80000"/>
              </a:lnSpc>
            </a:pPr>
            <a:r>
              <a:rPr lang="en-US" sz="2000" dirty="0" err="1" smtClean="0"/>
              <a:t>VGGNet</a:t>
            </a:r>
            <a:r>
              <a:rPr lang="en-US" sz="2000" dirty="0" smtClean="0"/>
              <a:t>: simpler but </a:t>
            </a:r>
            <a:r>
              <a:rPr lang="en-US" sz="2000" dirty="0" smtClean="0"/>
              <a:t>de</a:t>
            </a:r>
            <a:r>
              <a:rPr lang="en-US" sz="2000" dirty="0" smtClean="0"/>
              <a:t>eper (8</a:t>
            </a:r>
            <a:r>
              <a:rPr lang="en-US" sz="2000" dirty="0" smtClean="0">
                <a:sym typeface="Wingdings" panose="05000000000000000000" pitchFamily="2" charset="2"/>
              </a:rPr>
              <a:t>19 layers</a:t>
            </a:r>
            <a:r>
              <a:rPr lang="en-US" sz="2000" dirty="0" smtClean="0"/>
              <a:t>), 140M parameters, ensembles</a:t>
            </a:r>
          </a:p>
          <a:p>
            <a:pPr marL="509591" lvl="1" indent="-225623">
              <a:lnSpc>
                <a:spcPct val="80000"/>
              </a:lnSpc>
            </a:pPr>
            <a:r>
              <a:rPr lang="en-US" sz="2000" dirty="0" err="1" smtClean="0"/>
              <a:t>GoogleNet</a:t>
            </a:r>
            <a:r>
              <a:rPr lang="en-US" sz="2000" dirty="0" smtClean="0"/>
              <a:t>: new primitive=inception module, 5M </a:t>
            </a:r>
            <a:r>
              <a:rPr lang="en-US" sz="2000" dirty="0" err="1" smtClean="0"/>
              <a:t>params</a:t>
            </a:r>
            <a:r>
              <a:rPr lang="en-US" sz="2000" dirty="0" smtClean="0"/>
              <a:t>, no FC, efficiency</a:t>
            </a:r>
          </a:p>
          <a:p>
            <a:pPr marL="509591" lvl="1" indent="-225623">
              <a:lnSpc>
                <a:spcPct val="80000"/>
              </a:lnSpc>
            </a:pPr>
            <a:r>
              <a:rPr lang="en-US" sz="2000" dirty="0" err="1" smtClean="0"/>
              <a:t>ResNet</a:t>
            </a:r>
            <a:r>
              <a:rPr lang="en-US" sz="2000" dirty="0" smtClean="0"/>
              <a:t>: 152 layers, </a:t>
            </a:r>
            <a:r>
              <a:rPr lang="en-US" sz="2000" dirty="0" smtClean="0"/>
              <a:t>vanishing gradients </a:t>
            </a:r>
            <a:r>
              <a:rPr lang="en-US" sz="2000" dirty="0" smtClean="0">
                <a:sym typeface="Wingdings" panose="05000000000000000000" pitchFamily="2" charset="2"/>
              </a:rPr>
              <a:t> </a:t>
            </a:r>
            <a:r>
              <a:rPr lang="en-US" sz="2000" dirty="0" smtClean="0"/>
              <a:t>fit residuals to enable learning</a:t>
            </a:r>
            <a:endParaRPr lang="en-US" sz="2000" dirty="0"/>
          </a:p>
          <a:p>
            <a:pPr marL="283982" indent="-283982">
              <a:lnSpc>
                <a:spcPct val="80000"/>
              </a:lnSpc>
              <a:spcBef>
                <a:spcPts val="800"/>
              </a:spcBef>
              <a:buFont typeface="+mj-lt"/>
              <a:buAutoNum type="arabicPeriod"/>
            </a:pPr>
            <a:r>
              <a:rPr lang="en-US" sz="2200" b="1" dirty="0" smtClean="0"/>
              <a:t>Countless applications: General architecture, enormous power</a:t>
            </a:r>
            <a:endParaRPr lang="en-US" sz="2200" b="1" dirty="0"/>
          </a:p>
          <a:p>
            <a:pPr marL="509591" lvl="1" indent="-225623">
              <a:lnSpc>
                <a:spcPct val="80000"/>
              </a:lnSpc>
            </a:pPr>
            <a:r>
              <a:rPr lang="en-US" sz="2000" dirty="0" smtClean="0"/>
              <a:t>Semantic segmentation, facial detection/recognition, self-driving, image colorization, optimizing pictures/scenes, up-scaling, medicine, biology, genomics</a:t>
            </a:r>
          </a:p>
          <a:p>
            <a:pPr marL="397578" indent="-397578">
              <a:lnSpc>
                <a:spcPct val="80000"/>
              </a:lnSpc>
              <a:spcBef>
                <a:spcPts val="800"/>
              </a:spcBef>
              <a:buFont typeface="+mj-lt"/>
              <a:buAutoNum type="arabicPeriod"/>
            </a:pPr>
            <a:endParaRPr lang="en-US" sz="2400" b="1" dirty="0"/>
          </a:p>
          <a:p>
            <a:pPr lvl="1" indent="-340780">
              <a:lnSpc>
                <a:spcPct val="80000"/>
              </a:lnSpc>
            </a:pPr>
            <a:endParaRPr lang="en-GB" altLang="en-US" sz="2000" dirty="0" smtClean="0"/>
          </a:p>
          <a:p>
            <a:pPr lvl="1" indent="-340780">
              <a:lnSpc>
                <a:spcPct val="80000"/>
              </a:lnSpc>
            </a:pPr>
            <a:endParaRPr lang="en-US" sz="2000" dirty="0"/>
          </a:p>
          <a:p>
            <a:pPr marL="397578" lvl="1" indent="0">
              <a:lnSpc>
                <a:spcPct val="80000"/>
              </a:lnSpc>
              <a:buNone/>
            </a:pPr>
            <a:endParaRPr lang="en-US" sz="2000" dirty="0"/>
          </a:p>
          <a:p>
            <a:pPr marL="397578" lvl="1" indent="0">
              <a:lnSpc>
                <a:spcPct val="80000"/>
              </a:lnSpc>
              <a:buNone/>
            </a:pPr>
            <a:endParaRPr lang="en-US" sz="2000" dirty="0" smtClean="0"/>
          </a:p>
        </p:txBody>
      </p:sp>
    </p:spTree>
    <p:extLst>
      <p:ext uri="{BB962C8B-B14F-4D97-AF65-F5344CB8AC3E}">
        <p14:creationId xmlns:p14="http://schemas.microsoft.com/office/powerpoint/2010/main" val="411826025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1120818"/>
          </a:xfrm>
          <a:prstGeom prst="rect">
            <a:avLst/>
          </a:prstGeom>
        </p:spPr>
        <p:txBody>
          <a:bodyPr vert="horz" wrap="square" lIns="0" tIns="12605" rIns="0" bIns="0" rtlCol="0">
            <a:spAutoFit/>
          </a:bodyPr>
          <a:lstStyle/>
          <a:p>
            <a:pPr marL="12605" algn="ctr">
              <a:spcBef>
                <a:spcPts val="99"/>
              </a:spcBef>
            </a:pPr>
            <a:r>
              <a:rPr sz="3600" spc="-20" dirty="0"/>
              <a:t>Deep Learning for Computer Vision: Summary</a:t>
            </a:r>
          </a:p>
        </p:txBody>
      </p:sp>
      <p:sp>
        <p:nvSpPr>
          <p:cNvPr id="5" name="object 5"/>
          <p:cNvSpPr/>
          <p:nvPr/>
        </p:nvSpPr>
        <p:spPr>
          <a:xfrm>
            <a:off x="218122" y="1514436"/>
            <a:ext cx="2296479" cy="499109"/>
          </a:xfrm>
          <a:custGeom>
            <a:avLst/>
            <a:gdLst/>
            <a:ahLst/>
            <a:cxnLst/>
            <a:rect l="l" t="t" r="r" b="b"/>
            <a:pathLst>
              <a:path w="3061970" h="499110">
                <a:moveTo>
                  <a:pt x="2978721" y="0"/>
                </a:moveTo>
                <a:lnTo>
                  <a:pt x="83134" y="0"/>
                </a:lnTo>
                <a:lnTo>
                  <a:pt x="50775" y="6533"/>
                </a:lnTo>
                <a:lnTo>
                  <a:pt x="24350" y="24350"/>
                </a:lnTo>
                <a:lnTo>
                  <a:pt x="6533" y="50775"/>
                </a:lnTo>
                <a:lnTo>
                  <a:pt x="0" y="83134"/>
                </a:lnTo>
                <a:lnTo>
                  <a:pt x="0" y="415632"/>
                </a:lnTo>
                <a:lnTo>
                  <a:pt x="6533" y="447991"/>
                </a:lnTo>
                <a:lnTo>
                  <a:pt x="24350" y="474416"/>
                </a:lnTo>
                <a:lnTo>
                  <a:pt x="50775" y="492233"/>
                </a:lnTo>
                <a:lnTo>
                  <a:pt x="83134" y="498767"/>
                </a:lnTo>
                <a:lnTo>
                  <a:pt x="2978721" y="498767"/>
                </a:lnTo>
                <a:lnTo>
                  <a:pt x="3011079" y="492233"/>
                </a:lnTo>
                <a:lnTo>
                  <a:pt x="3037505" y="474416"/>
                </a:lnTo>
                <a:lnTo>
                  <a:pt x="3055322" y="447991"/>
                </a:lnTo>
                <a:lnTo>
                  <a:pt x="3061855" y="415632"/>
                </a:lnTo>
                <a:lnTo>
                  <a:pt x="3061855" y="83134"/>
                </a:lnTo>
                <a:lnTo>
                  <a:pt x="3055322" y="50775"/>
                </a:lnTo>
                <a:lnTo>
                  <a:pt x="3037505" y="24350"/>
                </a:lnTo>
                <a:lnTo>
                  <a:pt x="3011079" y="6533"/>
                </a:lnTo>
                <a:lnTo>
                  <a:pt x="2978721" y="0"/>
                </a:lnTo>
                <a:close/>
              </a:path>
            </a:pathLst>
          </a:custGeom>
          <a:solidFill>
            <a:srgbClr val="0070C0"/>
          </a:solidFill>
        </p:spPr>
        <p:txBody>
          <a:bodyPr wrap="square" lIns="0" tIns="0" rIns="0" bIns="0" rtlCol="0"/>
          <a:lstStyle/>
          <a:p>
            <a:endParaRPr/>
          </a:p>
        </p:txBody>
      </p:sp>
      <p:sp>
        <p:nvSpPr>
          <p:cNvPr id="6" name="object 6"/>
          <p:cNvSpPr/>
          <p:nvPr/>
        </p:nvSpPr>
        <p:spPr>
          <a:xfrm>
            <a:off x="218143" y="1514436"/>
            <a:ext cx="2295525" cy="499109"/>
          </a:xfrm>
          <a:custGeom>
            <a:avLst/>
            <a:gdLst/>
            <a:ahLst/>
            <a:cxnLst/>
            <a:rect l="l" t="t" r="r" b="b"/>
            <a:pathLst>
              <a:path w="3060700" h="499110">
                <a:moveTo>
                  <a:pt x="0" y="83087"/>
                </a:moveTo>
                <a:lnTo>
                  <a:pt x="6529" y="50745"/>
                </a:lnTo>
                <a:lnTo>
                  <a:pt x="24335" y="24335"/>
                </a:lnTo>
                <a:lnTo>
                  <a:pt x="50745" y="6529"/>
                </a:lnTo>
                <a:lnTo>
                  <a:pt x="83087" y="0"/>
                </a:lnTo>
                <a:lnTo>
                  <a:pt x="2977205" y="0"/>
                </a:lnTo>
                <a:lnTo>
                  <a:pt x="3009547" y="6529"/>
                </a:lnTo>
                <a:lnTo>
                  <a:pt x="3035957" y="24335"/>
                </a:lnTo>
                <a:lnTo>
                  <a:pt x="3053763" y="50745"/>
                </a:lnTo>
                <a:lnTo>
                  <a:pt x="3060292" y="83087"/>
                </a:lnTo>
                <a:lnTo>
                  <a:pt x="3060292" y="415422"/>
                </a:lnTo>
                <a:lnTo>
                  <a:pt x="3053763" y="447763"/>
                </a:lnTo>
                <a:lnTo>
                  <a:pt x="3035957" y="474173"/>
                </a:lnTo>
                <a:lnTo>
                  <a:pt x="3009547" y="491980"/>
                </a:lnTo>
                <a:lnTo>
                  <a:pt x="2977205" y="498509"/>
                </a:lnTo>
                <a:lnTo>
                  <a:pt x="83087" y="498509"/>
                </a:lnTo>
                <a:lnTo>
                  <a:pt x="50745" y="491980"/>
                </a:lnTo>
                <a:lnTo>
                  <a:pt x="24335" y="474173"/>
                </a:lnTo>
                <a:lnTo>
                  <a:pt x="6529" y="447763"/>
                </a:lnTo>
                <a:lnTo>
                  <a:pt x="0" y="415422"/>
                </a:lnTo>
                <a:lnTo>
                  <a:pt x="0" y="83087"/>
                </a:lnTo>
                <a:close/>
              </a:path>
            </a:pathLst>
          </a:custGeom>
          <a:ln w="12693">
            <a:solidFill>
              <a:srgbClr val="2F528F"/>
            </a:solidFill>
          </a:ln>
        </p:spPr>
        <p:txBody>
          <a:bodyPr wrap="square" lIns="0" tIns="0" rIns="0" bIns="0" rtlCol="0"/>
          <a:lstStyle/>
          <a:p>
            <a:endParaRPr/>
          </a:p>
        </p:txBody>
      </p:sp>
      <p:sp>
        <p:nvSpPr>
          <p:cNvPr id="7" name="object 7"/>
          <p:cNvSpPr txBox="1"/>
          <p:nvPr/>
        </p:nvSpPr>
        <p:spPr>
          <a:xfrm>
            <a:off x="152400" y="1540764"/>
            <a:ext cx="3486335" cy="2167261"/>
          </a:xfrm>
          <a:prstGeom prst="rect">
            <a:avLst/>
          </a:prstGeom>
        </p:spPr>
        <p:txBody>
          <a:bodyPr vert="horz" wrap="square" lIns="0" tIns="12605" rIns="0" bIns="0" rtlCol="0">
            <a:spAutoFit/>
          </a:bodyPr>
          <a:lstStyle/>
          <a:p>
            <a:pPr marL="226770">
              <a:spcBef>
                <a:spcPts val="99"/>
              </a:spcBef>
            </a:pPr>
            <a:r>
              <a:rPr sz="2600" spc="-46" dirty="0">
                <a:solidFill>
                  <a:srgbClr val="FFFFFF"/>
                </a:solidFill>
                <a:latin typeface="Gill Sans MT"/>
                <a:cs typeface="Gill Sans MT"/>
              </a:rPr>
              <a:t>Foundations</a:t>
            </a:r>
            <a:endParaRPr sz="2600" dirty="0">
              <a:latin typeface="Gill Sans MT"/>
              <a:cs typeface="Gill Sans MT"/>
            </a:endParaRPr>
          </a:p>
          <a:p>
            <a:pPr marL="296028" indent="-284065">
              <a:spcBef>
                <a:spcPts val="1814"/>
              </a:spcBef>
              <a:buFont typeface="Arial"/>
              <a:buChar char="•"/>
              <a:tabLst>
                <a:tab pos="296028" algn="l"/>
                <a:tab pos="296664" algn="l"/>
              </a:tabLst>
            </a:pPr>
            <a:r>
              <a:rPr sz="2200" spc="-50" dirty="0">
                <a:latin typeface="Gill Sans MT"/>
                <a:cs typeface="Gill Sans MT"/>
              </a:rPr>
              <a:t>Why </a:t>
            </a:r>
            <a:r>
              <a:rPr sz="2200" spc="-40" dirty="0">
                <a:latin typeface="Gill Sans MT"/>
                <a:cs typeface="Gill Sans MT"/>
              </a:rPr>
              <a:t>computer</a:t>
            </a:r>
            <a:r>
              <a:rPr sz="2200" spc="6" dirty="0">
                <a:latin typeface="Gill Sans MT"/>
                <a:cs typeface="Gill Sans MT"/>
              </a:rPr>
              <a:t> </a:t>
            </a:r>
            <a:r>
              <a:rPr sz="2200" spc="-65" dirty="0">
                <a:latin typeface="Gill Sans MT"/>
                <a:cs typeface="Gill Sans MT"/>
              </a:rPr>
              <a:t>vision?</a:t>
            </a:r>
            <a:endParaRPr sz="2200" dirty="0">
              <a:latin typeface="Gill Sans MT"/>
              <a:cs typeface="Gill Sans MT"/>
            </a:endParaRPr>
          </a:p>
          <a:p>
            <a:pPr marL="296028" indent="-284065">
              <a:spcBef>
                <a:spcPts val="549"/>
              </a:spcBef>
              <a:buFont typeface="Arial"/>
              <a:buChar char="•"/>
              <a:tabLst>
                <a:tab pos="296028" algn="l"/>
                <a:tab pos="296664" algn="l"/>
              </a:tabLst>
            </a:pPr>
            <a:r>
              <a:rPr sz="2200" spc="-40" dirty="0">
                <a:latin typeface="Gill Sans MT"/>
                <a:cs typeface="Gill Sans MT"/>
              </a:rPr>
              <a:t>Representing</a:t>
            </a:r>
            <a:r>
              <a:rPr sz="2200" spc="-26" dirty="0">
                <a:latin typeface="Gill Sans MT"/>
                <a:cs typeface="Gill Sans MT"/>
              </a:rPr>
              <a:t> </a:t>
            </a:r>
            <a:r>
              <a:rPr sz="2200" spc="-30" dirty="0">
                <a:latin typeface="Gill Sans MT"/>
                <a:cs typeface="Gill Sans MT"/>
              </a:rPr>
              <a:t>images</a:t>
            </a:r>
            <a:endParaRPr sz="2200" dirty="0">
              <a:latin typeface="Gill Sans MT"/>
              <a:cs typeface="Gill Sans MT"/>
            </a:endParaRPr>
          </a:p>
          <a:p>
            <a:pPr marL="296028" marR="501374" indent="-284065">
              <a:lnSpc>
                <a:spcPts val="2589"/>
              </a:lnSpc>
              <a:spcBef>
                <a:spcPts val="799"/>
              </a:spcBef>
              <a:buFont typeface="Arial"/>
              <a:buChar char="•"/>
              <a:tabLst>
                <a:tab pos="296028" algn="l"/>
                <a:tab pos="296664" algn="l"/>
              </a:tabLst>
            </a:pPr>
            <a:r>
              <a:rPr sz="2200" spc="-56" dirty="0">
                <a:latin typeface="Gill Sans MT"/>
                <a:cs typeface="Gill Sans MT"/>
              </a:rPr>
              <a:t>Convolutions </a:t>
            </a:r>
            <a:r>
              <a:rPr sz="2200" spc="-75" dirty="0">
                <a:latin typeface="Gill Sans MT"/>
                <a:cs typeface="Gill Sans MT"/>
              </a:rPr>
              <a:t>for</a:t>
            </a:r>
            <a:r>
              <a:rPr lang="en-US" sz="2200" spc="-75" dirty="0">
                <a:latin typeface="Gill Sans MT"/>
                <a:cs typeface="Gill Sans MT"/>
              </a:rPr>
              <a:t> </a:t>
            </a:r>
            <a:r>
              <a:rPr sz="2200" spc="-46" dirty="0">
                <a:latin typeface="Gill Sans MT"/>
                <a:cs typeface="Gill Sans MT"/>
              </a:rPr>
              <a:t>feature</a:t>
            </a:r>
            <a:r>
              <a:rPr sz="2200" spc="-59" dirty="0">
                <a:latin typeface="Gill Sans MT"/>
                <a:cs typeface="Gill Sans MT"/>
              </a:rPr>
              <a:t> </a:t>
            </a:r>
            <a:r>
              <a:rPr sz="2200" spc="-50" dirty="0">
                <a:latin typeface="Gill Sans MT"/>
                <a:cs typeface="Gill Sans MT"/>
              </a:rPr>
              <a:t>extraction</a:t>
            </a:r>
            <a:endParaRPr sz="2200" dirty="0">
              <a:latin typeface="Gill Sans MT"/>
              <a:cs typeface="Gill Sans MT"/>
            </a:endParaRPr>
          </a:p>
        </p:txBody>
      </p:sp>
      <p:sp>
        <p:nvSpPr>
          <p:cNvPr id="8" name="object 8"/>
          <p:cNvSpPr/>
          <p:nvPr/>
        </p:nvSpPr>
        <p:spPr>
          <a:xfrm>
            <a:off x="3423804" y="1514436"/>
            <a:ext cx="2296479" cy="499109"/>
          </a:xfrm>
          <a:custGeom>
            <a:avLst/>
            <a:gdLst/>
            <a:ahLst/>
            <a:cxnLst/>
            <a:rect l="l" t="t" r="r" b="b"/>
            <a:pathLst>
              <a:path w="3061970" h="499110">
                <a:moveTo>
                  <a:pt x="2978721" y="0"/>
                </a:moveTo>
                <a:lnTo>
                  <a:pt x="83134" y="0"/>
                </a:lnTo>
                <a:lnTo>
                  <a:pt x="50775" y="6533"/>
                </a:lnTo>
                <a:lnTo>
                  <a:pt x="24350" y="24350"/>
                </a:lnTo>
                <a:lnTo>
                  <a:pt x="6533" y="50775"/>
                </a:lnTo>
                <a:lnTo>
                  <a:pt x="0" y="83134"/>
                </a:lnTo>
                <a:lnTo>
                  <a:pt x="0" y="415632"/>
                </a:lnTo>
                <a:lnTo>
                  <a:pt x="6533" y="447991"/>
                </a:lnTo>
                <a:lnTo>
                  <a:pt x="24350" y="474416"/>
                </a:lnTo>
                <a:lnTo>
                  <a:pt x="50775" y="492233"/>
                </a:lnTo>
                <a:lnTo>
                  <a:pt x="83134" y="498767"/>
                </a:lnTo>
                <a:lnTo>
                  <a:pt x="2978721" y="498767"/>
                </a:lnTo>
                <a:lnTo>
                  <a:pt x="3011079" y="492233"/>
                </a:lnTo>
                <a:lnTo>
                  <a:pt x="3037505" y="474416"/>
                </a:lnTo>
                <a:lnTo>
                  <a:pt x="3055322" y="447991"/>
                </a:lnTo>
                <a:lnTo>
                  <a:pt x="3061855" y="415632"/>
                </a:lnTo>
                <a:lnTo>
                  <a:pt x="3061855" y="83134"/>
                </a:lnTo>
                <a:lnTo>
                  <a:pt x="3055322" y="50775"/>
                </a:lnTo>
                <a:lnTo>
                  <a:pt x="3037505" y="24350"/>
                </a:lnTo>
                <a:lnTo>
                  <a:pt x="3011079" y="6533"/>
                </a:lnTo>
                <a:lnTo>
                  <a:pt x="2978721" y="0"/>
                </a:lnTo>
                <a:close/>
              </a:path>
            </a:pathLst>
          </a:custGeom>
          <a:solidFill>
            <a:srgbClr val="0070C0"/>
          </a:solidFill>
        </p:spPr>
        <p:txBody>
          <a:bodyPr wrap="square" lIns="0" tIns="0" rIns="0" bIns="0" rtlCol="0"/>
          <a:lstStyle/>
          <a:p>
            <a:endParaRPr/>
          </a:p>
        </p:txBody>
      </p:sp>
      <p:sp>
        <p:nvSpPr>
          <p:cNvPr id="9" name="object 9"/>
          <p:cNvSpPr/>
          <p:nvPr/>
        </p:nvSpPr>
        <p:spPr>
          <a:xfrm>
            <a:off x="3423829" y="1514436"/>
            <a:ext cx="2295525" cy="499109"/>
          </a:xfrm>
          <a:custGeom>
            <a:avLst/>
            <a:gdLst/>
            <a:ahLst/>
            <a:cxnLst/>
            <a:rect l="l" t="t" r="r" b="b"/>
            <a:pathLst>
              <a:path w="3060700" h="499110">
                <a:moveTo>
                  <a:pt x="0" y="83087"/>
                </a:moveTo>
                <a:lnTo>
                  <a:pt x="6529" y="50745"/>
                </a:lnTo>
                <a:lnTo>
                  <a:pt x="24335" y="24335"/>
                </a:lnTo>
                <a:lnTo>
                  <a:pt x="50745" y="6529"/>
                </a:lnTo>
                <a:lnTo>
                  <a:pt x="83087" y="0"/>
                </a:lnTo>
                <a:lnTo>
                  <a:pt x="2977205" y="0"/>
                </a:lnTo>
                <a:lnTo>
                  <a:pt x="3009547" y="6529"/>
                </a:lnTo>
                <a:lnTo>
                  <a:pt x="3035957" y="24335"/>
                </a:lnTo>
                <a:lnTo>
                  <a:pt x="3053763" y="50745"/>
                </a:lnTo>
                <a:lnTo>
                  <a:pt x="3060292" y="83087"/>
                </a:lnTo>
                <a:lnTo>
                  <a:pt x="3060292" y="415422"/>
                </a:lnTo>
                <a:lnTo>
                  <a:pt x="3053763" y="447763"/>
                </a:lnTo>
                <a:lnTo>
                  <a:pt x="3035957" y="474173"/>
                </a:lnTo>
                <a:lnTo>
                  <a:pt x="3009547" y="491980"/>
                </a:lnTo>
                <a:lnTo>
                  <a:pt x="2977205" y="498509"/>
                </a:lnTo>
                <a:lnTo>
                  <a:pt x="83087" y="498509"/>
                </a:lnTo>
                <a:lnTo>
                  <a:pt x="50745" y="491980"/>
                </a:lnTo>
                <a:lnTo>
                  <a:pt x="24335" y="474173"/>
                </a:lnTo>
                <a:lnTo>
                  <a:pt x="6529" y="447763"/>
                </a:lnTo>
                <a:lnTo>
                  <a:pt x="0" y="415422"/>
                </a:lnTo>
                <a:lnTo>
                  <a:pt x="0" y="83087"/>
                </a:lnTo>
                <a:close/>
              </a:path>
            </a:pathLst>
          </a:custGeom>
          <a:ln w="12693">
            <a:solidFill>
              <a:srgbClr val="2F528F"/>
            </a:solidFill>
          </a:ln>
        </p:spPr>
        <p:txBody>
          <a:bodyPr wrap="square" lIns="0" tIns="0" rIns="0" bIns="0" rtlCol="0"/>
          <a:lstStyle/>
          <a:p>
            <a:endParaRPr/>
          </a:p>
        </p:txBody>
      </p:sp>
      <p:sp>
        <p:nvSpPr>
          <p:cNvPr id="10" name="object 10"/>
          <p:cNvSpPr/>
          <p:nvPr/>
        </p:nvSpPr>
        <p:spPr>
          <a:xfrm>
            <a:off x="6102061" y="1514436"/>
            <a:ext cx="2296479" cy="499109"/>
          </a:xfrm>
          <a:custGeom>
            <a:avLst/>
            <a:gdLst/>
            <a:ahLst/>
            <a:cxnLst/>
            <a:rect l="l" t="t" r="r" b="b"/>
            <a:pathLst>
              <a:path w="3061970" h="499110">
                <a:moveTo>
                  <a:pt x="2978721" y="0"/>
                </a:moveTo>
                <a:lnTo>
                  <a:pt x="83134" y="0"/>
                </a:lnTo>
                <a:lnTo>
                  <a:pt x="50775" y="6533"/>
                </a:lnTo>
                <a:lnTo>
                  <a:pt x="24350" y="24350"/>
                </a:lnTo>
                <a:lnTo>
                  <a:pt x="6533" y="50775"/>
                </a:lnTo>
                <a:lnTo>
                  <a:pt x="0" y="83134"/>
                </a:lnTo>
                <a:lnTo>
                  <a:pt x="0" y="415632"/>
                </a:lnTo>
                <a:lnTo>
                  <a:pt x="6533" y="447991"/>
                </a:lnTo>
                <a:lnTo>
                  <a:pt x="24350" y="474416"/>
                </a:lnTo>
                <a:lnTo>
                  <a:pt x="50775" y="492233"/>
                </a:lnTo>
                <a:lnTo>
                  <a:pt x="83134" y="498767"/>
                </a:lnTo>
                <a:lnTo>
                  <a:pt x="2978721" y="498767"/>
                </a:lnTo>
                <a:lnTo>
                  <a:pt x="3011079" y="492233"/>
                </a:lnTo>
                <a:lnTo>
                  <a:pt x="3037505" y="474416"/>
                </a:lnTo>
                <a:lnTo>
                  <a:pt x="3055322" y="447991"/>
                </a:lnTo>
                <a:lnTo>
                  <a:pt x="3061855" y="415632"/>
                </a:lnTo>
                <a:lnTo>
                  <a:pt x="3061855" y="83134"/>
                </a:lnTo>
                <a:lnTo>
                  <a:pt x="3055322" y="50775"/>
                </a:lnTo>
                <a:lnTo>
                  <a:pt x="3037505" y="24350"/>
                </a:lnTo>
                <a:lnTo>
                  <a:pt x="3011079" y="6533"/>
                </a:lnTo>
                <a:lnTo>
                  <a:pt x="2978721" y="0"/>
                </a:lnTo>
                <a:close/>
              </a:path>
            </a:pathLst>
          </a:custGeom>
          <a:solidFill>
            <a:srgbClr val="0070C0"/>
          </a:solidFill>
        </p:spPr>
        <p:txBody>
          <a:bodyPr wrap="square" lIns="0" tIns="0" rIns="0" bIns="0" rtlCol="0"/>
          <a:lstStyle/>
          <a:p>
            <a:endParaRPr/>
          </a:p>
        </p:txBody>
      </p:sp>
      <p:sp>
        <p:nvSpPr>
          <p:cNvPr id="11" name="object 11"/>
          <p:cNvSpPr/>
          <p:nvPr/>
        </p:nvSpPr>
        <p:spPr>
          <a:xfrm>
            <a:off x="6102090" y="1514436"/>
            <a:ext cx="2295525" cy="499109"/>
          </a:xfrm>
          <a:custGeom>
            <a:avLst/>
            <a:gdLst/>
            <a:ahLst/>
            <a:cxnLst/>
            <a:rect l="l" t="t" r="r" b="b"/>
            <a:pathLst>
              <a:path w="3060700" h="499110">
                <a:moveTo>
                  <a:pt x="0" y="83087"/>
                </a:moveTo>
                <a:lnTo>
                  <a:pt x="6529" y="50745"/>
                </a:lnTo>
                <a:lnTo>
                  <a:pt x="24335" y="24335"/>
                </a:lnTo>
                <a:lnTo>
                  <a:pt x="50745" y="6529"/>
                </a:lnTo>
                <a:lnTo>
                  <a:pt x="83087" y="0"/>
                </a:lnTo>
                <a:lnTo>
                  <a:pt x="2977205" y="0"/>
                </a:lnTo>
                <a:lnTo>
                  <a:pt x="3009547" y="6529"/>
                </a:lnTo>
                <a:lnTo>
                  <a:pt x="3035957" y="24335"/>
                </a:lnTo>
                <a:lnTo>
                  <a:pt x="3053763" y="50745"/>
                </a:lnTo>
                <a:lnTo>
                  <a:pt x="3060292" y="83087"/>
                </a:lnTo>
                <a:lnTo>
                  <a:pt x="3060292" y="415422"/>
                </a:lnTo>
                <a:lnTo>
                  <a:pt x="3053763" y="447763"/>
                </a:lnTo>
                <a:lnTo>
                  <a:pt x="3035957" y="474173"/>
                </a:lnTo>
                <a:lnTo>
                  <a:pt x="3009547" y="491980"/>
                </a:lnTo>
                <a:lnTo>
                  <a:pt x="2977205" y="498509"/>
                </a:lnTo>
                <a:lnTo>
                  <a:pt x="83087" y="498509"/>
                </a:lnTo>
                <a:lnTo>
                  <a:pt x="50745" y="491980"/>
                </a:lnTo>
                <a:lnTo>
                  <a:pt x="24335" y="474173"/>
                </a:lnTo>
                <a:lnTo>
                  <a:pt x="6529" y="447763"/>
                </a:lnTo>
                <a:lnTo>
                  <a:pt x="0" y="415422"/>
                </a:lnTo>
                <a:lnTo>
                  <a:pt x="0" y="83087"/>
                </a:lnTo>
                <a:close/>
              </a:path>
            </a:pathLst>
          </a:custGeom>
          <a:ln w="12693">
            <a:solidFill>
              <a:srgbClr val="2F528F"/>
            </a:solidFill>
          </a:ln>
        </p:spPr>
        <p:txBody>
          <a:bodyPr wrap="square" lIns="0" tIns="0" rIns="0" bIns="0" rtlCol="0"/>
          <a:lstStyle/>
          <a:p>
            <a:endParaRPr/>
          </a:p>
        </p:txBody>
      </p:sp>
      <p:sp>
        <p:nvSpPr>
          <p:cNvPr id="12" name="object 12"/>
          <p:cNvSpPr txBox="1"/>
          <p:nvPr/>
        </p:nvSpPr>
        <p:spPr>
          <a:xfrm>
            <a:off x="3505221" y="1540766"/>
            <a:ext cx="2362201" cy="2159235"/>
          </a:xfrm>
          <a:prstGeom prst="rect">
            <a:avLst/>
          </a:prstGeom>
        </p:spPr>
        <p:txBody>
          <a:bodyPr vert="horz" wrap="square" lIns="0" tIns="12605" rIns="0" bIns="0" rtlCol="0">
            <a:spAutoFit/>
          </a:bodyPr>
          <a:lstStyle/>
          <a:p>
            <a:pPr marL="226770">
              <a:spcBef>
                <a:spcPts val="99"/>
              </a:spcBef>
            </a:pPr>
            <a:r>
              <a:rPr sz="2600" spc="-59" dirty="0">
                <a:solidFill>
                  <a:srgbClr val="FFFFFF"/>
                </a:solidFill>
                <a:latin typeface="Gill Sans MT"/>
                <a:cs typeface="Gill Sans MT"/>
              </a:rPr>
              <a:t>CNNs</a:t>
            </a:r>
            <a:endParaRPr sz="2600" dirty="0">
              <a:latin typeface="Gill Sans MT"/>
              <a:cs typeface="Gill Sans MT"/>
            </a:endParaRPr>
          </a:p>
          <a:p>
            <a:pPr marL="296028" indent="-284065">
              <a:spcBef>
                <a:spcPts val="1814"/>
              </a:spcBef>
              <a:buFont typeface="Arial"/>
              <a:buChar char="•"/>
              <a:tabLst>
                <a:tab pos="296028" algn="l"/>
                <a:tab pos="296664" algn="l"/>
              </a:tabLst>
            </a:pPr>
            <a:r>
              <a:rPr sz="2200" spc="-40" dirty="0">
                <a:latin typeface="Gill Sans MT"/>
                <a:cs typeface="Gill Sans MT"/>
              </a:rPr>
              <a:t>CNN</a:t>
            </a:r>
            <a:r>
              <a:rPr sz="2200" spc="-85" dirty="0">
                <a:latin typeface="Gill Sans MT"/>
                <a:cs typeface="Gill Sans MT"/>
              </a:rPr>
              <a:t> </a:t>
            </a:r>
            <a:r>
              <a:rPr sz="2200" spc="-56" dirty="0">
                <a:latin typeface="Gill Sans MT"/>
                <a:cs typeface="Gill Sans MT"/>
              </a:rPr>
              <a:t>architecture</a:t>
            </a:r>
            <a:endParaRPr sz="2200" dirty="0">
              <a:latin typeface="Gill Sans MT"/>
              <a:cs typeface="Gill Sans MT"/>
            </a:endParaRPr>
          </a:p>
          <a:p>
            <a:pPr marL="296028" marR="450352" indent="-284065">
              <a:lnSpc>
                <a:spcPct val="102800"/>
              </a:lnSpc>
              <a:spcBef>
                <a:spcPts val="480"/>
              </a:spcBef>
              <a:buFont typeface="Arial"/>
              <a:buChar char="•"/>
              <a:tabLst>
                <a:tab pos="296028" algn="l"/>
                <a:tab pos="296664" algn="l"/>
              </a:tabLst>
            </a:pPr>
            <a:r>
              <a:rPr sz="2200" spc="-36" dirty="0">
                <a:latin typeface="Gill Sans MT"/>
                <a:cs typeface="Gill Sans MT"/>
              </a:rPr>
              <a:t>Application</a:t>
            </a:r>
            <a:r>
              <a:rPr sz="2200" spc="-75" dirty="0">
                <a:latin typeface="Gill Sans MT"/>
                <a:cs typeface="Gill Sans MT"/>
              </a:rPr>
              <a:t> </a:t>
            </a:r>
            <a:r>
              <a:rPr sz="2200" spc="-50" dirty="0">
                <a:latin typeface="Gill Sans MT"/>
                <a:cs typeface="Gill Sans MT"/>
              </a:rPr>
              <a:t>to</a:t>
            </a:r>
            <a:r>
              <a:rPr lang="en-US" sz="2200" spc="-50" dirty="0">
                <a:latin typeface="Gill Sans MT"/>
                <a:cs typeface="Gill Sans MT"/>
              </a:rPr>
              <a:t> </a:t>
            </a:r>
            <a:r>
              <a:rPr sz="2200" spc="-56" dirty="0">
                <a:latin typeface="Gill Sans MT"/>
                <a:cs typeface="Gill Sans MT"/>
              </a:rPr>
              <a:t>classification</a:t>
            </a:r>
            <a:endParaRPr sz="2200" dirty="0">
              <a:latin typeface="Gill Sans MT"/>
              <a:cs typeface="Gill Sans MT"/>
            </a:endParaRPr>
          </a:p>
          <a:p>
            <a:pPr marL="296028" indent="-284065">
              <a:spcBef>
                <a:spcPts val="549"/>
              </a:spcBef>
              <a:buFont typeface="Arial"/>
              <a:buChar char="•"/>
              <a:tabLst>
                <a:tab pos="296028" algn="l"/>
                <a:tab pos="296664" algn="l"/>
              </a:tabLst>
            </a:pPr>
            <a:r>
              <a:rPr sz="2200" spc="-30" dirty="0">
                <a:latin typeface="Gill Sans MT"/>
                <a:cs typeface="Gill Sans MT"/>
              </a:rPr>
              <a:t>ImageNet</a:t>
            </a:r>
            <a:endParaRPr sz="2200" dirty="0">
              <a:latin typeface="Gill Sans MT"/>
              <a:cs typeface="Gill Sans MT"/>
            </a:endParaRPr>
          </a:p>
        </p:txBody>
      </p:sp>
      <p:sp>
        <p:nvSpPr>
          <p:cNvPr id="13" name="object 13"/>
          <p:cNvSpPr txBox="1"/>
          <p:nvPr/>
        </p:nvSpPr>
        <p:spPr>
          <a:xfrm>
            <a:off x="6215912" y="1540776"/>
            <a:ext cx="2699510" cy="2746810"/>
          </a:xfrm>
          <a:prstGeom prst="rect">
            <a:avLst/>
          </a:prstGeom>
        </p:spPr>
        <p:txBody>
          <a:bodyPr vert="horz" wrap="square" lIns="0" tIns="12605" rIns="0" bIns="0" rtlCol="0">
            <a:spAutoFit/>
          </a:bodyPr>
          <a:lstStyle/>
          <a:p>
            <a:pPr marL="226770">
              <a:spcBef>
                <a:spcPts val="99"/>
              </a:spcBef>
            </a:pPr>
            <a:r>
              <a:rPr sz="2600" spc="-46" dirty="0">
                <a:solidFill>
                  <a:srgbClr val="FFFFFF"/>
                </a:solidFill>
                <a:latin typeface="Gill Sans MT"/>
                <a:cs typeface="Gill Sans MT"/>
              </a:rPr>
              <a:t>Applications</a:t>
            </a:r>
            <a:endParaRPr sz="2600" dirty="0">
              <a:latin typeface="Gill Sans MT"/>
              <a:cs typeface="Gill Sans MT"/>
            </a:endParaRPr>
          </a:p>
          <a:p>
            <a:pPr marL="296028" marR="5070" indent="-284065">
              <a:lnSpc>
                <a:spcPts val="2589"/>
              </a:lnSpc>
              <a:spcBef>
                <a:spcPts val="1937"/>
              </a:spcBef>
              <a:buFont typeface="Arial"/>
              <a:buChar char="•"/>
              <a:tabLst>
                <a:tab pos="296028" algn="l"/>
                <a:tab pos="296664" algn="l"/>
              </a:tabLst>
            </a:pPr>
            <a:r>
              <a:rPr sz="2200" spc="-30" dirty="0">
                <a:latin typeface="Gill Sans MT"/>
                <a:cs typeface="Gill Sans MT"/>
              </a:rPr>
              <a:t>Segmentation,</a:t>
            </a:r>
            <a:r>
              <a:rPr sz="2200" spc="-254" dirty="0">
                <a:latin typeface="Gill Sans MT"/>
                <a:cs typeface="Gill Sans MT"/>
              </a:rPr>
              <a:t> </a:t>
            </a:r>
            <a:r>
              <a:rPr sz="2200" spc="-20" dirty="0">
                <a:latin typeface="Gill Sans MT"/>
                <a:cs typeface="Gill Sans MT"/>
              </a:rPr>
              <a:t>image</a:t>
            </a:r>
            <a:r>
              <a:rPr lang="en-US" sz="2200" spc="-20" dirty="0">
                <a:latin typeface="Gill Sans MT"/>
                <a:cs typeface="Gill Sans MT"/>
              </a:rPr>
              <a:t> </a:t>
            </a:r>
            <a:r>
              <a:rPr sz="2200" spc="-40" dirty="0">
                <a:latin typeface="Gill Sans MT"/>
                <a:cs typeface="Gill Sans MT"/>
              </a:rPr>
              <a:t>captioning,</a:t>
            </a:r>
            <a:r>
              <a:rPr sz="2200" spc="-200" dirty="0">
                <a:latin typeface="Gill Sans MT"/>
                <a:cs typeface="Gill Sans MT"/>
              </a:rPr>
              <a:t> </a:t>
            </a:r>
            <a:r>
              <a:rPr sz="2200" spc="-59" dirty="0">
                <a:latin typeface="Gill Sans MT"/>
                <a:cs typeface="Gill Sans MT"/>
              </a:rPr>
              <a:t>control</a:t>
            </a:r>
            <a:endParaRPr sz="2200" dirty="0">
              <a:latin typeface="Gill Sans MT"/>
              <a:cs typeface="Gill Sans MT"/>
            </a:endParaRPr>
          </a:p>
          <a:p>
            <a:pPr marL="296028" marR="253204" indent="-284065">
              <a:lnSpc>
                <a:spcPts val="2589"/>
              </a:lnSpc>
              <a:spcBef>
                <a:spcPts val="726"/>
              </a:spcBef>
              <a:buFont typeface="Arial"/>
              <a:buChar char="•"/>
              <a:tabLst>
                <a:tab pos="296028" algn="l"/>
                <a:tab pos="296664" algn="l"/>
              </a:tabLst>
            </a:pPr>
            <a:r>
              <a:rPr sz="2200" spc="-69" dirty="0">
                <a:latin typeface="Gill Sans MT"/>
                <a:cs typeface="Gill Sans MT"/>
              </a:rPr>
              <a:t>Security,</a:t>
            </a:r>
            <a:r>
              <a:rPr sz="2200" spc="-266" dirty="0">
                <a:latin typeface="Gill Sans MT"/>
                <a:cs typeface="Gill Sans MT"/>
              </a:rPr>
              <a:t> </a:t>
            </a:r>
            <a:r>
              <a:rPr sz="2200" spc="-30" dirty="0">
                <a:latin typeface="Gill Sans MT"/>
                <a:cs typeface="Gill Sans MT"/>
              </a:rPr>
              <a:t>medicine,</a:t>
            </a:r>
            <a:r>
              <a:rPr lang="en-US" sz="2200" spc="-30" dirty="0">
                <a:latin typeface="Gill Sans MT"/>
                <a:cs typeface="Gill Sans MT"/>
              </a:rPr>
              <a:t> </a:t>
            </a:r>
            <a:r>
              <a:rPr sz="2200" spc="-56" dirty="0">
                <a:latin typeface="Gill Sans MT"/>
                <a:cs typeface="Gill Sans MT"/>
              </a:rPr>
              <a:t>robotics</a:t>
            </a:r>
            <a:endParaRPr sz="2200" dirty="0">
              <a:latin typeface="Gill Sans MT"/>
              <a:cs typeface="Gill Sans MT"/>
            </a:endParaRPr>
          </a:p>
        </p:txBody>
      </p:sp>
      <p:sp>
        <p:nvSpPr>
          <p:cNvPr id="14" name="object 14"/>
          <p:cNvSpPr/>
          <p:nvPr/>
        </p:nvSpPr>
        <p:spPr>
          <a:xfrm>
            <a:off x="6503690" y="4791455"/>
            <a:ext cx="1547621" cy="1749552"/>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1120152" y="4791455"/>
            <a:ext cx="1545336" cy="1749552"/>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799354" y="4885942"/>
            <a:ext cx="1545336" cy="174955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3351" y="1565416"/>
            <a:ext cx="8934450" cy="944433"/>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lIns="90875" tIns="45442" rIns="90875" bIns="45442" rtlCol="0" anchor="ctr"/>
          <a:lstStyle/>
          <a:p>
            <a:pPr marL="0" marR="0" lvl="0" indent="0" algn="ctr" defTabSz="45438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0" y="0"/>
            <a:ext cx="9144000" cy="488950"/>
          </a:xfrm>
        </p:spPr>
        <p:txBody>
          <a:bodyPr>
            <a:noAutofit/>
          </a:bodyPr>
          <a:lstStyle/>
          <a:p>
            <a:r>
              <a:rPr lang="en-US" sz="3600" b="1" dirty="0"/>
              <a:t>Today: Convolutional Neural Networks (CNNs)</a:t>
            </a:r>
          </a:p>
        </p:txBody>
      </p:sp>
      <p:sp>
        <p:nvSpPr>
          <p:cNvPr id="3" name="Content Placeholder 2"/>
          <p:cNvSpPr>
            <a:spLocks noGrp="1"/>
          </p:cNvSpPr>
          <p:nvPr>
            <p:ph idx="1"/>
          </p:nvPr>
        </p:nvSpPr>
        <p:spPr>
          <a:xfrm>
            <a:off x="140218" y="602010"/>
            <a:ext cx="9079982" cy="6280150"/>
          </a:xfrm>
        </p:spPr>
        <p:txBody>
          <a:bodyPr>
            <a:noAutofit/>
          </a:bodyPr>
          <a:lstStyle/>
          <a:p>
            <a:pPr marL="283982" indent="-283982">
              <a:lnSpc>
                <a:spcPct val="80000"/>
              </a:lnSpc>
              <a:buFont typeface="+mj-lt"/>
              <a:buAutoNum type="arabicPeriod"/>
            </a:pPr>
            <a:r>
              <a:rPr lang="en-US" sz="2200" b="1" dirty="0" smtClean="0"/>
              <a:t>Scene understanding</a:t>
            </a:r>
            <a:r>
              <a:rPr lang="en-US" sz="2200" b="1" dirty="0" smtClean="0"/>
              <a:t> and object recognition for machines (and humans)</a:t>
            </a:r>
            <a:endParaRPr lang="en-US" sz="2200" b="1" dirty="0" smtClean="0"/>
          </a:p>
          <a:p>
            <a:pPr marL="509591" lvl="1" indent="-225623">
              <a:lnSpc>
                <a:spcPct val="80000"/>
              </a:lnSpc>
            </a:pPr>
            <a:r>
              <a:rPr lang="en-US" sz="2000" dirty="0" smtClean="0"/>
              <a:t>Scene/object recognition challenge. Illusions reveal primitives, conflicting info</a:t>
            </a:r>
            <a:endParaRPr lang="en-US" sz="2000" dirty="0" smtClean="0"/>
          </a:p>
          <a:p>
            <a:pPr marL="509591" lvl="1" indent="-225623">
              <a:lnSpc>
                <a:spcPct val="80000"/>
              </a:lnSpc>
            </a:pPr>
            <a:r>
              <a:rPr lang="en-US" sz="2000" dirty="0" smtClean="0"/>
              <a:t>Human neurons/circuits. Visual cortex layers==abstraction. General cognition</a:t>
            </a:r>
            <a:endParaRPr lang="en-US" sz="2000" dirty="0" smtClean="0"/>
          </a:p>
          <a:p>
            <a:pPr marL="283982" indent="-283982">
              <a:lnSpc>
                <a:spcPct val="80000"/>
              </a:lnSpc>
              <a:spcBef>
                <a:spcPts val="800"/>
              </a:spcBef>
              <a:buFont typeface="+mj-lt"/>
              <a:buAutoNum type="arabicPeriod"/>
            </a:pPr>
            <a:r>
              <a:rPr lang="en-US" sz="2200" b="1" dirty="0" smtClean="0"/>
              <a:t>Classical machine vision foundations: features, scenes, filters, convolution</a:t>
            </a:r>
            <a:endParaRPr lang="en-US" sz="2200" b="1" dirty="0" smtClean="0"/>
          </a:p>
          <a:p>
            <a:pPr marL="509591" lvl="1" indent="-225623">
              <a:lnSpc>
                <a:spcPct val="80000"/>
              </a:lnSpc>
            </a:pPr>
            <a:r>
              <a:rPr lang="en-US" sz="2000" dirty="0" smtClean="0"/>
              <a:t>Spatial structure primitives</a:t>
            </a:r>
            <a:r>
              <a:rPr lang="en-US" sz="2000" dirty="0" smtClean="0"/>
              <a:t>: edge detectors &amp; other filters</a:t>
            </a:r>
            <a:r>
              <a:rPr lang="en-US" sz="2000" dirty="0" smtClean="0"/>
              <a:t>, </a:t>
            </a:r>
            <a:r>
              <a:rPr lang="en-US" sz="2000" dirty="0" smtClean="0"/>
              <a:t>feature recognition</a:t>
            </a:r>
            <a:endParaRPr lang="en-US" sz="2000" dirty="0" smtClean="0"/>
          </a:p>
          <a:p>
            <a:pPr marL="509591" lvl="1" indent="-225623">
              <a:lnSpc>
                <a:spcPct val="80000"/>
              </a:lnSpc>
            </a:pPr>
            <a:r>
              <a:rPr lang="en-US" sz="2000" dirty="0" smtClean="0"/>
              <a:t>Convolution: basics, padding, stride, object recognition, architectures</a:t>
            </a:r>
            <a:endParaRPr lang="en-US" sz="2000" dirty="0" smtClean="0"/>
          </a:p>
          <a:p>
            <a:pPr marL="283982" indent="-283982">
              <a:lnSpc>
                <a:spcPct val="80000"/>
              </a:lnSpc>
              <a:spcBef>
                <a:spcPts val="800"/>
              </a:spcBef>
              <a:buFont typeface="+mj-lt"/>
              <a:buAutoNum type="arabicPeriod"/>
            </a:pPr>
            <a:r>
              <a:rPr lang="en-US" sz="2200" b="1" dirty="0" smtClean="0"/>
              <a:t>CNN foundations: </a:t>
            </a:r>
            <a:r>
              <a:rPr lang="en-US" sz="2200" b="1" dirty="0" err="1" smtClean="0"/>
              <a:t>LeNet</a:t>
            </a:r>
            <a:r>
              <a:rPr lang="en-US" sz="2200" b="1" dirty="0" smtClean="0"/>
              <a:t>, </a:t>
            </a:r>
            <a:r>
              <a:rPr lang="en-US" sz="2200" b="1" i="1" dirty="0" smtClean="0"/>
              <a:t>de novo </a:t>
            </a:r>
            <a:r>
              <a:rPr lang="en-US" sz="2200" b="1" dirty="0" smtClean="0"/>
              <a:t>feature learning, parameter sharing</a:t>
            </a:r>
            <a:endParaRPr lang="en-US" sz="2200" b="1" dirty="0"/>
          </a:p>
          <a:p>
            <a:pPr marL="509591" lvl="1" indent="-225623">
              <a:lnSpc>
                <a:spcPct val="80000"/>
              </a:lnSpc>
            </a:pPr>
            <a:r>
              <a:rPr lang="en-US" sz="2000" dirty="0" smtClean="0"/>
              <a:t>Key ideas: </a:t>
            </a:r>
            <a:r>
              <a:rPr lang="en-US" sz="2000" b="1" i="1" dirty="0" smtClean="0"/>
              <a:t>learn </a:t>
            </a:r>
            <a:r>
              <a:rPr lang="en-US" sz="2000" dirty="0" smtClean="0"/>
              <a:t>features, hierarchy, re-use parameters, back-prop filter learning</a:t>
            </a:r>
          </a:p>
          <a:p>
            <a:pPr marL="509591" lvl="1" indent="-225623">
              <a:lnSpc>
                <a:spcPct val="80000"/>
              </a:lnSpc>
            </a:pPr>
            <a:r>
              <a:rPr lang="en-US" sz="2000" dirty="0" smtClean="0"/>
              <a:t>CNN formalization: representations(</a:t>
            </a:r>
            <a:r>
              <a:rPr lang="en-US" sz="2000" dirty="0" err="1" smtClean="0"/>
              <a:t>Conv+ReLU+Pool</a:t>
            </a:r>
            <a:r>
              <a:rPr lang="en-US" sz="2000" dirty="0" smtClean="0"/>
              <a:t>)*N layers + Fully-connected</a:t>
            </a:r>
            <a:endParaRPr lang="en-US" sz="2000" dirty="0" smtClean="0"/>
          </a:p>
          <a:p>
            <a:pPr marL="283982" indent="-283982">
              <a:lnSpc>
                <a:spcPct val="80000"/>
              </a:lnSpc>
              <a:spcBef>
                <a:spcPts val="800"/>
              </a:spcBef>
              <a:buFont typeface="+mj-lt"/>
              <a:buAutoNum type="arabicPeriod"/>
            </a:pPr>
            <a:r>
              <a:rPr lang="en-US" sz="2200" b="1" dirty="0" smtClean="0"/>
              <a:t>Modern CNN architectures: millions of parameters, dozens of layers</a:t>
            </a:r>
            <a:endParaRPr lang="en-US" sz="2200" b="1" dirty="0"/>
          </a:p>
          <a:p>
            <a:pPr marL="509591" lvl="1" indent="-225623">
              <a:lnSpc>
                <a:spcPct val="80000"/>
              </a:lnSpc>
            </a:pPr>
            <a:r>
              <a:rPr lang="en-US" sz="2000" dirty="0" smtClean="0"/>
              <a:t>Feature invariance is hard: apply perturbations, learn for each variation</a:t>
            </a:r>
            <a:endParaRPr lang="en-US" sz="2000" dirty="0" smtClean="0"/>
          </a:p>
          <a:p>
            <a:pPr marL="509591" lvl="1" indent="-225623">
              <a:lnSpc>
                <a:spcPct val="80000"/>
              </a:lnSpc>
            </a:pPr>
            <a:r>
              <a:rPr lang="en-US" sz="2000" dirty="0" smtClean="0"/>
              <a:t>ImageNet progression of best performers</a:t>
            </a:r>
          </a:p>
          <a:p>
            <a:pPr marL="509591" lvl="1" indent="-225623">
              <a:lnSpc>
                <a:spcPct val="80000"/>
              </a:lnSpc>
            </a:pPr>
            <a:r>
              <a:rPr lang="en-US" sz="2000" dirty="0" err="1" smtClean="0"/>
              <a:t>AlexNet</a:t>
            </a:r>
            <a:r>
              <a:rPr lang="en-US" sz="2000" dirty="0" smtClean="0"/>
              <a:t>: First top performer CNN, 60M parameters (from 60k in LeNet-5), </a:t>
            </a:r>
            <a:r>
              <a:rPr lang="en-US" sz="2000" dirty="0" err="1" smtClean="0"/>
              <a:t>ReLU</a:t>
            </a:r>
            <a:endParaRPr lang="en-US" sz="2000" dirty="0" smtClean="0"/>
          </a:p>
          <a:p>
            <a:pPr marL="509591" lvl="1" indent="-225623">
              <a:lnSpc>
                <a:spcPct val="80000"/>
              </a:lnSpc>
            </a:pPr>
            <a:r>
              <a:rPr lang="en-US" sz="2000" dirty="0" err="1" smtClean="0"/>
              <a:t>VGGNet</a:t>
            </a:r>
            <a:r>
              <a:rPr lang="en-US" sz="2000" dirty="0" smtClean="0"/>
              <a:t>: simpler but </a:t>
            </a:r>
            <a:r>
              <a:rPr lang="en-US" sz="2000" dirty="0" smtClean="0"/>
              <a:t>de</a:t>
            </a:r>
            <a:r>
              <a:rPr lang="en-US" sz="2000" dirty="0" smtClean="0"/>
              <a:t>eper (8</a:t>
            </a:r>
            <a:r>
              <a:rPr lang="en-US" sz="2000" dirty="0" smtClean="0">
                <a:sym typeface="Wingdings" panose="05000000000000000000" pitchFamily="2" charset="2"/>
              </a:rPr>
              <a:t>19 layers</a:t>
            </a:r>
            <a:r>
              <a:rPr lang="en-US" sz="2000" dirty="0" smtClean="0"/>
              <a:t>), 140M parameters, ensembles</a:t>
            </a:r>
          </a:p>
          <a:p>
            <a:pPr marL="509591" lvl="1" indent="-225623">
              <a:lnSpc>
                <a:spcPct val="80000"/>
              </a:lnSpc>
            </a:pPr>
            <a:r>
              <a:rPr lang="en-US" sz="2000" dirty="0" err="1" smtClean="0"/>
              <a:t>GoogleNet</a:t>
            </a:r>
            <a:r>
              <a:rPr lang="en-US" sz="2000" dirty="0" smtClean="0"/>
              <a:t>: new primitive=inception module, 5M </a:t>
            </a:r>
            <a:r>
              <a:rPr lang="en-US" sz="2000" dirty="0" err="1" smtClean="0"/>
              <a:t>params</a:t>
            </a:r>
            <a:r>
              <a:rPr lang="en-US" sz="2000" dirty="0" smtClean="0"/>
              <a:t>, no FC, efficiency</a:t>
            </a:r>
          </a:p>
          <a:p>
            <a:pPr marL="509591" lvl="1" indent="-225623">
              <a:lnSpc>
                <a:spcPct val="80000"/>
              </a:lnSpc>
            </a:pPr>
            <a:r>
              <a:rPr lang="en-US" sz="2000" dirty="0" err="1" smtClean="0"/>
              <a:t>ResNet</a:t>
            </a:r>
            <a:r>
              <a:rPr lang="en-US" sz="2000" dirty="0" smtClean="0"/>
              <a:t>: 152 layers, </a:t>
            </a:r>
            <a:r>
              <a:rPr lang="en-US" sz="2000" dirty="0" smtClean="0"/>
              <a:t>vanishing gradients </a:t>
            </a:r>
            <a:r>
              <a:rPr lang="en-US" sz="2000" dirty="0" smtClean="0">
                <a:sym typeface="Wingdings" panose="05000000000000000000" pitchFamily="2" charset="2"/>
              </a:rPr>
              <a:t> </a:t>
            </a:r>
            <a:r>
              <a:rPr lang="en-US" sz="2000" dirty="0" smtClean="0"/>
              <a:t>fit residuals to enable learning</a:t>
            </a:r>
            <a:endParaRPr lang="en-US" sz="2000" dirty="0"/>
          </a:p>
          <a:p>
            <a:pPr marL="283982" indent="-283982">
              <a:lnSpc>
                <a:spcPct val="80000"/>
              </a:lnSpc>
              <a:spcBef>
                <a:spcPts val="800"/>
              </a:spcBef>
              <a:buFont typeface="+mj-lt"/>
              <a:buAutoNum type="arabicPeriod"/>
            </a:pPr>
            <a:r>
              <a:rPr lang="en-US" sz="2200" b="1" dirty="0" smtClean="0"/>
              <a:t>Countless applications: General architecture, enormous power</a:t>
            </a:r>
            <a:endParaRPr lang="en-US" sz="2200" b="1" dirty="0"/>
          </a:p>
          <a:p>
            <a:pPr marL="509591" lvl="1" indent="-225623">
              <a:lnSpc>
                <a:spcPct val="80000"/>
              </a:lnSpc>
            </a:pPr>
            <a:r>
              <a:rPr lang="en-US" sz="2000" dirty="0" smtClean="0"/>
              <a:t>Semantic segmentation, facial detection/recognition, self-driving, image colorization, optimizing pictures/scenes, up-scaling, medicine, biology, genomics</a:t>
            </a:r>
          </a:p>
          <a:p>
            <a:pPr marL="397578" indent="-397578">
              <a:lnSpc>
                <a:spcPct val="80000"/>
              </a:lnSpc>
              <a:spcBef>
                <a:spcPts val="800"/>
              </a:spcBef>
              <a:buFont typeface="+mj-lt"/>
              <a:buAutoNum type="arabicPeriod"/>
            </a:pPr>
            <a:endParaRPr lang="en-US" sz="2400" b="1" dirty="0"/>
          </a:p>
          <a:p>
            <a:pPr lvl="1" indent="-340780">
              <a:lnSpc>
                <a:spcPct val="80000"/>
              </a:lnSpc>
            </a:pPr>
            <a:endParaRPr lang="en-GB" altLang="en-US" sz="2000" dirty="0" smtClean="0"/>
          </a:p>
          <a:p>
            <a:pPr lvl="1" indent="-340780">
              <a:lnSpc>
                <a:spcPct val="80000"/>
              </a:lnSpc>
            </a:pPr>
            <a:endParaRPr lang="en-US" sz="2000" dirty="0"/>
          </a:p>
          <a:p>
            <a:pPr marL="397578" lvl="1" indent="0">
              <a:lnSpc>
                <a:spcPct val="80000"/>
              </a:lnSpc>
              <a:buNone/>
            </a:pPr>
            <a:endParaRPr lang="en-US" sz="2000" dirty="0"/>
          </a:p>
          <a:p>
            <a:pPr marL="397578" lvl="1" indent="0">
              <a:lnSpc>
                <a:spcPct val="80000"/>
              </a:lnSpc>
              <a:buNone/>
            </a:pPr>
            <a:endParaRPr lang="en-US" sz="2000" dirty="0" smtClean="0"/>
          </a:p>
        </p:txBody>
      </p:sp>
    </p:spTree>
    <p:extLst>
      <p:ext uri="{BB962C8B-B14F-4D97-AF65-F5344CB8AC3E}">
        <p14:creationId xmlns:p14="http://schemas.microsoft.com/office/powerpoint/2010/main" val="1510887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1067084" y="3025141"/>
            <a:ext cx="7010118" cy="1366967"/>
          </a:xfrm>
          <a:prstGeom prst="rect">
            <a:avLst/>
          </a:prstGeom>
        </p:spPr>
        <p:txBody>
          <a:bodyPr vert="horz" wrap="square" lIns="0" tIns="12605" rIns="0" bIns="0" rtlCol="0">
            <a:spAutoFit/>
          </a:bodyPr>
          <a:lstStyle/>
          <a:p>
            <a:pPr marL="12605">
              <a:spcBef>
                <a:spcPts val="99"/>
              </a:spcBef>
            </a:pPr>
            <a:r>
              <a:rPr lang="en-US" spc="-6" dirty="0" smtClean="0">
                <a:solidFill>
                  <a:srgbClr val="FFFFFF"/>
                </a:solidFill>
              </a:rPr>
              <a:t>2a. Spatial </a:t>
            </a:r>
            <a:r>
              <a:rPr lang="en-US" spc="-6" dirty="0">
                <a:solidFill>
                  <a:srgbClr val="FFFFFF"/>
                </a:solidFill>
              </a:rPr>
              <a:t>structure</a:t>
            </a:r>
            <a:br>
              <a:rPr lang="en-US" spc="-6" dirty="0">
                <a:solidFill>
                  <a:srgbClr val="FFFFFF"/>
                </a:solidFill>
              </a:rPr>
            </a:br>
            <a:r>
              <a:rPr lang="en-US" spc="-6" dirty="0">
                <a:solidFill>
                  <a:srgbClr val="FFFFFF"/>
                </a:solidFill>
              </a:rPr>
              <a:t>for image recognition</a:t>
            </a:r>
            <a:endParaRPr spc="-6" dirty="0">
              <a:solidFill>
                <a:srgbClr val="FFFFFF"/>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Using Spatial Structure</a:t>
            </a:r>
          </a:p>
        </p:txBody>
      </p:sp>
      <p:sp>
        <p:nvSpPr>
          <p:cNvPr id="5" name="object 5"/>
          <p:cNvSpPr txBox="1"/>
          <p:nvPr/>
        </p:nvSpPr>
        <p:spPr>
          <a:xfrm>
            <a:off x="5999005" y="1524024"/>
            <a:ext cx="2775584" cy="2630335"/>
          </a:xfrm>
          <a:prstGeom prst="rect">
            <a:avLst/>
          </a:prstGeom>
        </p:spPr>
        <p:txBody>
          <a:bodyPr vert="horz" wrap="square" lIns="0" tIns="12605" rIns="0" bIns="0" rtlCol="0">
            <a:spAutoFit/>
          </a:bodyPr>
          <a:lstStyle/>
          <a:p>
            <a:pPr marL="12605" marR="5070" algn="ctr">
              <a:spcBef>
                <a:spcPts val="99"/>
              </a:spcBef>
            </a:pPr>
            <a:r>
              <a:rPr sz="2400" b="1" spc="-85" dirty="0">
                <a:solidFill>
                  <a:prstClr val="black"/>
                </a:solidFill>
                <a:latin typeface="Arial" panose="020B0604020202020204" pitchFamily="34" charset="0"/>
                <a:cs typeface="Arial" panose="020B0604020202020204" pitchFamily="34" charset="0"/>
              </a:rPr>
              <a:t>Idea: </a:t>
            </a:r>
            <a:r>
              <a:rPr sz="2400" spc="-40" dirty="0">
                <a:solidFill>
                  <a:prstClr val="black"/>
                </a:solidFill>
                <a:latin typeface="Arial" panose="020B0604020202020204" pitchFamily="34" charset="0"/>
                <a:cs typeface="Arial" panose="020B0604020202020204" pitchFamily="34" charset="0"/>
              </a:rPr>
              <a:t>connect </a:t>
            </a:r>
            <a:r>
              <a:rPr sz="2400" spc="-36" dirty="0">
                <a:solidFill>
                  <a:prstClr val="black"/>
                </a:solidFill>
                <a:latin typeface="Arial" panose="020B0604020202020204" pitchFamily="34" charset="0"/>
                <a:cs typeface="Arial" panose="020B0604020202020204" pitchFamily="34" charset="0"/>
              </a:rPr>
              <a:t>patches </a:t>
            </a:r>
            <a:r>
              <a:rPr sz="2400" spc="-30" dirty="0">
                <a:solidFill>
                  <a:prstClr val="black"/>
                </a:solidFill>
                <a:latin typeface="Arial" panose="020B0604020202020204" pitchFamily="34" charset="0"/>
                <a:cs typeface="Arial" panose="020B0604020202020204" pitchFamily="34" charset="0"/>
              </a:rPr>
              <a:t>of </a:t>
            </a:r>
            <a:r>
              <a:rPr sz="2400" spc="-40" dirty="0">
                <a:solidFill>
                  <a:prstClr val="black"/>
                </a:solidFill>
                <a:latin typeface="Arial" panose="020B0604020202020204" pitchFamily="34" charset="0"/>
                <a:cs typeface="Arial" panose="020B0604020202020204" pitchFamily="34" charset="0"/>
              </a:rPr>
              <a:t>input</a:t>
            </a:r>
            <a:r>
              <a:rPr lang="en-US" sz="2400" spc="-40" dirty="0">
                <a:solidFill>
                  <a:prstClr val="black"/>
                </a:solidFill>
                <a:latin typeface="Arial" panose="020B0604020202020204" pitchFamily="34" charset="0"/>
                <a:cs typeface="Arial" panose="020B0604020202020204" pitchFamily="34" charset="0"/>
              </a:rPr>
              <a:t> </a:t>
            </a:r>
            <a:r>
              <a:rPr sz="2400" spc="-50" dirty="0">
                <a:solidFill>
                  <a:prstClr val="black"/>
                </a:solidFill>
                <a:latin typeface="Arial" panose="020B0604020202020204" pitchFamily="34" charset="0"/>
                <a:cs typeface="Arial" panose="020B0604020202020204" pitchFamily="34" charset="0"/>
              </a:rPr>
              <a:t>to neurons </a:t>
            </a:r>
            <a:r>
              <a:rPr sz="2400" spc="-56" dirty="0">
                <a:solidFill>
                  <a:prstClr val="black"/>
                </a:solidFill>
                <a:latin typeface="Arial" panose="020B0604020202020204" pitchFamily="34" charset="0"/>
                <a:cs typeface="Arial" panose="020B0604020202020204" pitchFamily="34" charset="0"/>
              </a:rPr>
              <a:t>in </a:t>
            </a:r>
            <a:r>
              <a:rPr sz="2400" spc="-26" dirty="0">
                <a:solidFill>
                  <a:prstClr val="black"/>
                </a:solidFill>
                <a:latin typeface="Arial" panose="020B0604020202020204" pitchFamily="34" charset="0"/>
                <a:cs typeface="Arial" panose="020B0604020202020204" pitchFamily="34" charset="0"/>
              </a:rPr>
              <a:t>hidden</a:t>
            </a:r>
            <a:r>
              <a:rPr sz="2400" spc="105" dirty="0">
                <a:solidFill>
                  <a:prstClr val="black"/>
                </a:solidFill>
                <a:latin typeface="Arial" panose="020B0604020202020204" pitchFamily="34" charset="0"/>
                <a:cs typeface="Arial" panose="020B0604020202020204" pitchFamily="34" charset="0"/>
              </a:rPr>
              <a:t> </a:t>
            </a:r>
            <a:r>
              <a:rPr sz="2400" spc="-121" dirty="0">
                <a:solidFill>
                  <a:prstClr val="black"/>
                </a:solidFill>
                <a:latin typeface="Arial" panose="020B0604020202020204" pitchFamily="34" charset="0"/>
                <a:cs typeface="Arial" panose="020B0604020202020204" pitchFamily="34" charset="0"/>
              </a:rPr>
              <a:t>layer.</a:t>
            </a:r>
            <a:endParaRPr sz="2400" dirty="0">
              <a:solidFill>
                <a:prstClr val="black"/>
              </a:solidFill>
              <a:latin typeface="Arial" panose="020B0604020202020204" pitchFamily="34" charset="0"/>
              <a:cs typeface="Arial" panose="020B0604020202020204" pitchFamily="34" charset="0"/>
            </a:endParaRPr>
          </a:p>
          <a:p>
            <a:pPr marL="425787" marR="418860" algn="ctr">
              <a:lnSpc>
                <a:spcPct val="101099"/>
              </a:lnSpc>
              <a:spcBef>
                <a:spcPts val="309"/>
              </a:spcBef>
            </a:pPr>
            <a:r>
              <a:rPr spc="-36" dirty="0">
                <a:solidFill>
                  <a:prstClr val="black"/>
                </a:solidFill>
                <a:latin typeface="Arial" panose="020B0604020202020204" pitchFamily="34" charset="0"/>
                <a:cs typeface="Arial" panose="020B0604020202020204" pitchFamily="34" charset="0"/>
              </a:rPr>
              <a:t>Neuron </a:t>
            </a:r>
            <a:r>
              <a:rPr spc="-26" dirty="0">
                <a:solidFill>
                  <a:prstClr val="black"/>
                </a:solidFill>
                <a:latin typeface="Arial" panose="020B0604020202020204" pitchFamily="34" charset="0"/>
                <a:cs typeface="Arial" panose="020B0604020202020204" pitchFamily="34" charset="0"/>
              </a:rPr>
              <a:t>connected </a:t>
            </a:r>
            <a:r>
              <a:rPr spc="-46" dirty="0">
                <a:solidFill>
                  <a:prstClr val="black"/>
                </a:solidFill>
                <a:latin typeface="Arial" panose="020B0604020202020204" pitchFamily="34" charset="0"/>
                <a:cs typeface="Arial" panose="020B0604020202020204" pitchFamily="34" charset="0"/>
              </a:rPr>
              <a:t>to </a:t>
            </a:r>
            <a:r>
              <a:rPr spc="-40" dirty="0">
                <a:solidFill>
                  <a:prstClr val="black"/>
                </a:solidFill>
                <a:latin typeface="Arial" panose="020B0604020202020204" pitchFamily="34" charset="0"/>
                <a:cs typeface="Arial" panose="020B0604020202020204" pitchFamily="34" charset="0"/>
              </a:rPr>
              <a:t>region </a:t>
            </a:r>
            <a:r>
              <a:rPr spc="-26" dirty="0">
                <a:solidFill>
                  <a:prstClr val="black"/>
                </a:solidFill>
                <a:latin typeface="Arial" panose="020B0604020202020204" pitchFamily="34" charset="0"/>
                <a:cs typeface="Arial" panose="020B0604020202020204" pitchFamily="34" charset="0"/>
              </a:rPr>
              <a:t>of</a:t>
            </a:r>
            <a:r>
              <a:rPr lang="en-US" spc="-26" dirty="0">
                <a:solidFill>
                  <a:prstClr val="black"/>
                </a:solidFill>
                <a:latin typeface="Arial" panose="020B0604020202020204" pitchFamily="34" charset="0"/>
                <a:cs typeface="Arial" panose="020B0604020202020204" pitchFamily="34" charset="0"/>
              </a:rPr>
              <a:t> </a:t>
            </a:r>
            <a:r>
              <a:rPr spc="-40" dirty="0">
                <a:solidFill>
                  <a:prstClr val="black"/>
                </a:solidFill>
                <a:latin typeface="Arial" panose="020B0604020202020204" pitchFamily="34" charset="0"/>
                <a:cs typeface="Arial" panose="020B0604020202020204" pitchFamily="34" charset="0"/>
              </a:rPr>
              <a:t>input. </a:t>
            </a:r>
            <a:r>
              <a:rPr spc="-36" dirty="0">
                <a:solidFill>
                  <a:prstClr val="black"/>
                </a:solidFill>
                <a:latin typeface="Arial" panose="020B0604020202020204" pitchFamily="34" charset="0"/>
                <a:cs typeface="Arial" panose="020B0604020202020204" pitchFamily="34" charset="0"/>
              </a:rPr>
              <a:t>Only </a:t>
            </a:r>
            <a:r>
              <a:rPr spc="-40" dirty="0">
                <a:solidFill>
                  <a:prstClr val="black"/>
                </a:solidFill>
                <a:latin typeface="Arial" panose="020B0604020202020204" pitchFamily="34" charset="0"/>
                <a:cs typeface="Arial" panose="020B0604020202020204" pitchFamily="34" charset="0"/>
              </a:rPr>
              <a:t>“sees”</a:t>
            </a:r>
            <a:r>
              <a:rPr spc="-385" dirty="0">
                <a:solidFill>
                  <a:prstClr val="black"/>
                </a:solidFill>
                <a:latin typeface="Arial" panose="020B0604020202020204" pitchFamily="34" charset="0"/>
                <a:cs typeface="Arial" panose="020B0604020202020204" pitchFamily="34" charset="0"/>
              </a:rPr>
              <a:t> </a:t>
            </a:r>
            <a:r>
              <a:rPr spc="-30" dirty="0">
                <a:solidFill>
                  <a:prstClr val="black"/>
                </a:solidFill>
                <a:latin typeface="Arial" panose="020B0604020202020204" pitchFamily="34" charset="0"/>
                <a:cs typeface="Arial" panose="020B0604020202020204" pitchFamily="34" charset="0"/>
              </a:rPr>
              <a:t>these </a:t>
            </a:r>
            <a:r>
              <a:rPr spc="-40" dirty="0">
                <a:solidFill>
                  <a:prstClr val="black"/>
                </a:solidFill>
                <a:latin typeface="Arial" panose="020B0604020202020204" pitchFamily="34" charset="0"/>
                <a:cs typeface="Arial" panose="020B0604020202020204" pitchFamily="34" charset="0"/>
              </a:rPr>
              <a:t>values.</a:t>
            </a:r>
            <a:endParaRPr dirty="0">
              <a:solidFill>
                <a:prstClr val="black"/>
              </a:solidFill>
              <a:latin typeface="Arial" panose="020B0604020202020204" pitchFamily="34" charset="0"/>
              <a:cs typeface="Arial" panose="020B0604020202020204" pitchFamily="34" charset="0"/>
            </a:endParaRPr>
          </a:p>
        </p:txBody>
      </p:sp>
      <p:sp>
        <p:nvSpPr>
          <p:cNvPr id="6" name="object 6"/>
          <p:cNvSpPr/>
          <p:nvPr/>
        </p:nvSpPr>
        <p:spPr>
          <a:xfrm>
            <a:off x="2329459" y="2362221"/>
            <a:ext cx="6052568" cy="418490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271054" y="1524000"/>
            <a:ext cx="1850707" cy="1490152"/>
          </a:xfrm>
          <a:prstGeom prst="rect">
            <a:avLst/>
          </a:prstGeom>
        </p:spPr>
        <p:txBody>
          <a:bodyPr vert="horz" wrap="square" lIns="0" tIns="12605" rIns="0" bIns="0" rtlCol="0">
            <a:spAutoFit/>
          </a:bodyPr>
          <a:lstStyle/>
          <a:p>
            <a:pPr marL="23300" algn="ctr">
              <a:spcBef>
                <a:spcPts val="99"/>
              </a:spcBef>
            </a:pPr>
            <a:r>
              <a:rPr sz="2400" b="1" spc="-113" dirty="0">
                <a:solidFill>
                  <a:prstClr val="black"/>
                </a:solidFill>
                <a:latin typeface="Arial" panose="020B0604020202020204" pitchFamily="34" charset="0"/>
                <a:cs typeface="Arial" panose="020B0604020202020204" pitchFamily="34" charset="0"/>
              </a:rPr>
              <a:t>Input: </a:t>
            </a:r>
            <a:r>
              <a:rPr sz="2400" spc="-16" dirty="0">
                <a:solidFill>
                  <a:prstClr val="black"/>
                </a:solidFill>
                <a:latin typeface="Arial" panose="020B0604020202020204" pitchFamily="34" charset="0"/>
                <a:cs typeface="Arial" panose="020B0604020202020204" pitchFamily="34" charset="0"/>
              </a:rPr>
              <a:t>2D</a:t>
            </a:r>
            <a:r>
              <a:rPr sz="2400" spc="-345" dirty="0">
                <a:solidFill>
                  <a:prstClr val="black"/>
                </a:solidFill>
                <a:latin typeface="Arial" panose="020B0604020202020204" pitchFamily="34" charset="0"/>
                <a:cs typeface="Arial" panose="020B0604020202020204" pitchFamily="34" charset="0"/>
              </a:rPr>
              <a:t> </a:t>
            </a:r>
            <a:r>
              <a:rPr sz="2400" spc="-20" dirty="0">
                <a:solidFill>
                  <a:prstClr val="black"/>
                </a:solidFill>
                <a:latin typeface="Arial" panose="020B0604020202020204" pitchFamily="34" charset="0"/>
                <a:cs typeface="Arial" panose="020B0604020202020204" pitchFamily="34" charset="0"/>
              </a:rPr>
              <a:t>image.</a:t>
            </a:r>
            <a:endParaRPr sz="2400" dirty="0">
              <a:solidFill>
                <a:prstClr val="black"/>
              </a:solidFill>
              <a:latin typeface="Arial" panose="020B0604020202020204" pitchFamily="34" charset="0"/>
              <a:cs typeface="Arial" panose="020B0604020202020204" pitchFamily="34" charset="0"/>
            </a:endParaRPr>
          </a:p>
          <a:p>
            <a:pPr algn="ctr">
              <a:spcBef>
                <a:spcPts val="26"/>
              </a:spcBef>
            </a:pPr>
            <a:r>
              <a:rPr sz="2400" spc="-59" dirty="0">
                <a:solidFill>
                  <a:prstClr val="black"/>
                </a:solidFill>
                <a:latin typeface="Arial" panose="020B0604020202020204" pitchFamily="34" charset="0"/>
                <a:cs typeface="Arial" panose="020B0604020202020204" pitchFamily="34" charset="0"/>
              </a:rPr>
              <a:t>Array </a:t>
            </a:r>
            <a:r>
              <a:rPr sz="2400" spc="-30" dirty="0">
                <a:solidFill>
                  <a:prstClr val="black"/>
                </a:solidFill>
                <a:latin typeface="Arial" panose="020B0604020202020204" pitchFamily="34" charset="0"/>
                <a:cs typeface="Arial" panose="020B0604020202020204" pitchFamily="34" charset="0"/>
              </a:rPr>
              <a:t>of </a:t>
            </a:r>
            <a:r>
              <a:rPr sz="2400" spc="-50" dirty="0">
                <a:solidFill>
                  <a:prstClr val="black"/>
                </a:solidFill>
                <a:latin typeface="Arial" panose="020B0604020202020204" pitchFamily="34" charset="0"/>
                <a:cs typeface="Arial" panose="020B0604020202020204" pitchFamily="34" charset="0"/>
              </a:rPr>
              <a:t>pixel</a:t>
            </a:r>
            <a:r>
              <a:rPr sz="2400" spc="30" dirty="0">
                <a:solidFill>
                  <a:prstClr val="black"/>
                </a:solidFill>
                <a:latin typeface="Arial" panose="020B0604020202020204" pitchFamily="34" charset="0"/>
                <a:cs typeface="Arial" panose="020B0604020202020204" pitchFamily="34" charset="0"/>
              </a:rPr>
              <a:t> </a:t>
            </a:r>
            <a:r>
              <a:rPr sz="2400" spc="-40" dirty="0">
                <a:solidFill>
                  <a:prstClr val="black"/>
                </a:solidFill>
                <a:latin typeface="Arial" panose="020B0604020202020204" pitchFamily="34" charset="0"/>
                <a:cs typeface="Arial" panose="020B0604020202020204" pitchFamily="34" charset="0"/>
              </a:rPr>
              <a:t>values</a:t>
            </a:r>
            <a:endParaRPr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55905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Using Spatial Structure</a:t>
            </a:r>
          </a:p>
        </p:txBody>
      </p:sp>
      <p:sp>
        <p:nvSpPr>
          <p:cNvPr id="5" name="object 5"/>
          <p:cNvSpPr/>
          <p:nvPr/>
        </p:nvSpPr>
        <p:spPr>
          <a:xfrm>
            <a:off x="642392" y="1767839"/>
            <a:ext cx="3584448" cy="263347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420644" y="1676420"/>
            <a:ext cx="8302752" cy="292608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76201" y="4620273"/>
            <a:ext cx="8677551" cy="1469537"/>
          </a:xfrm>
          <a:prstGeom prst="rect">
            <a:avLst/>
          </a:prstGeom>
        </p:spPr>
        <p:txBody>
          <a:bodyPr vert="horz" wrap="square" lIns="0" tIns="12605" rIns="0" bIns="0" rtlCol="0">
            <a:spAutoFit/>
          </a:bodyPr>
          <a:lstStyle/>
          <a:p>
            <a:pPr algn="ctr">
              <a:spcBef>
                <a:spcPts val="99"/>
              </a:spcBef>
            </a:pPr>
            <a:r>
              <a:rPr sz="2400" spc="-46" dirty="0">
                <a:solidFill>
                  <a:prstClr val="black"/>
                </a:solidFill>
                <a:latin typeface="Gill Sans MT"/>
                <a:cs typeface="Gill Sans MT"/>
              </a:rPr>
              <a:t>Connect </a:t>
            </a:r>
            <a:r>
              <a:rPr sz="2400" spc="-30" dirty="0">
                <a:solidFill>
                  <a:prstClr val="black"/>
                </a:solidFill>
                <a:latin typeface="Gill Sans MT"/>
                <a:cs typeface="Gill Sans MT"/>
              </a:rPr>
              <a:t>patch </a:t>
            </a:r>
            <a:r>
              <a:rPr sz="2400" spc="-56" dirty="0">
                <a:solidFill>
                  <a:prstClr val="black"/>
                </a:solidFill>
                <a:latin typeface="Gill Sans MT"/>
                <a:cs typeface="Gill Sans MT"/>
              </a:rPr>
              <a:t>in </a:t>
            </a:r>
            <a:r>
              <a:rPr sz="2400" spc="-40" dirty="0">
                <a:solidFill>
                  <a:prstClr val="black"/>
                </a:solidFill>
                <a:latin typeface="Gill Sans MT"/>
                <a:cs typeface="Gill Sans MT"/>
              </a:rPr>
              <a:t>input </a:t>
            </a:r>
            <a:r>
              <a:rPr sz="2400" spc="-75" dirty="0">
                <a:solidFill>
                  <a:prstClr val="black"/>
                </a:solidFill>
                <a:latin typeface="Gill Sans MT"/>
                <a:cs typeface="Gill Sans MT"/>
              </a:rPr>
              <a:t>layer </a:t>
            </a:r>
            <a:r>
              <a:rPr sz="2400" spc="-50" dirty="0">
                <a:solidFill>
                  <a:prstClr val="black"/>
                </a:solidFill>
                <a:latin typeface="Gill Sans MT"/>
                <a:cs typeface="Gill Sans MT"/>
              </a:rPr>
              <a:t>to </a:t>
            </a:r>
            <a:r>
              <a:rPr sz="2400" dirty="0">
                <a:solidFill>
                  <a:prstClr val="black"/>
                </a:solidFill>
                <a:latin typeface="Gill Sans MT"/>
                <a:cs typeface="Gill Sans MT"/>
              </a:rPr>
              <a:t>a </a:t>
            </a:r>
            <a:r>
              <a:rPr sz="2400" spc="-46" dirty="0">
                <a:solidFill>
                  <a:prstClr val="black"/>
                </a:solidFill>
                <a:latin typeface="Gill Sans MT"/>
                <a:cs typeface="Gill Sans MT"/>
              </a:rPr>
              <a:t>single neuron </a:t>
            </a:r>
            <a:r>
              <a:rPr sz="2400" spc="-56" dirty="0">
                <a:solidFill>
                  <a:prstClr val="black"/>
                </a:solidFill>
                <a:latin typeface="Gill Sans MT"/>
                <a:cs typeface="Gill Sans MT"/>
              </a:rPr>
              <a:t>in </a:t>
            </a:r>
            <a:r>
              <a:rPr sz="2400" spc="-30" dirty="0">
                <a:solidFill>
                  <a:prstClr val="black"/>
                </a:solidFill>
                <a:latin typeface="Gill Sans MT"/>
                <a:cs typeface="Gill Sans MT"/>
              </a:rPr>
              <a:t>subsequent</a:t>
            </a:r>
            <a:r>
              <a:rPr sz="2400" spc="440" dirty="0">
                <a:solidFill>
                  <a:prstClr val="black"/>
                </a:solidFill>
                <a:latin typeface="Gill Sans MT"/>
                <a:cs typeface="Gill Sans MT"/>
              </a:rPr>
              <a:t> </a:t>
            </a:r>
            <a:r>
              <a:rPr sz="2400" spc="-121" dirty="0">
                <a:solidFill>
                  <a:prstClr val="black"/>
                </a:solidFill>
                <a:latin typeface="Gill Sans MT"/>
                <a:cs typeface="Gill Sans MT"/>
              </a:rPr>
              <a:t>layer.</a:t>
            </a:r>
            <a:endParaRPr sz="2400" dirty="0">
              <a:solidFill>
                <a:prstClr val="black"/>
              </a:solidFill>
              <a:latin typeface="Gill Sans MT"/>
              <a:cs typeface="Gill Sans MT"/>
            </a:endParaRPr>
          </a:p>
          <a:p>
            <a:pPr marL="1905" algn="ctr">
              <a:lnSpc>
                <a:spcPts val="2829"/>
              </a:lnSpc>
              <a:spcBef>
                <a:spcPts val="20"/>
              </a:spcBef>
            </a:pPr>
            <a:r>
              <a:rPr sz="2400" spc="-40" dirty="0">
                <a:solidFill>
                  <a:prstClr val="black"/>
                </a:solidFill>
                <a:latin typeface="Gill Sans MT"/>
                <a:cs typeface="Gill Sans MT"/>
              </a:rPr>
              <a:t>Use </a:t>
            </a:r>
            <a:r>
              <a:rPr sz="2400" dirty="0">
                <a:solidFill>
                  <a:prstClr val="black"/>
                </a:solidFill>
                <a:latin typeface="Gill Sans MT"/>
                <a:cs typeface="Gill Sans MT"/>
              </a:rPr>
              <a:t>a </a:t>
            </a:r>
            <a:r>
              <a:rPr sz="2400" spc="-50" dirty="0">
                <a:solidFill>
                  <a:prstClr val="black"/>
                </a:solidFill>
                <a:latin typeface="Gill Sans MT"/>
                <a:cs typeface="Gill Sans MT"/>
              </a:rPr>
              <a:t>sliding </a:t>
            </a:r>
            <a:r>
              <a:rPr sz="2400" spc="-40" dirty="0">
                <a:solidFill>
                  <a:prstClr val="black"/>
                </a:solidFill>
                <a:latin typeface="Gill Sans MT"/>
                <a:cs typeface="Gill Sans MT"/>
              </a:rPr>
              <a:t>window </a:t>
            </a:r>
            <a:r>
              <a:rPr sz="2400" spc="-50" dirty="0">
                <a:solidFill>
                  <a:prstClr val="black"/>
                </a:solidFill>
                <a:latin typeface="Gill Sans MT"/>
                <a:cs typeface="Gill Sans MT"/>
              </a:rPr>
              <a:t>to </a:t>
            </a:r>
            <a:r>
              <a:rPr sz="2400" spc="-36" dirty="0">
                <a:solidFill>
                  <a:prstClr val="black"/>
                </a:solidFill>
                <a:latin typeface="Gill Sans MT"/>
                <a:cs typeface="Gill Sans MT"/>
              </a:rPr>
              <a:t>define</a:t>
            </a:r>
            <a:r>
              <a:rPr sz="2400" spc="145" dirty="0">
                <a:solidFill>
                  <a:prstClr val="black"/>
                </a:solidFill>
                <a:latin typeface="Gill Sans MT"/>
                <a:cs typeface="Gill Sans MT"/>
              </a:rPr>
              <a:t> </a:t>
            </a:r>
            <a:r>
              <a:rPr sz="2400" spc="-56" dirty="0">
                <a:solidFill>
                  <a:prstClr val="black"/>
                </a:solidFill>
                <a:latin typeface="Gill Sans MT"/>
                <a:cs typeface="Gill Sans MT"/>
              </a:rPr>
              <a:t>connections.</a:t>
            </a:r>
            <a:endParaRPr sz="2400" dirty="0">
              <a:solidFill>
                <a:prstClr val="black"/>
              </a:solidFill>
              <a:latin typeface="Gill Sans MT"/>
              <a:cs typeface="Gill Sans MT"/>
            </a:endParaRPr>
          </a:p>
          <a:p>
            <a:pPr marR="159994" algn="ctr">
              <a:lnSpc>
                <a:spcPts val="2829"/>
              </a:lnSpc>
            </a:pPr>
            <a:r>
              <a:rPr sz="2400" i="1" spc="-10" dirty="0">
                <a:solidFill>
                  <a:prstClr val="black"/>
                </a:solidFill>
                <a:latin typeface="Gill Sans MT"/>
                <a:cs typeface="Gill Sans MT"/>
              </a:rPr>
              <a:t>How </a:t>
            </a:r>
            <a:r>
              <a:rPr sz="2400" i="1" spc="-6" dirty="0">
                <a:solidFill>
                  <a:prstClr val="black"/>
                </a:solidFill>
                <a:latin typeface="Gill Sans MT"/>
                <a:cs typeface="Gill Sans MT"/>
              </a:rPr>
              <a:t>can </a:t>
            </a:r>
            <a:r>
              <a:rPr sz="2400" i="1" spc="6" dirty="0">
                <a:solidFill>
                  <a:prstClr val="black"/>
                </a:solidFill>
                <a:latin typeface="Gill Sans MT"/>
                <a:cs typeface="Gill Sans MT"/>
              </a:rPr>
              <a:t>we </a:t>
            </a:r>
            <a:r>
              <a:rPr sz="2400" b="1" spc="-89" dirty="0">
                <a:solidFill>
                  <a:prstClr val="black"/>
                </a:solidFill>
                <a:latin typeface="Gill Sans MT"/>
                <a:cs typeface="Gill Sans MT"/>
              </a:rPr>
              <a:t>weight </a:t>
            </a:r>
            <a:r>
              <a:rPr sz="2400" i="1" spc="-6" dirty="0">
                <a:solidFill>
                  <a:prstClr val="black"/>
                </a:solidFill>
                <a:latin typeface="Gill Sans MT"/>
                <a:cs typeface="Gill Sans MT"/>
              </a:rPr>
              <a:t>the </a:t>
            </a:r>
            <a:r>
              <a:rPr sz="2400" i="1" dirty="0">
                <a:solidFill>
                  <a:prstClr val="black"/>
                </a:solidFill>
                <a:latin typeface="Gill Sans MT"/>
                <a:cs typeface="Gill Sans MT"/>
              </a:rPr>
              <a:t>patch to detect </a:t>
            </a:r>
            <a:r>
              <a:rPr sz="2400" i="1" spc="-20" dirty="0">
                <a:solidFill>
                  <a:prstClr val="black"/>
                </a:solidFill>
                <a:latin typeface="Gill Sans MT"/>
                <a:cs typeface="Gill Sans MT"/>
              </a:rPr>
              <a:t>particular</a:t>
            </a:r>
            <a:r>
              <a:rPr sz="2400" i="1" spc="79" dirty="0">
                <a:solidFill>
                  <a:prstClr val="black"/>
                </a:solidFill>
                <a:latin typeface="Gill Sans MT"/>
                <a:cs typeface="Gill Sans MT"/>
              </a:rPr>
              <a:t> </a:t>
            </a:r>
            <a:r>
              <a:rPr sz="2400" i="1" spc="-40" dirty="0">
                <a:solidFill>
                  <a:prstClr val="black"/>
                </a:solidFill>
                <a:latin typeface="Gill Sans MT"/>
                <a:cs typeface="Gill Sans MT"/>
              </a:rPr>
              <a:t>features?</a:t>
            </a:r>
            <a:endParaRPr sz="2400" dirty="0">
              <a:solidFill>
                <a:prstClr val="black"/>
              </a:solidFill>
              <a:latin typeface="Gill Sans MT"/>
              <a:cs typeface="Gill Sans MT"/>
            </a:endParaRPr>
          </a:p>
        </p:txBody>
      </p:sp>
    </p:spTree>
    <p:extLst>
      <p:ext uri="{BB962C8B-B14F-4D97-AF65-F5344CB8AC3E}">
        <p14:creationId xmlns:p14="http://schemas.microsoft.com/office/powerpoint/2010/main" val="16200116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Feature Extraction with Convolution</a:t>
            </a:r>
          </a:p>
        </p:txBody>
      </p:sp>
      <p:sp>
        <p:nvSpPr>
          <p:cNvPr id="5" name="object 5"/>
          <p:cNvSpPr/>
          <p:nvPr/>
        </p:nvSpPr>
        <p:spPr>
          <a:xfrm>
            <a:off x="152421" y="1066800"/>
            <a:ext cx="3200400" cy="236220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381020" y="990655"/>
            <a:ext cx="8763001" cy="4752507"/>
          </a:xfrm>
          <a:prstGeom prst="rect">
            <a:avLst/>
          </a:prstGeom>
        </p:spPr>
        <p:txBody>
          <a:bodyPr vert="horz" wrap="square" lIns="0" tIns="12605" rIns="0" bIns="0" rtlCol="0">
            <a:spAutoFit/>
          </a:bodyPr>
          <a:lstStyle/>
          <a:p>
            <a:pPr marL="3438437" indent="-340759">
              <a:spcBef>
                <a:spcPts val="99"/>
              </a:spcBef>
              <a:buFontTx/>
              <a:buChar char="-"/>
              <a:tabLst>
                <a:tab pos="3438437" algn="l"/>
                <a:tab pos="3439064" algn="l"/>
              </a:tabLst>
            </a:pPr>
            <a:r>
              <a:rPr sz="2400" spc="-79" dirty="0">
                <a:solidFill>
                  <a:prstClr val="black"/>
                </a:solidFill>
                <a:latin typeface="Gill Sans MT"/>
                <a:cs typeface="Gill Sans MT"/>
              </a:rPr>
              <a:t>Filter </a:t>
            </a:r>
            <a:r>
              <a:rPr sz="2400" spc="-26" dirty="0">
                <a:solidFill>
                  <a:prstClr val="black"/>
                </a:solidFill>
                <a:latin typeface="Gill Sans MT"/>
                <a:cs typeface="Gill Sans MT"/>
              </a:rPr>
              <a:t>of </a:t>
            </a:r>
            <a:r>
              <a:rPr sz="2400" spc="-65" dirty="0">
                <a:solidFill>
                  <a:prstClr val="black"/>
                </a:solidFill>
                <a:latin typeface="Gill Sans MT"/>
                <a:cs typeface="Gill Sans MT"/>
              </a:rPr>
              <a:t>size </a:t>
            </a:r>
            <a:r>
              <a:rPr sz="2400" spc="-20" dirty="0">
                <a:solidFill>
                  <a:prstClr val="black"/>
                </a:solidFill>
                <a:latin typeface="Gill Sans MT"/>
                <a:cs typeface="Gill Sans MT"/>
              </a:rPr>
              <a:t>4x4 </a:t>
            </a:r>
            <a:r>
              <a:rPr sz="2400" spc="-105" dirty="0">
                <a:solidFill>
                  <a:prstClr val="black"/>
                </a:solidFill>
                <a:latin typeface="Gill Sans MT"/>
                <a:cs typeface="Gill Sans MT"/>
              </a:rPr>
              <a:t>: </a:t>
            </a:r>
            <a:r>
              <a:rPr sz="2400" dirty="0">
                <a:solidFill>
                  <a:prstClr val="black"/>
                </a:solidFill>
                <a:latin typeface="Gill Sans MT"/>
                <a:cs typeface="Gill Sans MT"/>
              </a:rPr>
              <a:t>16 </a:t>
            </a:r>
            <a:r>
              <a:rPr sz="2400" spc="-50" dirty="0">
                <a:solidFill>
                  <a:prstClr val="black"/>
                </a:solidFill>
                <a:latin typeface="Gill Sans MT"/>
                <a:cs typeface="Gill Sans MT"/>
              </a:rPr>
              <a:t>different</a:t>
            </a:r>
            <a:r>
              <a:rPr sz="2400" spc="65" dirty="0">
                <a:solidFill>
                  <a:prstClr val="black"/>
                </a:solidFill>
                <a:latin typeface="Gill Sans MT"/>
                <a:cs typeface="Gill Sans MT"/>
              </a:rPr>
              <a:t> </a:t>
            </a:r>
            <a:r>
              <a:rPr sz="2400" spc="-50" dirty="0">
                <a:solidFill>
                  <a:prstClr val="black"/>
                </a:solidFill>
                <a:latin typeface="Gill Sans MT"/>
                <a:cs typeface="Gill Sans MT"/>
              </a:rPr>
              <a:t>weights</a:t>
            </a:r>
            <a:endParaRPr sz="2400" dirty="0">
              <a:solidFill>
                <a:prstClr val="black"/>
              </a:solidFill>
              <a:latin typeface="Gill Sans MT"/>
              <a:cs typeface="Gill Sans MT"/>
            </a:endParaRPr>
          </a:p>
          <a:p>
            <a:pPr marL="3438437" indent="-340759">
              <a:lnSpc>
                <a:spcPts val="2845"/>
              </a:lnSpc>
              <a:spcBef>
                <a:spcPts val="26"/>
              </a:spcBef>
              <a:buFontTx/>
              <a:buChar char="-"/>
              <a:tabLst>
                <a:tab pos="3438437" algn="l"/>
                <a:tab pos="3439064" algn="l"/>
              </a:tabLst>
            </a:pPr>
            <a:r>
              <a:rPr sz="2400" spc="-26" dirty="0">
                <a:solidFill>
                  <a:prstClr val="black"/>
                </a:solidFill>
                <a:latin typeface="Gill Sans MT"/>
                <a:cs typeface="Gill Sans MT"/>
              </a:rPr>
              <a:t>Apply </a:t>
            </a:r>
            <a:r>
              <a:rPr sz="2400" spc="-65" dirty="0">
                <a:solidFill>
                  <a:prstClr val="black"/>
                </a:solidFill>
                <a:latin typeface="Gill Sans MT"/>
                <a:cs typeface="Gill Sans MT"/>
              </a:rPr>
              <a:t>this </a:t>
            </a:r>
            <a:r>
              <a:rPr sz="2400" spc="-20" dirty="0">
                <a:solidFill>
                  <a:prstClr val="black"/>
                </a:solidFill>
                <a:latin typeface="Gill Sans MT"/>
                <a:cs typeface="Gill Sans MT"/>
              </a:rPr>
              <a:t>same </a:t>
            </a:r>
            <a:r>
              <a:rPr sz="2400" spc="-79" dirty="0">
                <a:solidFill>
                  <a:prstClr val="black"/>
                </a:solidFill>
                <a:latin typeface="Gill Sans MT"/>
                <a:cs typeface="Gill Sans MT"/>
              </a:rPr>
              <a:t>filter </a:t>
            </a:r>
            <a:r>
              <a:rPr sz="2400" spc="-50" dirty="0">
                <a:solidFill>
                  <a:prstClr val="black"/>
                </a:solidFill>
                <a:latin typeface="Gill Sans MT"/>
                <a:cs typeface="Gill Sans MT"/>
              </a:rPr>
              <a:t>to </a:t>
            </a:r>
            <a:r>
              <a:rPr sz="2400" spc="-20" dirty="0">
                <a:solidFill>
                  <a:prstClr val="black"/>
                </a:solidFill>
                <a:latin typeface="Gill Sans MT"/>
                <a:cs typeface="Gill Sans MT"/>
              </a:rPr>
              <a:t>4x4 </a:t>
            </a:r>
            <a:r>
              <a:rPr sz="2400" spc="-30" dirty="0">
                <a:solidFill>
                  <a:prstClr val="black"/>
                </a:solidFill>
                <a:latin typeface="Gill Sans MT"/>
                <a:cs typeface="Gill Sans MT"/>
              </a:rPr>
              <a:t>patches </a:t>
            </a:r>
            <a:r>
              <a:rPr sz="2400" spc="-56" dirty="0">
                <a:solidFill>
                  <a:prstClr val="black"/>
                </a:solidFill>
                <a:latin typeface="Gill Sans MT"/>
                <a:cs typeface="Gill Sans MT"/>
              </a:rPr>
              <a:t>in</a:t>
            </a:r>
            <a:r>
              <a:rPr sz="2400" spc="228" dirty="0">
                <a:solidFill>
                  <a:prstClr val="black"/>
                </a:solidFill>
                <a:latin typeface="Gill Sans MT"/>
                <a:cs typeface="Gill Sans MT"/>
              </a:rPr>
              <a:t> </a:t>
            </a:r>
            <a:r>
              <a:rPr sz="2400" spc="-40" dirty="0">
                <a:solidFill>
                  <a:prstClr val="black"/>
                </a:solidFill>
                <a:latin typeface="Gill Sans MT"/>
                <a:cs typeface="Gill Sans MT"/>
              </a:rPr>
              <a:t>input</a:t>
            </a:r>
            <a:endParaRPr sz="2400" dirty="0">
              <a:solidFill>
                <a:prstClr val="black"/>
              </a:solidFill>
              <a:latin typeface="Gill Sans MT"/>
              <a:cs typeface="Gill Sans MT"/>
            </a:endParaRPr>
          </a:p>
          <a:p>
            <a:pPr marL="3438437" indent="-340759">
              <a:lnSpc>
                <a:spcPts val="2845"/>
              </a:lnSpc>
              <a:buFontTx/>
              <a:buChar char="-"/>
              <a:tabLst>
                <a:tab pos="3438437" algn="l"/>
                <a:tab pos="3439064" algn="l"/>
              </a:tabLst>
            </a:pPr>
            <a:r>
              <a:rPr sz="2400" spc="-40" dirty="0">
                <a:solidFill>
                  <a:prstClr val="black"/>
                </a:solidFill>
                <a:latin typeface="Gill Sans MT"/>
                <a:cs typeface="Gill Sans MT"/>
              </a:rPr>
              <a:t>Shift </a:t>
            </a:r>
            <a:r>
              <a:rPr sz="2400" spc="-36" dirty="0">
                <a:solidFill>
                  <a:prstClr val="black"/>
                </a:solidFill>
                <a:latin typeface="Gill Sans MT"/>
                <a:cs typeface="Gill Sans MT"/>
              </a:rPr>
              <a:t>by </a:t>
            </a:r>
            <a:r>
              <a:rPr sz="2400" dirty="0">
                <a:solidFill>
                  <a:prstClr val="black"/>
                </a:solidFill>
                <a:latin typeface="Gill Sans MT"/>
                <a:cs typeface="Gill Sans MT"/>
              </a:rPr>
              <a:t>2 </a:t>
            </a:r>
            <a:r>
              <a:rPr sz="2400" spc="-56" dirty="0">
                <a:solidFill>
                  <a:prstClr val="black"/>
                </a:solidFill>
                <a:latin typeface="Gill Sans MT"/>
                <a:cs typeface="Gill Sans MT"/>
              </a:rPr>
              <a:t>pixels </a:t>
            </a:r>
            <a:r>
              <a:rPr sz="2400" spc="-75" dirty="0">
                <a:solidFill>
                  <a:prstClr val="black"/>
                </a:solidFill>
                <a:latin typeface="Gill Sans MT"/>
                <a:cs typeface="Gill Sans MT"/>
              </a:rPr>
              <a:t>for </a:t>
            </a:r>
            <a:r>
              <a:rPr sz="2400" spc="-46" dirty="0">
                <a:solidFill>
                  <a:prstClr val="black"/>
                </a:solidFill>
                <a:latin typeface="Gill Sans MT"/>
                <a:cs typeface="Gill Sans MT"/>
              </a:rPr>
              <a:t>next</a:t>
            </a:r>
            <a:r>
              <a:rPr sz="2400" spc="161" dirty="0">
                <a:solidFill>
                  <a:prstClr val="black"/>
                </a:solidFill>
                <a:latin typeface="Gill Sans MT"/>
                <a:cs typeface="Gill Sans MT"/>
              </a:rPr>
              <a:t> </a:t>
            </a:r>
            <a:r>
              <a:rPr sz="2400" spc="-30" dirty="0">
                <a:solidFill>
                  <a:prstClr val="black"/>
                </a:solidFill>
                <a:latin typeface="Gill Sans MT"/>
                <a:cs typeface="Gill Sans MT"/>
              </a:rPr>
              <a:t>patch</a:t>
            </a:r>
            <a:endParaRPr sz="2400" dirty="0">
              <a:solidFill>
                <a:prstClr val="black"/>
              </a:solidFill>
              <a:latin typeface="Gill Sans MT"/>
              <a:cs typeface="Gill Sans MT"/>
            </a:endParaRPr>
          </a:p>
          <a:p>
            <a:endParaRPr sz="2600" dirty="0">
              <a:solidFill>
                <a:prstClr val="black"/>
              </a:solidFill>
              <a:latin typeface="Gill Sans MT"/>
              <a:cs typeface="Gill Sans MT"/>
            </a:endParaRPr>
          </a:p>
          <a:p>
            <a:pPr marL="3616683"/>
            <a:r>
              <a:rPr sz="2400" spc="-69" dirty="0">
                <a:solidFill>
                  <a:prstClr val="black"/>
                </a:solidFill>
                <a:latin typeface="Gill Sans MT"/>
                <a:cs typeface="Gill Sans MT"/>
              </a:rPr>
              <a:t>This </a:t>
            </a:r>
            <a:r>
              <a:rPr sz="2400" spc="-50" dirty="0">
                <a:solidFill>
                  <a:prstClr val="black"/>
                </a:solidFill>
                <a:latin typeface="Gill Sans MT"/>
                <a:cs typeface="Gill Sans MT"/>
              </a:rPr>
              <a:t>“patchy” </a:t>
            </a:r>
            <a:r>
              <a:rPr sz="2400" spc="-36" dirty="0">
                <a:solidFill>
                  <a:prstClr val="black"/>
                </a:solidFill>
                <a:latin typeface="Gill Sans MT"/>
                <a:cs typeface="Gill Sans MT"/>
              </a:rPr>
              <a:t>operation </a:t>
            </a:r>
            <a:r>
              <a:rPr sz="2400" spc="-79" dirty="0">
                <a:solidFill>
                  <a:prstClr val="black"/>
                </a:solidFill>
                <a:latin typeface="Gill Sans MT"/>
                <a:cs typeface="Gill Sans MT"/>
              </a:rPr>
              <a:t>is</a:t>
            </a:r>
            <a:r>
              <a:rPr sz="2400" spc="-315" dirty="0">
                <a:solidFill>
                  <a:prstClr val="black"/>
                </a:solidFill>
                <a:latin typeface="Gill Sans MT"/>
                <a:cs typeface="Gill Sans MT"/>
              </a:rPr>
              <a:t> </a:t>
            </a:r>
            <a:r>
              <a:rPr sz="2400" b="1" spc="-79" dirty="0">
                <a:solidFill>
                  <a:prstClr val="black"/>
                </a:solidFill>
                <a:latin typeface="Gill Sans MT"/>
                <a:cs typeface="Gill Sans MT"/>
              </a:rPr>
              <a:t>convolution</a:t>
            </a:r>
            <a:endParaRPr sz="2400" dirty="0">
              <a:solidFill>
                <a:prstClr val="black"/>
              </a:solidFill>
              <a:latin typeface="Gill Sans MT"/>
              <a:cs typeface="Gill Sans MT"/>
            </a:endParaRPr>
          </a:p>
          <a:p>
            <a:pPr>
              <a:spcBef>
                <a:spcPts val="46"/>
              </a:spcBef>
            </a:pPr>
            <a:endParaRPr sz="4200" dirty="0">
              <a:solidFill>
                <a:prstClr val="black"/>
              </a:solidFill>
              <a:latin typeface="Gill Sans MT"/>
              <a:cs typeface="Gill Sans MT"/>
            </a:endParaRPr>
          </a:p>
          <a:p>
            <a:pPr marL="329417" indent="-317454">
              <a:spcBef>
                <a:spcPts val="6"/>
              </a:spcBef>
              <a:buFontTx/>
              <a:buAutoNum type="arabicParenR"/>
              <a:tabLst>
                <a:tab pos="330047" algn="l"/>
              </a:tabLst>
            </a:pPr>
            <a:r>
              <a:rPr sz="2400" spc="-26" dirty="0">
                <a:solidFill>
                  <a:prstClr val="black"/>
                </a:solidFill>
                <a:latin typeface="Gill Sans MT"/>
                <a:cs typeface="Gill Sans MT"/>
              </a:rPr>
              <a:t>Apply </a:t>
            </a:r>
            <a:r>
              <a:rPr sz="2400" dirty="0">
                <a:solidFill>
                  <a:prstClr val="black"/>
                </a:solidFill>
                <a:latin typeface="Gill Sans MT"/>
                <a:cs typeface="Gill Sans MT"/>
              </a:rPr>
              <a:t>a </a:t>
            </a:r>
            <a:r>
              <a:rPr sz="2400" spc="-50" dirty="0">
                <a:solidFill>
                  <a:prstClr val="black"/>
                </a:solidFill>
                <a:latin typeface="Gill Sans MT"/>
                <a:cs typeface="Gill Sans MT"/>
              </a:rPr>
              <a:t>set </a:t>
            </a:r>
            <a:r>
              <a:rPr sz="2400" spc="-26" dirty="0">
                <a:solidFill>
                  <a:prstClr val="black"/>
                </a:solidFill>
                <a:latin typeface="Gill Sans MT"/>
                <a:cs typeface="Gill Sans MT"/>
              </a:rPr>
              <a:t>of </a:t>
            </a:r>
            <a:r>
              <a:rPr sz="2400" spc="-50" dirty="0">
                <a:solidFill>
                  <a:prstClr val="black"/>
                </a:solidFill>
                <a:latin typeface="Gill Sans MT"/>
                <a:cs typeface="Gill Sans MT"/>
              </a:rPr>
              <a:t>weights </a:t>
            </a:r>
            <a:r>
              <a:rPr sz="2400" dirty="0">
                <a:solidFill>
                  <a:prstClr val="black"/>
                </a:solidFill>
                <a:latin typeface="Gill Sans MT"/>
                <a:cs typeface="Gill Sans MT"/>
              </a:rPr>
              <a:t>– a </a:t>
            </a:r>
            <a:r>
              <a:rPr sz="2400" spc="-79" dirty="0">
                <a:solidFill>
                  <a:prstClr val="black"/>
                </a:solidFill>
                <a:latin typeface="Gill Sans MT"/>
                <a:cs typeface="Gill Sans MT"/>
              </a:rPr>
              <a:t>filter </a:t>
            </a:r>
            <a:r>
              <a:rPr sz="2400" dirty="0">
                <a:solidFill>
                  <a:prstClr val="black"/>
                </a:solidFill>
                <a:latin typeface="Gill Sans MT"/>
                <a:cs typeface="Gill Sans MT"/>
              </a:rPr>
              <a:t>– </a:t>
            </a:r>
            <a:r>
              <a:rPr sz="2400" spc="-50" dirty="0">
                <a:solidFill>
                  <a:prstClr val="black"/>
                </a:solidFill>
                <a:latin typeface="Gill Sans MT"/>
                <a:cs typeface="Gill Sans MT"/>
              </a:rPr>
              <a:t>to extract </a:t>
            </a:r>
            <a:r>
              <a:rPr sz="2400" b="1" spc="-75" dirty="0">
                <a:solidFill>
                  <a:prstClr val="black"/>
                </a:solidFill>
                <a:latin typeface="Gill Sans MT"/>
                <a:cs typeface="Gill Sans MT"/>
              </a:rPr>
              <a:t>local</a:t>
            </a:r>
            <a:r>
              <a:rPr sz="2400" b="1" spc="260" dirty="0">
                <a:solidFill>
                  <a:prstClr val="black"/>
                </a:solidFill>
                <a:latin typeface="Gill Sans MT"/>
                <a:cs typeface="Gill Sans MT"/>
              </a:rPr>
              <a:t> </a:t>
            </a:r>
            <a:r>
              <a:rPr sz="2400" b="1" spc="-95" dirty="0">
                <a:solidFill>
                  <a:prstClr val="black"/>
                </a:solidFill>
                <a:latin typeface="Gill Sans MT"/>
                <a:cs typeface="Gill Sans MT"/>
              </a:rPr>
              <a:t>features</a:t>
            </a:r>
            <a:endParaRPr sz="2400" dirty="0">
              <a:solidFill>
                <a:prstClr val="black"/>
              </a:solidFill>
              <a:latin typeface="Gill Sans MT"/>
              <a:cs typeface="Gill Sans MT"/>
            </a:endParaRPr>
          </a:p>
          <a:p>
            <a:pPr>
              <a:spcBef>
                <a:spcPts val="20"/>
              </a:spcBef>
              <a:buFont typeface="Gill Sans MT"/>
              <a:buAutoNum type="arabicParenR"/>
            </a:pPr>
            <a:endParaRPr sz="2400" dirty="0">
              <a:solidFill>
                <a:prstClr val="black"/>
              </a:solidFill>
              <a:latin typeface="Gill Sans MT"/>
              <a:cs typeface="Gill Sans MT"/>
            </a:endParaRPr>
          </a:p>
          <a:p>
            <a:pPr marL="936610" indent="-335718">
              <a:buFontTx/>
              <a:buAutoNum type="arabicParenR"/>
              <a:tabLst>
                <a:tab pos="937238" algn="l"/>
              </a:tabLst>
            </a:pPr>
            <a:r>
              <a:rPr sz="2400" spc="-40" dirty="0">
                <a:solidFill>
                  <a:prstClr val="black"/>
                </a:solidFill>
                <a:latin typeface="Gill Sans MT"/>
                <a:cs typeface="Gill Sans MT"/>
              </a:rPr>
              <a:t>Use </a:t>
            </a:r>
            <a:r>
              <a:rPr sz="2400" b="1" spc="-105" dirty="0">
                <a:solidFill>
                  <a:prstClr val="black"/>
                </a:solidFill>
                <a:latin typeface="Gill Sans MT"/>
                <a:cs typeface="Gill Sans MT"/>
              </a:rPr>
              <a:t>multiple </a:t>
            </a:r>
            <a:r>
              <a:rPr sz="2400" b="1" spc="-75" dirty="0">
                <a:solidFill>
                  <a:prstClr val="black"/>
                </a:solidFill>
                <a:latin typeface="Gill Sans MT"/>
                <a:cs typeface="Gill Sans MT"/>
              </a:rPr>
              <a:t>filters </a:t>
            </a:r>
            <a:r>
              <a:rPr sz="2400" spc="-50" dirty="0">
                <a:solidFill>
                  <a:prstClr val="black"/>
                </a:solidFill>
                <a:latin typeface="Gill Sans MT"/>
                <a:cs typeface="Gill Sans MT"/>
              </a:rPr>
              <a:t>to extract different</a:t>
            </a:r>
            <a:r>
              <a:rPr sz="2400" spc="295" dirty="0">
                <a:solidFill>
                  <a:prstClr val="black"/>
                </a:solidFill>
                <a:latin typeface="Gill Sans MT"/>
                <a:cs typeface="Gill Sans MT"/>
              </a:rPr>
              <a:t> </a:t>
            </a:r>
            <a:r>
              <a:rPr sz="2400" spc="-50" dirty="0">
                <a:solidFill>
                  <a:prstClr val="black"/>
                </a:solidFill>
                <a:latin typeface="Gill Sans MT"/>
                <a:cs typeface="Gill Sans MT"/>
              </a:rPr>
              <a:t>features</a:t>
            </a:r>
            <a:endParaRPr sz="2400" dirty="0">
              <a:solidFill>
                <a:prstClr val="black"/>
              </a:solidFill>
              <a:latin typeface="Gill Sans MT"/>
              <a:cs typeface="Gill Sans MT"/>
            </a:endParaRPr>
          </a:p>
          <a:p>
            <a:pPr>
              <a:spcBef>
                <a:spcPts val="30"/>
              </a:spcBef>
              <a:buFont typeface="Gill Sans MT"/>
              <a:buAutoNum type="arabicParenR"/>
            </a:pPr>
            <a:endParaRPr sz="2600" dirty="0">
              <a:solidFill>
                <a:prstClr val="black"/>
              </a:solidFill>
              <a:latin typeface="Gill Sans MT"/>
              <a:cs typeface="Gill Sans MT"/>
            </a:endParaRPr>
          </a:p>
          <a:p>
            <a:pPr marL="1392628" indent="-335718">
              <a:buFont typeface="Gill Sans MT"/>
              <a:buAutoNum type="arabicParenR"/>
              <a:tabLst>
                <a:tab pos="1393258" algn="l"/>
              </a:tabLst>
            </a:pPr>
            <a:r>
              <a:rPr sz="2400" b="1" spc="-95" dirty="0">
                <a:solidFill>
                  <a:prstClr val="black"/>
                </a:solidFill>
                <a:latin typeface="Gill Sans MT"/>
                <a:cs typeface="Gill Sans MT"/>
              </a:rPr>
              <a:t>Spatially </a:t>
            </a:r>
            <a:r>
              <a:rPr sz="2400" b="1" spc="-99" dirty="0">
                <a:solidFill>
                  <a:prstClr val="black"/>
                </a:solidFill>
                <a:latin typeface="Gill Sans MT"/>
                <a:cs typeface="Gill Sans MT"/>
              </a:rPr>
              <a:t>share </a:t>
            </a:r>
            <a:r>
              <a:rPr sz="2400" spc="-30" dirty="0">
                <a:solidFill>
                  <a:prstClr val="black"/>
                </a:solidFill>
                <a:latin typeface="Gill Sans MT"/>
                <a:cs typeface="Gill Sans MT"/>
              </a:rPr>
              <a:t>parameters of </a:t>
            </a:r>
            <a:r>
              <a:rPr sz="2400" spc="-20" dirty="0">
                <a:solidFill>
                  <a:prstClr val="black"/>
                </a:solidFill>
                <a:latin typeface="Gill Sans MT"/>
                <a:cs typeface="Gill Sans MT"/>
              </a:rPr>
              <a:t>each</a:t>
            </a:r>
            <a:r>
              <a:rPr sz="2400" spc="224" dirty="0">
                <a:solidFill>
                  <a:prstClr val="black"/>
                </a:solidFill>
                <a:latin typeface="Gill Sans MT"/>
                <a:cs typeface="Gill Sans MT"/>
              </a:rPr>
              <a:t> </a:t>
            </a:r>
            <a:r>
              <a:rPr sz="2400" spc="-79" dirty="0">
                <a:solidFill>
                  <a:prstClr val="black"/>
                </a:solidFill>
                <a:latin typeface="Gill Sans MT"/>
                <a:cs typeface="Gill Sans MT"/>
              </a:rPr>
              <a:t>filter</a:t>
            </a:r>
            <a:endParaRPr sz="2400" dirty="0">
              <a:solidFill>
                <a:prstClr val="black"/>
              </a:solidFill>
              <a:latin typeface="Gill Sans MT"/>
              <a:cs typeface="Gill Sans MT"/>
            </a:endParaRPr>
          </a:p>
        </p:txBody>
      </p:sp>
    </p:spTree>
    <p:extLst>
      <p:ext uri="{BB962C8B-B14F-4D97-AF65-F5344CB8AC3E}">
        <p14:creationId xmlns:p14="http://schemas.microsoft.com/office/powerpoint/2010/main" val="36573808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Fully Connected Neural Network</a:t>
            </a:r>
          </a:p>
        </p:txBody>
      </p:sp>
      <p:sp>
        <p:nvSpPr>
          <p:cNvPr id="5" name="object 5"/>
          <p:cNvSpPr txBox="1"/>
          <p:nvPr/>
        </p:nvSpPr>
        <p:spPr>
          <a:xfrm>
            <a:off x="5883114" y="1675890"/>
            <a:ext cx="3260938" cy="3318216"/>
          </a:xfrm>
          <a:prstGeom prst="rect">
            <a:avLst/>
          </a:prstGeom>
        </p:spPr>
        <p:txBody>
          <a:bodyPr vert="horz" wrap="square" lIns="0" tIns="12605" rIns="0" bIns="0" rtlCol="0">
            <a:spAutoFit/>
          </a:bodyPr>
          <a:lstStyle/>
          <a:p>
            <a:pPr>
              <a:spcBef>
                <a:spcPts val="99"/>
              </a:spcBef>
            </a:pPr>
            <a:r>
              <a:rPr sz="2400" b="1" spc="-89" dirty="0">
                <a:solidFill>
                  <a:prstClr val="black"/>
                </a:solidFill>
                <a:latin typeface="Arial" panose="020B0604020202020204" pitchFamily="34" charset="0"/>
                <a:cs typeface="Arial" panose="020B0604020202020204" pitchFamily="34" charset="0"/>
              </a:rPr>
              <a:t>Fully</a:t>
            </a:r>
            <a:r>
              <a:rPr sz="2400" b="1" spc="-16" dirty="0">
                <a:solidFill>
                  <a:prstClr val="black"/>
                </a:solidFill>
                <a:latin typeface="Arial" panose="020B0604020202020204" pitchFamily="34" charset="0"/>
                <a:cs typeface="Arial" panose="020B0604020202020204" pitchFamily="34" charset="0"/>
              </a:rPr>
              <a:t> </a:t>
            </a:r>
            <a:r>
              <a:rPr sz="2400" b="1" spc="-89" dirty="0">
                <a:solidFill>
                  <a:prstClr val="black"/>
                </a:solidFill>
                <a:latin typeface="Arial" panose="020B0604020202020204" pitchFamily="34" charset="0"/>
                <a:cs typeface="Arial" panose="020B0604020202020204" pitchFamily="34" charset="0"/>
              </a:rPr>
              <a:t>Connected:</a:t>
            </a:r>
            <a:endParaRPr sz="2400" dirty="0">
              <a:solidFill>
                <a:prstClr val="black"/>
              </a:solidFill>
              <a:latin typeface="Arial" panose="020B0604020202020204" pitchFamily="34" charset="0"/>
              <a:cs typeface="Arial" panose="020B0604020202020204" pitchFamily="34" charset="0"/>
            </a:endParaRPr>
          </a:p>
          <a:p>
            <a:pPr marL="352726" marR="208482" indent="-340125">
              <a:lnSpc>
                <a:spcPct val="99200"/>
              </a:lnSpc>
              <a:spcBef>
                <a:spcPts val="46"/>
              </a:spcBef>
              <a:buFont typeface="Arial"/>
              <a:buChar char="•"/>
              <a:tabLst>
                <a:tab pos="352726" algn="l"/>
              </a:tabLst>
            </a:pPr>
            <a:r>
              <a:rPr lang="en-US" sz="2400" spc="-46" dirty="0">
                <a:solidFill>
                  <a:prstClr val="black"/>
                </a:solidFill>
                <a:latin typeface="Arial" panose="020B0604020202020204" pitchFamily="34" charset="0"/>
                <a:cs typeface="Arial" panose="020B0604020202020204" pitchFamily="34" charset="0"/>
              </a:rPr>
              <a:t>Each </a:t>
            </a:r>
            <a:r>
              <a:rPr sz="2400" spc="-46" dirty="0">
                <a:solidFill>
                  <a:prstClr val="black"/>
                </a:solidFill>
                <a:latin typeface="Arial" panose="020B0604020202020204" pitchFamily="34" charset="0"/>
                <a:cs typeface="Arial" panose="020B0604020202020204" pitchFamily="34" charset="0"/>
              </a:rPr>
              <a:t>neuron </a:t>
            </a:r>
            <a:r>
              <a:rPr sz="2400" spc="-56" dirty="0">
                <a:solidFill>
                  <a:prstClr val="black"/>
                </a:solidFill>
                <a:latin typeface="Arial" panose="020B0604020202020204" pitchFamily="34" charset="0"/>
                <a:cs typeface="Arial" panose="020B0604020202020204" pitchFamily="34" charset="0"/>
              </a:rPr>
              <a:t>in </a:t>
            </a:r>
            <a:r>
              <a:rPr sz="2400" spc="-26" dirty="0">
                <a:solidFill>
                  <a:prstClr val="black"/>
                </a:solidFill>
                <a:latin typeface="Arial" panose="020B0604020202020204" pitchFamily="34" charset="0"/>
                <a:cs typeface="Arial" panose="020B0604020202020204" pitchFamily="34" charset="0"/>
              </a:rPr>
              <a:t>hidden</a:t>
            </a:r>
            <a:r>
              <a:rPr lang="en-US" sz="2400" spc="-26" dirty="0">
                <a:solidFill>
                  <a:prstClr val="black"/>
                </a:solidFill>
                <a:latin typeface="Arial" panose="020B0604020202020204" pitchFamily="34" charset="0"/>
                <a:cs typeface="Arial" panose="020B0604020202020204" pitchFamily="34" charset="0"/>
              </a:rPr>
              <a:t> </a:t>
            </a:r>
            <a:r>
              <a:rPr sz="2400" spc="-75" dirty="0">
                <a:solidFill>
                  <a:prstClr val="black"/>
                </a:solidFill>
                <a:latin typeface="Arial" panose="020B0604020202020204" pitchFamily="34" charset="0"/>
                <a:cs typeface="Arial" panose="020B0604020202020204" pitchFamily="34" charset="0"/>
              </a:rPr>
              <a:t>layer </a:t>
            </a:r>
            <a:r>
              <a:rPr lang="en-US" sz="2400" spc="-75" dirty="0">
                <a:solidFill>
                  <a:prstClr val="black"/>
                </a:solidFill>
                <a:latin typeface="Arial" panose="020B0604020202020204" pitchFamily="34" charset="0"/>
                <a:cs typeface="Arial" panose="020B0604020202020204" pitchFamily="34" charset="0"/>
              </a:rPr>
              <a:t>connected </a:t>
            </a:r>
            <a:r>
              <a:rPr sz="2400" spc="-50" dirty="0">
                <a:solidFill>
                  <a:prstClr val="black"/>
                </a:solidFill>
                <a:latin typeface="Arial" panose="020B0604020202020204" pitchFamily="34" charset="0"/>
                <a:cs typeface="Arial" panose="020B0604020202020204" pitchFamily="34" charset="0"/>
              </a:rPr>
              <a:t>to </a:t>
            </a:r>
            <a:r>
              <a:rPr sz="2400" spc="-56" dirty="0">
                <a:solidFill>
                  <a:prstClr val="black"/>
                </a:solidFill>
                <a:latin typeface="Arial" panose="020B0604020202020204" pitchFamily="34" charset="0"/>
                <a:cs typeface="Arial" panose="020B0604020202020204" pitchFamily="34" charset="0"/>
              </a:rPr>
              <a:t>all </a:t>
            </a:r>
            <a:r>
              <a:rPr sz="2400" spc="-50" dirty="0">
                <a:solidFill>
                  <a:prstClr val="black"/>
                </a:solidFill>
                <a:latin typeface="Arial" panose="020B0604020202020204" pitchFamily="34" charset="0"/>
                <a:cs typeface="Arial" panose="020B0604020202020204" pitchFamily="34" charset="0"/>
              </a:rPr>
              <a:t>neurons </a:t>
            </a:r>
            <a:r>
              <a:rPr sz="2400" spc="-56" dirty="0">
                <a:solidFill>
                  <a:prstClr val="black"/>
                </a:solidFill>
                <a:latin typeface="Arial" panose="020B0604020202020204" pitchFamily="34" charset="0"/>
                <a:cs typeface="Arial" panose="020B0604020202020204" pitchFamily="34" charset="0"/>
              </a:rPr>
              <a:t>in </a:t>
            </a:r>
            <a:r>
              <a:rPr sz="2400" spc="-40" dirty="0">
                <a:solidFill>
                  <a:prstClr val="black"/>
                </a:solidFill>
                <a:latin typeface="Arial" panose="020B0604020202020204" pitchFamily="34" charset="0"/>
                <a:cs typeface="Arial" panose="020B0604020202020204" pitchFamily="34" charset="0"/>
              </a:rPr>
              <a:t>input</a:t>
            </a:r>
            <a:r>
              <a:rPr lang="en-US" sz="2400" spc="-40" dirty="0">
                <a:solidFill>
                  <a:prstClr val="black"/>
                </a:solidFill>
                <a:latin typeface="Arial" panose="020B0604020202020204" pitchFamily="34" charset="0"/>
                <a:cs typeface="Arial" panose="020B0604020202020204" pitchFamily="34" charset="0"/>
              </a:rPr>
              <a:t> </a:t>
            </a:r>
            <a:r>
              <a:rPr sz="2400" spc="-75" dirty="0">
                <a:solidFill>
                  <a:prstClr val="black"/>
                </a:solidFill>
                <a:latin typeface="Arial" panose="020B0604020202020204" pitchFamily="34" charset="0"/>
                <a:cs typeface="Arial" panose="020B0604020202020204" pitchFamily="34" charset="0"/>
              </a:rPr>
              <a:t>layer</a:t>
            </a:r>
            <a:endParaRPr sz="2400" dirty="0">
              <a:solidFill>
                <a:prstClr val="black"/>
              </a:solidFill>
              <a:latin typeface="Arial" panose="020B0604020202020204" pitchFamily="34" charset="0"/>
              <a:cs typeface="Arial" panose="020B0604020202020204" pitchFamily="34" charset="0"/>
            </a:endParaRPr>
          </a:p>
          <a:p>
            <a:pPr marL="352726" indent="-340125">
              <a:spcBef>
                <a:spcPts val="26"/>
              </a:spcBef>
              <a:buFont typeface="Arial"/>
              <a:buChar char="•"/>
              <a:tabLst>
                <a:tab pos="352726" algn="l"/>
              </a:tabLst>
            </a:pPr>
            <a:r>
              <a:rPr sz="2400" spc="-30" dirty="0">
                <a:solidFill>
                  <a:prstClr val="black"/>
                </a:solidFill>
                <a:latin typeface="Arial" panose="020B0604020202020204" pitchFamily="34" charset="0"/>
                <a:cs typeface="Arial" panose="020B0604020202020204" pitchFamily="34" charset="0"/>
              </a:rPr>
              <a:t>No </a:t>
            </a:r>
            <a:r>
              <a:rPr sz="2400" spc="-46" dirty="0">
                <a:solidFill>
                  <a:prstClr val="black"/>
                </a:solidFill>
                <a:latin typeface="Arial" panose="020B0604020202020204" pitchFamily="34" charset="0"/>
                <a:cs typeface="Arial" panose="020B0604020202020204" pitchFamily="34" charset="0"/>
              </a:rPr>
              <a:t>spatial</a:t>
            </a:r>
            <a:r>
              <a:rPr sz="2400" spc="10" dirty="0">
                <a:solidFill>
                  <a:prstClr val="black"/>
                </a:solidFill>
                <a:latin typeface="Arial" panose="020B0604020202020204" pitchFamily="34" charset="0"/>
                <a:cs typeface="Arial" panose="020B0604020202020204" pitchFamily="34" charset="0"/>
              </a:rPr>
              <a:t> </a:t>
            </a:r>
            <a:r>
              <a:rPr sz="2400" spc="-65" dirty="0">
                <a:solidFill>
                  <a:prstClr val="black"/>
                </a:solidFill>
                <a:latin typeface="Arial" panose="020B0604020202020204" pitchFamily="34" charset="0"/>
                <a:cs typeface="Arial" panose="020B0604020202020204" pitchFamily="34" charset="0"/>
              </a:rPr>
              <a:t>information</a:t>
            </a:r>
            <a:endParaRPr sz="2400" dirty="0">
              <a:solidFill>
                <a:prstClr val="black"/>
              </a:solidFill>
              <a:latin typeface="Arial" panose="020B0604020202020204" pitchFamily="34" charset="0"/>
              <a:cs typeface="Arial" panose="020B0604020202020204" pitchFamily="34" charset="0"/>
            </a:endParaRPr>
          </a:p>
          <a:p>
            <a:pPr marL="352726" indent="-340125">
              <a:buFont typeface="Arial"/>
              <a:buChar char="•"/>
              <a:tabLst>
                <a:tab pos="352726" algn="l"/>
              </a:tabLst>
            </a:pPr>
            <a:r>
              <a:rPr lang="en-US" sz="2400" spc="-16" dirty="0">
                <a:solidFill>
                  <a:prstClr val="black"/>
                </a:solidFill>
                <a:latin typeface="Arial" panose="020B0604020202020204" pitchFamily="34" charset="0"/>
                <a:cs typeface="Arial" panose="020B0604020202020204" pitchFamily="34" charset="0"/>
              </a:rPr>
              <a:t>M</a:t>
            </a:r>
            <a:r>
              <a:rPr sz="2400" spc="-89" dirty="0">
                <a:solidFill>
                  <a:prstClr val="black"/>
                </a:solidFill>
                <a:latin typeface="Arial" panose="020B0604020202020204" pitchFamily="34" charset="0"/>
                <a:cs typeface="Arial" panose="020B0604020202020204" pitchFamily="34" charset="0"/>
              </a:rPr>
              <a:t>any, </a:t>
            </a:r>
            <a:r>
              <a:rPr sz="2400" spc="-36" dirty="0">
                <a:solidFill>
                  <a:prstClr val="black"/>
                </a:solidFill>
                <a:latin typeface="Arial" panose="020B0604020202020204" pitchFamily="34" charset="0"/>
                <a:cs typeface="Arial" panose="020B0604020202020204" pitchFamily="34" charset="0"/>
              </a:rPr>
              <a:t>many</a:t>
            </a:r>
            <a:r>
              <a:rPr sz="2400" spc="-145" dirty="0">
                <a:solidFill>
                  <a:prstClr val="black"/>
                </a:solidFill>
                <a:latin typeface="Arial" panose="020B0604020202020204" pitchFamily="34" charset="0"/>
                <a:cs typeface="Arial" panose="020B0604020202020204" pitchFamily="34" charset="0"/>
              </a:rPr>
              <a:t> </a:t>
            </a:r>
            <a:r>
              <a:rPr sz="2400" spc="-50" dirty="0">
                <a:solidFill>
                  <a:prstClr val="black"/>
                </a:solidFill>
                <a:latin typeface="Arial" panose="020B0604020202020204" pitchFamily="34" charset="0"/>
                <a:cs typeface="Arial" panose="020B0604020202020204" pitchFamily="34" charset="0"/>
              </a:rPr>
              <a:t>parameters</a:t>
            </a:r>
            <a:endParaRPr sz="2400" dirty="0">
              <a:solidFill>
                <a:prstClr val="black"/>
              </a:solidFill>
              <a:latin typeface="Arial" panose="020B0604020202020204" pitchFamily="34" charset="0"/>
              <a:cs typeface="Arial" panose="020B0604020202020204" pitchFamily="34" charset="0"/>
            </a:endParaRPr>
          </a:p>
        </p:txBody>
      </p:sp>
      <p:sp>
        <p:nvSpPr>
          <p:cNvPr id="6" name="object 6"/>
          <p:cNvSpPr txBox="1"/>
          <p:nvPr/>
        </p:nvSpPr>
        <p:spPr>
          <a:xfrm>
            <a:off x="152463" y="1675913"/>
            <a:ext cx="2377156" cy="1459373"/>
          </a:xfrm>
          <a:prstGeom prst="rect">
            <a:avLst/>
          </a:prstGeom>
        </p:spPr>
        <p:txBody>
          <a:bodyPr vert="horz" wrap="square" lIns="0" tIns="12605" rIns="0" bIns="0" rtlCol="0">
            <a:spAutoFit/>
          </a:bodyPr>
          <a:lstStyle/>
          <a:p>
            <a:pPr>
              <a:spcBef>
                <a:spcPts val="99"/>
              </a:spcBef>
            </a:pPr>
            <a:r>
              <a:rPr sz="2400" b="1" spc="-95" dirty="0">
                <a:solidFill>
                  <a:prstClr val="black"/>
                </a:solidFill>
                <a:latin typeface="Arial" panose="020B0604020202020204" pitchFamily="34" charset="0"/>
                <a:cs typeface="Arial" panose="020B0604020202020204" pitchFamily="34" charset="0"/>
              </a:rPr>
              <a:t>Input:</a:t>
            </a:r>
            <a:endParaRPr sz="2400" dirty="0">
              <a:solidFill>
                <a:prstClr val="black"/>
              </a:solidFill>
              <a:latin typeface="Arial" panose="020B0604020202020204" pitchFamily="34" charset="0"/>
              <a:cs typeface="Arial" panose="020B0604020202020204" pitchFamily="34" charset="0"/>
            </a:endParaRPr>
          </a:p>
          <a:p>
            <a:pPr marL="352726" indent="-340125">
              <a:lnSpc>
                <a:spcPts val="2845"/>
              </a:lnSpc>
              <a:spcBef>
                <a:spcPts val="26"/>
              </a:spcBef>
              <a:buFont typeface="Arial"/>
              <a:buChar char="•"/>
              <a:tabLst>
                <a:tab pos="352094" algn="l"/>
                <a:tab pos="352726" algn="l"/>
              </a:tabLst>
            </a:pPr>
            <a:r>
              <a:rPr sz="2400" spc="-16" dirty="0">
                <a:solidFill>
                  <a:prstClr val="black"/>
                </a:solidFill>
                <a:latin typeface="Arial" panose="020B0604020202020204" pitchFamily="34" charset="0"/>
                <a:cs typeface="Arial" panose="020B0604020202020204" pitchFamily="34" charset="0"/>
              </a:rPr>
              <a:t>2D</a:t>
            </a:r>
            <a:r>
              <a:rPr sz="2400" spc="-10" dirty="0">
                <a:solidFill>
                  <a:prstClr val="black"/>
                </a:solidFill>
                <a:latin typeface="Arial" panose="020B0604020202020204" pitchFamily="34" charset="0"/>
                <a:cs typeface="Arial" panose="020B0604020202020204" pitchFamily="34" charset="0"/>
              </a:rPr>
              <a:t> </a:t>
            </a:r>
            <a:r>
              <a:rPr sz="2400" spc="-20" dirty="0">
                <a:solidFill>
                  <a:prstClr val="black"/>
                </a:solidFill>
                <a:latin typeface="Arial" panose="020B0604020202020204" pitchFamily="34" charset="0"/>
                <a:cs typeface="Arial" panose="020B0604020202020204" pitchFamily="34" charset="0"/>
              </a:rPr>
              <a:t>image</a:t>
            </a:r>
            <a:endParaRPr sz="2400" dirty="0">
              <a:solidFill>
                <a:prstClr val="black"/>
              </a:solidFill>
              <a:latin typeface="Arial" panose="020B0604020202020204" pitchFamily="34" charset="0"/>
              <a:cs typeface="Arial" panose="020B0604020202020204" pitchFamily="34" charset="0"/>
            </a:endParaRPr>
          </a:p>
          <a:p>
            <a:pPr marL="352726" indent="-340125">
              <a:lnSpc>
                <a:spcPts val="2845"/>
              </a:lnSpc>
              <a:buFont typeface="Arial"/>
              <a:buChar char="•"/>
              <a:tabLst>
                <a:tab pos="352094" algn="l"/>
                <a:tab pos="352726" algn="l"/>
              </a:tabLst>
            </a:pPr>
            <a:r>
              <a:rPr sz="2400" spc="-85" dirty="0">
                <a:solidFill>
                  <a:prstClr val="black"/>
                </a:solidFill>
                <a:latin typeface="Arial" panose="020B0604020202020204" pitchFamily="34" charset="0"/>
                <a:cs typeface="Arial" panose="020B0604020202020204" pitchFamily="34" charset="0"/>
              </a:rPr>
              <a:t>Vector </a:t>
            </a:r>
            <a:r>
              <a:rPr sz="2400" spc="-26" dirty="0">
                <a:solidFill>
                  <a:prstClr val="black"/>
                </a:solidFill>
                <a:latin typeface="Arial" panose="020B0604020202020204" pitchFamily="34" charset="0"/>
                <a:cs typeface="Arial" panose="020B0604020202020204" pitchFamily="34" charset="0"/>
              </a:rPr>
              <a:t>of </a:t>
            </a:r>
            <a:r>
              <a:rPr sz="2400" spc="-50" dirty="0">
                <a:solidFill>
                  <a:prstClr val="black"/>
                </a:solidFill>
                <a:latin typeface="Arial" panose="020B0604020202020204" pitchFamily="34" charset="0"/>
                <a:cs typeface="Arial" panose="020B0604020202020204" pitchFamily="34" charset="0"/>
              </a:rPr>
              <a:t>pixel</a:t>
            </a:r>
            <a:r>
              <a:rPr sz="2400" spc="50" dirty="0">
                <a:solidFill>
                  <a:prstClr val="black"/>
                </a:solidFill>
                <a:latin typeface="Arial" panose="020B0604020202020204" pitchFamily="34" charset="0"/>
                <a:cs typeface="Arial" panose="020B0604020202020204" pitchFamily="34" charset="0"/>
              </a:rPr>
              <a:t> </a:t>
            </a:r>
            <a:r>
              <a:rPr sz="2400" spc="-36" dirty="0">
                <a:solidFill>
                  <a:prstClr val="black"/>
                </a:solidFill>
                <a:latin typeface="Arial" panose="020B0604020202020204" pitchFamily="34" charset="0"/>
                <a:cs typeface="Arial" panose="020B0604020202020204" pitchFamily="34" charset="0"/>
              </a:rPr>
              <a:t>values</a:t>
            </a:r>
            <a:endParaRPr sz="2400" dirty="0">
              <a:solidFill>
                <a:prstClr val="black"/>
              </a:solidFill>
              <a:latin typeface="Arial" panose="020B0604020202020204" pitchFamily="34" charset="0"/>
              <a:cs typeface="Arial" panose="020B0604020202020204" pitchFamily="34" charset="0"/>
            </a:endParaRPr>
          </a:p>
        </p:txBody>
      </p:sp>
      <p:grpSp>
        <p:nvGrpSpPr>
          <p:cNvPr id="2" name="Group 1"/>
          <p:cNvGrpSpPr/>
          <p:nvPr/>
        </p:nvGrpSpPr>
        <p:grpSpPr>
          <a:xfrm>
            <a:off x="2747848" y="1627631"/>
            <a:ext cx="2880359" cy="2639568"/>
            <a:chOff x="2747773" y="1627632"/>
            <a:chExt cx="2880359" cy="3560064"/>
          </a:xfrm>
        </p:grpSpPr>
        <p:sp>
          <p:nvSpPr>
            <p:cNvPr id="7" name="object 7"/>
            <p:cNvSpPr/>
            <p:nvPr/>
          </p:nvSpPr>
          <p:spPr>
            <a:xfrm>
              <a:off x="2747773" y="1627632"/>
              <a:ext cx="1472183" cy="356006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5198364" y="2700527"/>
              <a:ext cx="429768" cy="585216"/>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4221284" y="1935707"/>
              <a:ext cx="978694" cy="874394"/>
            </a:xfrm>
            <a:custGeom>
              <a:avLst/>
              <a:gdLst/>
              <a:ahLst/>
              <a:cxnLst/>
              <a:rect l="l" t="t" r="r" b="b"/>
              <a:pathLst>
                <a:path w="1304925" h="874394">
                  <a:moveTo>
                    <a:pt x="1175092" y="838072"/>
                  </a:moveTo>
                  <a:lnTo>
                    <a:pt x="1168323" y="844080"/>
                  </a:lnTo>
                  <a:lnTo>
                    <a:pt x="1167396" y="859828"/>
                  </a:lnTo>
                  <a:lnTo>
                    <a:pt x="1173416" y="866597"/>
                  </a:lnTo>
                  <a:lnTo>
                    <a:pt x="1304810" y="874318"/>
                  </a:lnTo>
                  <a:lnTo>
                    <a:pt x="1302948" y="870521"/>
                  </a:lnTo>
                  <a:lnTo>
                    <a:pt x="1273289" y="870521"/>
                  </a:lnTo>
                  <a:lnTo>
                    <a:pt x="1229283" y="841258"/>
                  </a:lnTo>
                  <a:lnTo>
                    <a:pt x="1175092" y="838072"/>
                  </a:lnTo>
                  <a:close/>
                </a:path>
                <a:path w="1304925" h="874394">
                  <a:moveTo>
                    <a:pt x="1229283" y="841258"/>
                  </a:moveTo>
                  <a:lnTo>
                    <a:pt x="1273289" y="870521"/>
                  </a:lnTo>
                  <a:lnTo>
                    <a:pt x="1277021" y="864908"/>
                  </a:lnTo>
                  <a:lnTo>
                    <a:pt x="1268374" y="864908"/>
                  </a:lnTo>
                  <a:lnTo>
                    <a:pt x="1257593" y="842922"/>
                  </a:lnTo>
                  <a:lnTo>
                    <a:pt x="1229283" y="841258"/>
                  </a:lnTo>
                  <a:close/>
                </a:path>
                <a:path w="1304925" h="874394">
                  <a:moveTo>
                    <a:pt x="1238300" y="753211"/>
                  </a:moveTo>
                  <a:lnTo>
                    <a:pt x="1224140" y="760158"/>
                  </a:lnTo>
                  <a:lnTo>
                    <a:pt x="1221206" y="768718"/>
                  </a:lnTo>
                  <a:lnTo>
                    <a:pt x="1245106" y="817457"/>
                  </a:lnTo>
                  <a:lnTo>
                    <a:pt x="1289113" y="846721"/>
                  </a:lnTo>
                  <a:lnTo>
                    <a:pt x="1273289" y="870521"/>
                  </a:lnTo>
                  <a:lnTo>
                    <a:pt x="1302948" y="870521"/>
                  </a:lnTo>
                  <a:lnTo>
                    <a:pt x="1246860" y="756132"/>
                  </a:lnTo>
                  <a:lnTo>
                    <a:pt x="1238300" y="753211"/>
                  </a:lnTo>
                  <a:close/>
                </a:path>
                <a:path w="1304925" h="874394">
                  <a:moveTo>
                    <a:pt x="1257593" y="842922"/>
                  </a:moveTo>
                  <a:lnTo>
                    <a:pt x="1268374" y="864908"/>
                  </a:lnTo>
                  <a:lnTo>
                    <a:pt x="1282039" y="844359"/>
                  </a:lnTo>
                  <a:lnTo>
                    <a:pt x="1257593" y="842922"/>
                  </a:lnTo>
                  <a:close/>
                </a:path>
                <a:path w="1304925" h="874394">
                  <a:moveTo>
                    <a:pt x="1245106" y="817457"/>
                  </a:moveTo>
                  <a:lnTo>
                    <a:pt x="1257593" y="842922"/>
                  </a:lnTo>
                  <a:lnTo>
                    <a:pt x="1282039" y="844359"/>
                  </a:lnTo>
                  <a:lnTo>
                    <a:pt x="1268374" y="864908"/>
                  </a:lnTo>
                  <a:lnTo>
                    <a:pt x="1277021" y="864908"/>
                  </a:lnTo>
                  <a:lnTo>
                    <a:pt x="1289113" y="846721"/>
                  </a:lnTo>
                  <a:lnTo>
                    <a:pt x="1245106" y="817457"/>
                  </a:lnTo>
                  <a:close/>
                </a:path>
                <a:path w="1304925" h="874394">
                  <a:moveTo>
                    <a:pt x="15824" y="0"/>
                  </a:moveTo>
                  <a:lnTo>
                    <a:pt x="0" y="23799"/>
                  </a:lnTo>
                  <a:lnTo>
                    <a:pt x="1229283" y="841258"/>
                  </a:lnTo>
                  <a:lnTo>
                    <a:pt x="1257593" y="842922"/>
                  </a:lnTo>
                  <a:lnTo>
                    <a:pt x="1245106" y="817457"/>
                  </a:lnTo>
                  <a:lnTo>
                    <a:pt x="15824" y="0"/>
                  </a:lnTo>
                  <a:close/>
                </a:path>
              </a:pathLst>
            </a:custGeom>
            <a:solidFill>
              <a:srgbClr val="000000"/>
            </a:solidFill>
          </p:spPr>
          <p:txBody>
            <a:bodyPr wrap="square" lIns="0" tIns="0" rIns="0" bIns="0" rtlCol="0"/>
            <a:lstStyle/>
            <a:p>
              <a:endParaRPr>
                <a:solidFill>
                  <a:prstClr val="black"/>
                </a:solidFill>
              </a:endParaRPr>
            </a:p>
          </p:txBody>
        </p:sp>
        <p:sp>
          <p:nvSpPr>
            <p:cNvPr id="10" name="object 10"/>
            <p:cNvSpPr/>
            <p:nvPr/>
          </p:nvSpPr>
          <p:spPr>
            <a:xfrm>
              <a:off x="4211408" y="2932654"/>
              <a:ext cx="988695" cy="132715"/>
            </a:xfrm>
            <a:custGeom>
              <a:avLst/>
              <a:gdLst/>
              <a:ahLst/>
              <a:cxnLst/>
              <a:rect l="l" t="t" r="r" b="b"/>
              <a:pathLst>
                <a:path w="1318259" h="132714">
                  <a:moveTo>
                    <a:pt x="1236759" y="80692"/>
                  </a:moveTo>
                  <a:lnTo>
                    <a:pt x="1189786" y="107924"/>
                  </a:lnTo>
                  <a:lnTo>
                    <a:pt x="1187462" y="116662"/>
                  </a:lnTo>
                  <a:lnTo>
                    <a:pt x="1195374" y="130314"/>
                  </a:lnTo>
                  <a:lnTo>
                    <a:pt x="1204112" y="132638"/>
                  </a:lnTo>
                  <a:lnTo>
                    <a:pt x="1293477" y="80835"/>
                  </a:lnTo>
                  <a:lnTo>
                    <a:pt x="1236759" y="80692"/>
                  </a:lnTo>
                  <a:close/>
                </a:path>
                <a:path w="1318259" h="132714">
                  <a:moveTo>
                    <a:pt x="1261288" y="66471"/>
                  </a:moveTo>
                  <a:lnTo>
                    <a:pt x="1236759" y="80692"/>
                  </a:lnTo>
                  <a:lnTo>
                    <a:pt x="1289596" y="80835"/>
                  </a:lnTo>
                  <a:lnTo>
                    <a:pt x="1289601" y="78866"/>
                  </a:lnTo>
                  <a:lnTo>
                    <a:pt x="1282407" y="78866"/>
                  </a:lnTo>
                  <a:lnTo>
                    <a:pt x="1261288" y="66471"/>
                  </a:lnTo>
                  <a:close/>
                </a:path>
                <a:path w="1318259" h="132714">
                  <a:moveTo>
                    <a:pt x="1204480" y="0"/>
                  </a:moveTo>
                  <a:lnTo>
                    <a:pt x="1195717" y="2273"/>
                  </a:lnTo>
                  <a:lnTo>
                    <a:pt x="1187729" y="15887"/>
                  </a:lnTo>
                  <a:lnTo>
                    <a:pt x="1190015" y="24637"/>
                  </a:lnTo>
                  <a:lnTo>
                    <a:pt x="1236833" y="52117"/>
                  </a:lnTo>
                  <a:lnTo>
                    <a:pt x="1289672" y="52260"/>
                  </a:lnTo>
                  <a:lnTo>
                    <a:pt x="1289596" y="80835"/>
                  </a:lnTo>
                  <a:lnTo>
                    <a:pt x="1293477" y="80835"/>
                  </a:lnTo>
                  <a:lnTo>
                    <a:pt x="1317993" y="66624"/>
                  </a:lnTo>
                  <a:lnTo>
                    <a:pt x="1204480" y="0"/>
                  </a:lnTo>
                  <a:close/>
                </a:path>
                <a:path w="1318259" h="132714">
                  <a:moveTo>
                    <a:pt x="76" y="48767"/>
                  </a:moveTo>
                  <a:lnTo>
                    <a:pt x="0" y="77342"/>
                  </a:lnTo>
                  <a:lnTo>
                    <a:pt x="1236759" y="80692"/>
                  </a:lnTo>
                  <a:lnTo>
                    <a:pt x="1261288" y="66471"/>
                  </a:lnTo>
                  <a:lnTo>
                    <a:pt x="1236833" y="52117"/>
                  </a:lnTo>
                  <a:lnTo>
                    <a:pt x="76" y="48767"/>
                  </a:lnTo>
                  <a:close/>
                </a:path>
                <a:path w="1318259" h="132714">
                  <a:moveTo>
                    <a:pt x="1282471" y="54190"/>
                  </a:moveTo>
                  <a:lnTo>
                    <a:pt x="1261288" y="66471"/>
                  </a:lnTo>
                  <a:lnTo>
                    <a:pt x="1282407" y="78866"/>
                  </a:lnTo>
                  <a:lnTo>
                    <a:pt x="1282471" y="54190"/>
                  </a:lnTo>
                  <a:close/>
                </a:path>
                <a:path w="1318259" h="132714">
                  <a:moveTo>
                    <a:pt x="1289667" y="54190"/>
                  </a:moveTo>
                  <a:lnTo>
                    <a:pt x="1282471" y="54190"/>
                  </a:lnTo>
                  <a:lnTo>
                    <a:pt x="1282407" y="78866"/>
                  </a:lnTo>
                  <a:lnTo>
                    <a:pt x="1289601" y="78866"/>
                  </a:lnTo>
                  <a:lnTo>
                    <a:pt x="1289667" y="54190"/>
                  </a:lnTo>
                  <a:close/>
                </a:path>
                <a:path w="1318259" h="132714">
                  <a:moveTo>
                    <a:pt x="1236833" y="52117"/>
                  </a:moveTo>
                  <a:lnTo>
                    <a:pt x="1261288" y="66471"/>
                  </a:lnTo>
                  <a:lnTo>
                    <a:pt x="1282471" y="54190"/>
                  </a:lnTo>
                  <a:lnTo>
                    <a:pt x="1289667" y="54190"/>
                  </a:lnTo>
                  <a:lnTo>
                    <a:pt x="1289672" y="52260"/>
                  </a:lnTo>
                  <a:lnTo>
                    <a:pt x="1236833" y="52117"/>
                  </a:lnTo>
                  <a:close/>
                </a:path>
              </a:pathLst>
            </a:custGeom>
            <a:solidFill>
              <a:srgbClr val="000000"/>
            </a:solidFill>
          </p:spPr>
          <p:txBody>
            <a:bodyPr wrap="square" lIns="0" tIns="0" rIns="0" bIns="0" rtlCol="0"/>
            <a:lstStyle/>
            <a:p>
              <a:endParaRPr>
                <a:solidFill>
                  <a:prstClr val="black"/>
                </a:solidFill>
              </a:endParaRPr>
            </a:p>
          </p:txBody>
        </p:sp>
        <p:sp>
          <p:nvSpPr>
            <p:cNvPr id="11" name="object 11"/>
            <p:cNvSpPr/>
            <p:nvPr/>
          </p:nvSpPr>
          <p:spPr>
            <a:xfrm>
              <a:off x="4203014" y="3184941"/>
              <a:ext cx="997268" cy="1682750"/>
            </a:xfrm>
            <a:custGeom>
              <a:avLst/>
              <a:gdLst/>
              <a:ahLst/>
              <a:cxnLst/>
              <a:rect l="l" t="t" r="r" b="b"/>
              <a:pathLst>
                <a:path w="1329690" h="1682750">
                  <a:moveTo>
                    <a:pt x="1294072" y="44553"/>
                  </a:moveTo>
                  <a:lnTo>
                    <a:pt x="1267690" y="54956"/>
                  </a:lnTo>
                  <a:lnTo>
                    <a:pt x="0" y="1664512"/>
                  </a:lnTo>
                  <a:lnTo>
                    <a:pt x="22453" y="1682191"/>
                  </a:lnTo>
                  <a:lnTo>
                    <a:pt x="1290138" y="72640"/>
                  </a:lnTo>
                  <a:lnTo>
                    <a:pt x="1294072" y="44553"/>
                  </a:lnTo>
                  <a:close/>
                </a:path>
                <a:path w="1329690" h="1682750">
                  <a:moveTo>
                    <a:pt x="1327276" y="13436"/>
                  </a:moveTo>
                  <a:lnTo>
                    <a:pt x="1300391" y="13436"/>
                  </a:lnTo>
                  <a:lnTo>
                    <a:pt x="1322844" y="31114"/>
                  </a:lnTo>
                  <a:lnTo>
                    <a:pt x="1290138" y="72640"/>
                  </a:lnTo>
                  <a:lnTo>
                    <a:pt x="1282611" y="126390"/>
                  </a:lnTo>
                  <a:lnTo>
                    <a:pt x="1288059" y="133616"/>
                  </a:lnTo>
                  <a:lnTo>
                    <a:pt x="1303693" y="135801"/>
                  </a:lnTo>
                  <a:lnTo>
                    <a:pt x="1310919" y="130352"/>
                  </a:lnTo>
                  <a:lnTo>
                    <a:pt x="1327276" y="13436"/>
                  </a:lnTo>
                  <a:close/>
                </a:path>
                <a:path w="1329690" h="1682750">
                  <a:moveTo>
                    <a:pt x="1329156" y="0"/>
                  </a:moveTo>
                  <a:lnTo>
                    <a:pt x="1206703" y="48285"/>
                  </a:lnTo>
                  <a:lnTo>
                    <a:pt x="1203096" y="56578"/>
                  </a:lnTo>
                  <a:lnTo>
                    <a:pt x="1208887" y="71259"/>
                  </a:lnTo>
                  <a:lnTo>
                    <a:pt x="1217193" y="74866"/>
                  </a:lnTo>
                  <a:lnTo>
                    <a:pt x="1267690" y="54956"/>
                  </a:lnTo>
                  <a:lnTo>
                    <a:pt x="1300391" y="13436"/>
                  </a:lnTo>
                  <a:lnTo>
                    <a:pt x="1327276" y="13436"/>
                  </a:lnTo>
                  <a:lnTo>
                    <a:pt x="1329156" y="0"/>
                  </a:lnTo>
                  <a:close/>
                </a:path>
                <a:path w="1329690" h="1682750">
                  <a:moveTo>
                    <a:pt x="1309101" y="20294"/>
                  </a:moveTo>
                  <a:lnTo>
                    <a:pt x="1297470" y="20294"/>
                  </a:lnTo>
                  <a:lnTo>
                    <a:pt x="1316850" y="35572"/>
                  </a:lnTo>
                  <a:lnTo>
                    <a:pt x="1294072" y="44553"/>
                  </a:lnTo>
                  <a:lnTo>
                    <a:pt x="1290138" y="72640"/>
                  </a:lnTo>
                  <a:lnTo>
                    <a:pt x="1322844" y="31114"/>
                  </a:lnTo>
                  <a:lnTo>
                    <a:pt x="1309101" y="20294"/>
                  </a:lnTo>
                  <a:close/>
                </a:path>
                <a:path w="1329690" h="1682750">
                  <a:moveTo>
                    <a:pt x="1300391" y="13436"/>
                  </a:moveTo>
                  <a:lnTo>
                    <a:pt x="1267690" y="54956"/>
                  </a:lnTo>
                  <a:lnTo>
                    <a:pt x="1294072" y="44553"/>
                  </a:lnTo>
                  <a:lnTo>
                    <a:pt x="1297470" y="20294"/>
                  </a:lnTo>
                  <a:lnTo>
                    <a:pt x="1309101" y="20294"/>
                  </a:lnTo>
                  <a:lnTo>
                    <a:pt x="1300391" y="13436"/>
                  </a:lnTo>
                  <a:close/>
                </a:path>
                <a:path w="1329690" h="1682750">
                  <a:moveTo>
                    <a:pt x="1297470" y="20294"/>
                  </a:moveTo>
                  <a:lnTo>
                    <a:pt x="1294072" y="44553"/>
                  </a:lnTo>
                  <a:lnTo>
                    <a:pt x="1316850" y="35572"/>
                  </a:lnTo>
                  <a:lnTo>
                    <a:pt x="1297470" y="20294"/>
                  </a:lnTo>
                  <a:close/>
                </a:path>
              </a:pathLst>
            </a:custGeom>
            <a:solidFill>
              <a:srgbClr val="000000"/>
            </a:solidFill>
          </p:spPr>
          <p:txBody>
            <a:bodyPr wrap="square" lIns="0" tIns="0" rIns="0" bIns="0" rtlCol="0"/>
            <a:lstStyle/>
            <a:p>
              <a:endParaRPr>
                <a:solidFill>
                  <a:prstClr val="black"/>
                </a:solidFill>
              </a:endParaRPr>
            </a:p>
          </p:txBody>
        </p:sp>
      </p:grpSp>
      <p:sp>
        <p:nvSpPr>
          <p:cNvPr id="16" name="object 5"/>
          <p:cNvSpPr txBox="1"/>
          <p:nvPr/>
        </p:nvSpPr>
        <p:spPr>
          <a:xfrm>
            <a:off x="487561" y="5519421"/>
            <a:ext cx="8168640" cy="751488"/>
          </a:xfrm>
          <a:prstGeom prst="rect">
            <a:avLst/>
          </a:prstGeom>
        </p:spPr>
        <p:txBody>
          <a:bodyPr vert="horz" wrap="square" lIns="0" tIns="12605" rIns="0" bIns="0" rtlCol="0">
            <a:spAutoFit/>
          </a:bodyPr>
          <a:lstStyle/>
          <a:p>
            <a:pPr marL="12605">
              <a:spcBef>
                <a:spcPts val="99"/>
              </a:spcBef>
            </a:pPr>
            <a:r>
              <a:rPr lang="en-US" sz="2400" b="1" spc="-40" dirty="0">
                <a:solidFill>
                  <a:srgbClr val="C0504D">
                    <a:lumMod val="75000"/>
                  </a:srgbClr>
                </a:solidFill>
                <a:latin typeface="Arial" panose="020B0604020202020204" pitchFamily="34" charset="0"/>
                <a:cs typeface="Arial" panose="020B0604020202020204" pitchFamily="34" charset="0"/>
              </a:rPr>
              <a:t>Key idea:</a:t>
            </a:r>
            <a:r>
              <a:rPr lang="en-US" sz="2400" spc="-40" dirty="0">
                <a:solidFill>
                  <a:prstClr val="black"/>
                </a:solidFill>
                <a:latin typeface="Arial" panose="020B0604020202020204" pitchFamily="34" charset="0"/>
                <a:cs typeface="Arial" panose="020B0604020202020204" pitchFamily="34" charset="0"/>
              </a:rPr>
              <a:t> U</a:t>
            </a:r>
            <a:r>
              <a:rPr sz="2400" spc="-36" dirty="0">
                <a:solidFill>
                  <a:prstClr val="black"/>
                </a:solidFill>
                <a:latin typeface="Arial" panose="020B0604020202020204" pitchFamily="34" charset="0"/>
                <a:cs typeface="Arial" panose="020B0604020202020204" pitchFamily="34" charset="0"/>
              </a:rPr>
              <a:t>se </a:t>
            </a:r>
            <a:r>
              <a:rPr sz="2400" b="1" u="sng" spc="-85" dirty="0">
                <a:solidFill>
                  <a:prstClr val="black"/>
                </a:solidFill>
                <a:latin typeface="Arial" panose="020B0604020202020204" pitchFamily="34" charset="0"/>
                <a:cs typeface="Arial" panose="020B0604020202020204" pitchFamily="34" charset="0"/>
              </a:rPr>
              <a:t>spatial </a:t>
            </a:r>
            <a:r>
              <a:rPr sz="2400" b="1" u="sng" spc="-95" dirty="0">
                <a:solidFill>
                  <a:prstClr val="black"/>
                </a:solidFill>
                <a:latin typeface="Arial" panose="020B0604020202020204" pitchFamily="34" charset="0"/>
                <a:cs typeface="Arial" panose="020B0604020202020204" pitchFamily="34" charset="0"/>
              </a:rPr>
              <a:t>structure</a:t>
            </a:r>
            <a:r>
              <a:rPr sz="2400" b="1" spc="-95" dirty="0">
                <a:solidFill>
                  <a:prstClr val="black"/>
                </a:solidFill>
                <a:latin typeface="Arial" panose="020B0604020202020204" pitchFamily="34" charset="0"/>
                <a:cs typeface="Arial" panose="020B0604020202020204" pitchFamily="34" charset="0"/>
              </a:rPr>
              <a:t> </a:t>
            </a:r>
            <a:r>
              <a:rPr sz="2400" spc="-56" dirty="0">
                <a:solidFill>
                  <a:prstClr val="black"/>
                </a:solidFill>
                <a:latin typeface="Arial" panose="020B0604020202020204" pitchFamily="34" charset="0"/>
                <a:cs typeface="Arial" panose="020B0604020202020204" pitchFamily="34" charset="0"/>
              </a:rPr>
              <a:t>in </a:t>
            </a:r>
            <a:r>
              <a:rPr sz="2400" spc="-40" dirty="0">
                <a:solidFill>
                  <a:prstClr val="black"/>
                </a:solidFill>
                <a:latin typeface="Arial" panose="020B0604020202020204" pitchFamily="34" charset="0"/>
                <a:cs typeface="Arial" panose="020B0604020202020204" pitchFamily="34" charset="0"/>
              </a:rPr>
              <a:t>input </a:t>
            </a:r>
            <a:r>
              <a:rPr sz="2400" spc="-50" dirty="0">
                <a:solidFill>
                  <a:prstClr val="black"/>
                </a:solidFill>
                <a:latin typeface="Arial" panose="020B0604020202020204" pitchFamily="34" charset="0"/>
                <a:cs typeface="Arial" panose="020B0604020202020204" pitchFamily="34" charset="0"/>
              </a:rPr>
              <a:t>to inform </a:t>
            </a:r>
            <a:r>
              <a:rPr sz="2400" spc="-59" dirty="0">
                <a:solidFill>
                  <a:prstClr val="black"/>
                </a:solidFill>
                <a:latin typeface="Arial" panose="020B0604020202020204" pitchFamily="34" charset="0"/>
                <a:cs typeface="Arial" panose="020B0604020202020204" pitchFamily="34" charset="0"/>
              </a:rPr>
              <a:t>architecture </a:t>
            </a:r>
            <a:r>
              <a:rPr sz="2400" spc="-30" dirty="0">
                <a:solidFill>
                  <a:prstClr val="black"/>
                </a:solidFill>
                <a:latin typeface="Arial" panose="020B0604020202020204" pitchFamily="34" charset="0"/>
                <a:cs typeface="Arial" panose="020B0604020202020204" pitchFamily="34" charset="0"/>
              </a:rPr>
              <a:t>of </a:t>
            </a:r>
            <a:r>
              <a:rPr sz="2400" spc="-36" dirty="0">
                <a:solidFill>
                  <a:prstClr val="black"/>
                </a:solidFill>
                <a:latin typeface="Arial" panose="020B0604020202020204" pitchFamily="34" charset="0"/>
                <a:cs typeface="Arial" panose="020B0604020202020204" pitchFamily="34" charset="0"/>
              </a:rPr>
              <a:t>the</a:t>
            </a:r>
            <a:r>
              <a:rPr sz="2400" spc="20" dirty="0">
                <a:solidFill>
                  <a:prstClr val="black"/>
                </a:solidFill>
                <a:latin typeface="Arial" panose="020B0604020202020204" pitchFamily="34" charset="0"/>
                <a:cs typeface="Arial" panose="020B0604020202020204" pitchFamily="34" charset="0"/>
              </a:rPr>
              <a:t> </a:t>
            </a:r>
            <a:r>
              <a:rPr sz="2400" spc="-65" dirty="0">
                <a:solidFill>
                  <a:prstClr val="black"/>
                </a:solidFill>
                <a:latin typeface="Arial" panose="020B0604020202020204" pitchFamily="34" charset="0"/>
                <a:cs typeface="Arial" panose="020B0604020202020204" pitchFamily="34" charset="0"/>
              </a:rPr>
              <a:t>network</a:t>
            </a:r>
            <a:endParaRPr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50021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High Level Feature Detection</a:t>
            </a:r>
          </a:p>
        </p:txBody>
      </p:sp>
      <p:sp>
        <p:nvSpPr>
          <p:cNvPr id="5" name="object 5"/>
          <p:cNvSpPr txBox="1"/>
          <p:nvPr/>
        </p:nvSpPr>
        <p:spPr>
          <a:xfrm>
            <a:off x="304800" y="1387348"/>
            <a:ext cx="8534563" cy="443712"/>
          </a:xfrm>
          <a:prstGeom prst="rect">
            <a:avLst/>
          </a:prstGeom>
        </p:spPr>
        <p:txBody>
          <a:bodyPr vert="horz" wrap="square" lIns="0" tIns="12605" rIns="0" bIns="0" rtlCol="0">
            <a:spAutoFit/>
          </a:bodyPr>
          <a:lstStyle/>
          <a:p>
            <a:pPr marL="12605">
              <a:spcBef>
                <a:spcPts val="99"/>
              </a:spcBef>
            </a:pPr>
            <a:r>
              <a:rPr sz="2800" spc="-95" dirty="0">
                <a:latin typeface="Gill Sans MT"/>
                <a:cs typeface="Gill Sans MT"/>
              </a:rPr>
              <a:t>Let’s </a:t>
            </a:r>
            <a:r>
              <a:rPr sz="2800" spc="-50" dirty="0">
                <a:latin typeface="Gill Sans MT"/>
                <a:cs typeface="Gill Sans MT"/>
              </a:rPr>
              <a:t>identify </a:t>
            </a:r>
            <a:r>
              <a:rPr sz="2800" spc="-79" dirty="0">
                <a:latin typeface="Gill Sans MT"/>
                <a:cs typeface="Gill Sans MT"/>
              </a:rPr>
              <a:t>key </a:t>
            </a:r>
            <a:r>
              <a:rPr sz="2800" spc="-59" dirty="0">
                <a:latin typeface="Gill Sans MT"/>
                <a:cs typeface="Gill Sans MT"/>
              </a:rPr>
              <a:t>features in </a:t>
            </a:r>
            <a:r>
              <a:rPr sz="2800" spc="-26" dirty="0">
                <a:latin typeface="Gill Sans MT"/>
                <a:cs typeface="Gill Sans MT"/>
              </a:rPr>
              <a:t>each </a:t>
            </a:r>
            <a:r>
              <a:rPr sz="2800" spc="-20" dirty="0">
                <a:latin typeface="Gill Sans MT"/>
                <a:cs typeface="Gill Sans MT"/>
              </a:rPr>
              <a:t>image</a:t>
            </a:r>
            <a:r>
              <a:rPr sz="2800" spc="305" dirty="0">
                <a:latin typeface="Gill Sans MT"/>
                <a:cs typeface="Gill Sans MT"/>
              </a:rPr>
              <a:t> </a:t>
            </a:r>
            <a:r>
              <a:rPr sz="2800" spc="-30" dirty="0">
                <a:latin typeface="Gill Sans MT"/>
                <a:cs typeface="Gill Sans MT"/>
              </a:rPr>
              <a:t>category</a:t>
            </a:r>
            <a:endParaRPr sz="2800">
              <a:latin typeface="Gill Sans MT"/>
              <a:cs typeface="Gill Sans MT"/>
            </a:endParaRPr>
          </a:p>
        </p:txBody>
      </p:sp>
      <p:sp>
        <p:nvSpPr>
          <p:cNvPr id="6" name="object 6"/>
          <p:cNvSpPr txBox="1"/>
          <p:nvPr/>
        </p:nvSpPr>
        <p:spPr>
          <a:xfrm>
            <a:off x="3195790" y="4624388"/>
            <a:ext cx="2824011" cy="629660"/>
          </a:xfrm>
          <a:prstGeom prst="rect">
            <a:avLst/>
          </a:prstGeom>
        </p:spPr>
        <p:txBody>
          <a:bodyPr vert="horz" wrap="square" lIns="0" tIns="13866" rIns="0" bIns="0" rtlCol="0">
            <a:spAutoFit/>
          </a:bodyPr>
          <a:lstStyle/>
          <a:p>
            <a:pPr marL="12605" marR="5070" algn="ctr">
              <a:lnSpc>
                <a:spcPct val="99700"/>
              </a:lnSpc>
              <a:spcBef>
                <a:spcPts val="109"/>
              </a:spcBef>
            </a:pPr>
            <a:r>
              <a:rPr sz="2000" spc="-59" dirty="0">
                <a:latin typeface="Gill Sans MT"/>
                <a:cs typeface="Gill Sans MT"/>
              </a:rPr>
              <a:t>Wheels,</a:t>
            </a:r>
            <a:r>
              <a:rPr lang="en-US" sz="2000" spc="-59" dirty="0">
                <a:latin typeface="Gill Sans MT"/>
                <a:cs typeface="Gill Sans MT"/>
              </a:rPr>
              <a:t> </a:t>
            </a:r>
            <a:r>
              <a:rPr sz="2000" spc="-50" dirty="0">
                <a:latin typeface="Gill Sans MT"/>
                <a:cs typeface="Gill Sans MT"/>
              </a:rPr>
              <a:t>License</a:t>
            </a:r>
            <a:r>
              <a:rPr sz="2000" spc="-89" dirty="0">
                <a:latin typeface="Gill Sans MT"/>
                <a:cs typeface="Gill Sans MT"/>
              </a:rPr>
              <a:t> </a:t>
            </a:r>
            <a:r>
              <a:rPr sz="2000" spc="-40" dirty="0">
                <a:latin typeface="Gill Sans MT"/>
                <a:cs typeface="Gill Sans MT"/>
              </a:rPr>
              <a:t>Plate,</a:t>
            </a:r>
            <a:r>
              <a:rPr lang="en-US" sz="2000" spc="-40" dirty="0">
                <a:latin typeface="Gill Sans MT"/>
                <a:cs typeface="Gill Sans MT"/>
              </a:rPr>
              <a:t> </a:t>
            </a:r>
            <a:br>
              <a:rPr lang="en-US" sz="2000" spc="-40" dirty="0">
                <a:latin typeface="Gill Sans MT"/>
                <a:cs typeface="Gill Sans MT"/>
              </a:rPr>
            </a:br>
            <a:r>
              <a:rPr sz="2000" spc="-46" dirty="0">
                <a:latin typeface="Gill Sans MT"/>
                <a:cs typeface="Gill Sans MT"/>
              </a:rPr>
              <a:t>Headlights</a:t>
            </a:r>
            <a:endParaRPr sz="2000" dirty="0">
              <a:latin typeface="Gill Sans MT"/>
              <a:cs typeface="Gill Sans MT"/>
            </a:endParaRPr>
          </a:p>
        </p:txBody>
      </p:sp>
      <p:sp>
        <p:nvSpPr>
          <p:cNvPr id="7" name="object 7"/>
          <p:cNvSpPr/>
          <p:nvPr/>
        </p:nvSpPr>
        <p:spPr>
          <a:xfrm>
            <a:off x="554567" y="2063496"/>
            <a:ext cx="2470742" cy="2426207"/>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134862" y="2063496"/>
            <a:ext cx="2452118" cy="2426207"/>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5943621" y="4624376"/>
            <a:ext cx="2856534" cy="321884"/>
          </a:xfrm>
          <a:prstGeom prst="rect">
            <a:avLst/>
          </a:prstGeom>
        </p:spPr>
        <p:txBody>
          <a:bodyPr vert="horz" wrap="square" lIns="0" tIns="13866" rIns="0" bIns="0" rtlCol="0">
            <a:spAutoFit/>
          </a:bodyPr>
          <a:lstStyle/>
          <a:p>
            <a:pPr marL="11975" marR="5070" indent="-634" algn="ctr">
              <a:lnSpc>
                <a:spcPct val="99700"/>
              </a:lnSpc>
              <a:spcBef>
                <a:spcPts val="109"/>
              </a:spcBef>
            </a:pPr>
            <a:r>
              <a:rPr sz="2000" spc="-131" dirty="0">
                <a:latin typeface="Gill Sans MT"/>
                <a:cs typeface="Gill Sans MT"/>
              </a:rPr>
              <a:t>Door,</a:t>
            </a:r>
            <a:r>
              <a:rPr lang="en-US" sz="2000" spc="-131" dirty="0">
                <a:latin typeface="Gill Sans MT"/>
                <a:cs typeface="Gill Sans MT"/>
              </a:rPr>
              <a:t> </a:t>
            </a:r>
            <a:r>
              <a:rPr sz="2000" spc="-99" dirty="0">
                <a:latin typeface="Gill Sans MT"/>
                <a:cs typeface="Gill Sans MT"/>
              </a:rPr>
              <a:t>W</a:t>
            </a:r>
            <a:r>
              <a:rPr sz="2000" spc="-30" dirty="0">
                <a:latin typeface="Gill Sans MT"/>
                <a:cs typeface="Gill Sans MT"/>
              </a:rPr>
              <a:t>in</a:t>
            </a:r>
            <a:r>
              <a:rPr sz="2000" spc="-6" dirty="0">
                <a:latin typeface="Gill Sans MT"/>
                <a:cs typeface="Gill Sans MT"/>
              </a:rPr>
              <a:t>d</a:t>
            </a:r>
            <a:r>
              <a:rPr sz="2000" spc="-79" dirty="0">
                <a:latin typeface="Gill Sans MT"/>
                <a:cs typeface="Gill Sans MT"/>
              </a:rPr>
              <a:t>o</a:t>
            </a:r>
            <a:r>
              <a:rPr sz="2000" spc="-30" dirty="0">
                <a:latin typeface="Gill Sans MT"/>
                <a:cs typeface="Gill Sans MT"/>
              </a:rPr>
              <a:t>w</a:t>
            </a:r>
            <a:r>
              <a:rPr sz="2000" spc="-99" dirty="0">
                <a:latin typeface="Gill Sans MT"/>
                <a:cs typeface="Gill Sans MT"/>
              </a:rPr>
              <a:t>s</a:t>
            </a:r>
            <a:r>
              <a:rPr sz="2000" spc="-145" dirty="0">
                <a:latin typeface="Gill Sans MT"/>
                <a:cs typeface="Gill Sans MT"/>
              </a:rPr>
              <a:t>,</a:t>
            </a:r>
            <a:r>
              <a:rPr lang="en-US" sz="2000" spc="-145" dirty="0">
                <a:latin typeface="Gill Sans MT"/>
                <a:cs typeface="Gill Sans MT"/>
              </a:rPr>
              <a:t> </a:t>
            </a:r>
            <a:r>
              <a:rPr sz="2000" spc="-30" dirty="0">
                <a:latin typeface="Gill Sans MT"/>
                <a:cs typeface="Gill Sans MT"/>
              </a:rPr>
              <a:t>Steps</a:t>
            </a:r>
            <a:endParaRPr sz="2000" dirty="0">
              <a:latin typeface="Gill Sans MT"/>
              <a:cs typeface="Gill Sans MT"/>
            </a:endParaRPr>
          </a:p>
        </p:txBody>
      </p:sp>
      <p:sp>
        <p:nvSpPr>
          <p:cNvPr id="10" name="object 10"/>
          <p:cNvSpPr txBox="1"/>
          <p:nvPr/>
        </p:nvSpPr>
        <p:spPr>
          <a:xfrm>
            <a:off x="533401" y="4624732"/>
            <a:ext cx="2548867" cy="321884"/>
          </a:xfrm>
          <a:prstGeom prst="rect">
            <a:avLst/>
          </a:prstGeom>
        </p:spPr>
        <p:txBody>
          <a:bodyPr vert="horz" wrap="square" lIns="0" tIns="13866" rIns="0" bIns="0" rtlCol="0">
            <a:spAutoFit/>
          </a:bodyPr>
          <a:lstStyle/>
          <a:p>
            <a:pPr marL="12605" marR="5070" indent="10080" algn="just">
              <a:lnSpc>
                <a:spcPct val="99700"/>
              </a:lnSpc>
              <a:spcBef>
                <a:spcPts val="109"/>
              </a:spcBef>
            </a:pPr>
            <a:r>
              <a:rPr sz="2000" spc="-40" dirty="0">
                <a:latin typeface="Gill Sans MT"/>
                <a:cs typeface="Gill Sans MT"/>
              </a:rPr>
              <a:t>Nose,</a:t>
            </a:r>
            <a:r>
              <a:rPr lang="en-US" sz="2000" spc="-40" dirty="0">
                <a:latin typeface="Gill Sans MT"/>
                <a:cs typeface="Gill Sans MT"/>
              </a:rPr>
              <a:t> </a:t>
            </a:r>
            <a:r>
              <a:rPr sz="2000" spc="-75" dirty="0">
                <a:latin typeface="Gill Sans MT"/>
                <a:cs typeface="Gill Sans MT"/>
              </a:rPr>
              <a:t>Eyes,</a:t>
            </a:r>
            <a:r>
              <a:rPr lang="en-US" sz="2000" spc="-75" dirty="0">
                <a:latin typeface="Gill Sans MT"/>
                <a:cs typeface="Gill Sans MT"/>
              </a:rPr>
              <a:t> </a:t>
            </a:r>
            <a:r>
              <a:rPr sz="2000" spc="-20" dirty="0">
                <a:latin typeface="Gill Sans MT"/>
                <a:cs typeface="Gill Sans MT"/>
              </a:rPr>
              <a:t>Mo</a:t>
            </a:r>
            <a:r>
              <a:rPr sz="2000" spc="-30" dirty="0">
                <a:latin typeface="Gill Sans MT"/>
                <a:cs typeface="Gill Sans MT"/>
              </a:rPr>
              <a:t>u</a:t>
            </a:r>
            <a:r>
              <a:rPr sz="2000" spc="-89" dirty="0">
                <a:latin typeface="Gill Sans MT"/>
                <a:cs typeface="Gill Sans MT"/>
              </a:rPr>
              <a:t>t</a:t>
            </a:r>
            <a:r>
              <a:rPr sz="2000" spc="-30" dirty="0">
                <a:latin typeface="Gill Sans MT"/>
                <a:cs typeface="Gill Sans MT"/>
              </a:rPr>
              <a:t>h</a:t>
            </a:r>
            <a:endParaRPr sz="2000" dirty="0">
              <a:latin typeface="Gill Sans MT"/>
              <a:cs typeface="Gill Sans MT"/>
            </a:endParaRPr>
          </a:p>
        </p:txBody>
      </p:sp>
      <p:sp>
        <p:nvSpPr>
          <p:cNvPr id="11" name="object 11"/>
          <p:cNvSpPr/>
          <p:nvPr/>
        </p:nvSpPr>
        <p:spPr>
          <a:xfrm>
            <a:off x="3352823" y="2063496"/>
            <a:ext cx="2452116" cy="2426207"/>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Fully Connected Neural Network</a:t>
            </a:r>
          </a:p>
        </p:txBody>
      </p:sp>
      <p:sp>
        <p:nvSpPr>
          <p:cNvPr id="5" name="object 5"/>
          <p:cNvSpPr/>
          <p:nvPr/>
        </p:nvSpPr>
        <p:spPr>
          <a:xfrm>
            <a:off x="914402" y="914400"/>
            <a:ext cx="7310626" cy="57790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3351" y="600216"/>
            <a:ext cx="8934450" cy="944433"/>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lIns="90875" tIns="45442" rIns="90875" bIns="45442" rtlCol="0" anchor="ctr"/>
          <a:lstStyle/>
          <a:p>
            <a:pPr marL="0" marR="0" lvl="0" indent="0" algn="ctr" defTabSz="45438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0" y="0"/>
            <a:ext cx="9144000" cy="488950"/>
          </a:xfrm>
        </p:spPr>
        <p:txBody>
          <a:bodyPr>
            <a:noAutofit/>
          </a:bodyPr>
          <a:lstStyle/>
          <a:p>
            <a:r>
              <a:rPr lang="en-US" sz="3600" b="1" dirty="0"/>
              <a:t>Today: Convolutional Neural Networks (CNNs)</a:t>
            </a:r>
          </a:p>
        </p:txBody>
      </p:sp>
      <p:sp>
        <p:nvSpPr>
          <p:cNvPr id="3" name="Content Placeholder 2"/>
          <p:cNvSpPr>
            <a:spLocks noGrp="1"/>
          </p:cNvSpPr>
          <p:nvPr>
            <p:ph idx="1"/>
          </p:nvPr>
        </p:nvSpPr>
        <p:spPr>
          <a:xfrm>
            <a:off x="140218" y="602010"/>
            <a:ext cx="9079982" cy="6280150"/>
          </a:xfrm>
        </p:spPr>
        <p:txBody>
          <a:bodyPr>
            <a:noAutofit/>
          </a:bodyPr>
          <a:lstStyle/>
          <a:p>
            <a:pPr marL="283982" indent="-283982">
              <a:lnSpc>
                <a:spcPct val="80000"/>
              </a:lnSpc>
              <a:buFont typeface="+mj-lt"/>
              <a:buAutoNum type="arabicPeriod"/>
            </a:pPr>
            <a:r>
              <a:rPr lang="en-US" sz="2200" b="1" dirty="0" smtClean="0"/>
              <a:t>Scene understanding</a:t>
            </a:r>
            <a:r>
              <a:rPr lang="en-US" sz="2200" b="1" dirty="0" smtClean="0"/>
              <a:t> and object recognition for machines (and humans)</a:t>
            </a:r>
            <a:endParaRPr lang="en-US" sz="2200" b="1" dirty="0" smtClean="0"/>
          </a:p>
          <a:p>
            <a:pPr marL="509591" lvl="1" indent="-225623">
              <a:lnSpc>
                <a:spcPct val="80000"/>
              </a:lnSpc>
            </a:pPr>
            <a:r>
              <a:rPr lang="en-US" sz="2000" dirty="0" smtClean="0"/>
              <a:t>Scene/object recognition challenge. Illusions reveal primitives, conflicting info</a:t>
            </a:r>
            <a:endParaRPr lang="en-US" sz="2000" dirty="0" smtClean="0"/>
          </a:p>
          <a:p>
            <a:pPr marL="509591" lvl="1" indent="-225623">
              <a:lnSpc>
                <a:spcPct val="80000"/>
              </a:lnSpc>
            </a:pPr>
            <a:r>
              <a:rPr lang="en-US" sz="2000" dirty="0" smtClean="0"/>
              <a:t>Human neurons/circuits. Visual cortex layers==abstraction. General cognition</a:t>
            </a:r>
            <a:endParaRPr lang="en-US" sz="2000" dirty="0" smtClean="0"/>
          </a:p>
          <a:p>
            <a:pPr marL="283982" indent="-283982">
              <a:lnSpc>
                <a:spcPct val="80000"/>
              </a:lnSpc>
              <a:spcBef>
                <a:spcPts val="800"/>
              </a:spcBef>
              <a:buFont typeface="+mj-lt"/>
              <a:buAutoNum type="arabicPeriod"/>
            </a:pPr>
            <a:r>
              <a:rPr lang="en-US" sz="2200" b="1" dirty="0" smtClean="0"/>
              <a:t>Classical machine vision foundations: features, scenes, filters, convolution</a:t>
            </a:r>
            <a:endParaRPr lang="en-US" sz="2200" b="1" dirty="0" smtClean="0"/>
          </a:p>
          <a:p>
            <a:pPr marL="509591" lvl="1" indent="-225623">
              <a:lnSpc>
                <a:spcPct val="80000"/>
              </a:lnSpc>
            </a:pPr>
            <a:r>
              <a:rPr lang="en-US" sz="2000" dirty="0" smtClean="0"/>
              <a:t>Spatial structure primitives</a:t>
            </a:r>
            <a:r>
              <a:rPr lang="en-US" sz="2000" dirty="0" smtClean="0"/>
              <a:t>: edge detectors &amp; other filters</a:t>
            </a:r>
            <a:r>
              <a:rPr lang="en-US" sz="2000" dirty="0" smtClean="0"/>
              <a:t>, </a:t>
            </a:r>
            <a:r>
              <a:rPr lang="en-US" sz="2000" dirty="0" smtClean="0"/>
              <a:t>feature recognition</a:t>
            </a:r>
            <a:endParaRPr lang="en-US" sz="2000" dirty="0" smtClean="0"/>
          </a:p>
          <a:p>
            <a:pPr marL="509591" lvl="1" indent="-225623">
              <a:lnSpc>
                <a:spcPct val="80000"/>
              </a:lnSpc>
            </a:pPr>
            <a:r>
              <a:rPr lang="en-US" sz="2000" dirty="0" smtClean="0"/>
              <a:t>Convolution: basics, padding, stride, object recognition, architectures</a:t>
            </a:r>
            <a:endParaRPr lang="en-US" sz="2000" dirty="0" smtClean="0"/>
          </a:p>
          <a:p>
            <a:pPr marL="283982" indent="-283982">
              <a:lnSpc>
                <a:spcPct val="80000"/>
              </a:lnSpc>
              <a:spcBef>
                <a:spcPts val="800"/>
              </a:spcBef>
              <a:buFont typeface="+mj-lt"/>
              <a:buAutoNum type="arabicPeriod"/>
            </a:pPr>
            <a:r>
              <a:rPr lang="en-US" sz="2200" b="1" dirty="0" smtClean="0"/>
              <a:t>CNN foundations: </a:t>
            </a:r>
            <a:r>
              <a:rPr lang="en-US" sz="2200" b="1" dirty="0" err="1" smtClean="0"/>
              <a:t>LeNet</a:t>
            </a:r>
            <a:r>
              <a:rPr lang="en-US" sz="2200" b="1" dirty="0" smtClean="0"/>
              <a:t>, </a:t>
            </a:r>
            <a:r>
              <a:rPr lang="en-US" sz="2200" b="1" i="1" dirty="0" smtClean="0"/>
              <a:t>de novo </a:t>
            </a:r>
            <a:r>
              <a:rPr lang="en-US" sz="2200" b="1" dirty="0" smtClean="0"/>
              <a:t>feature learning, parameter sharing</a:t>
            </a:r>
            <a:endParaRPr lang="en-US" sz="2200" b="1" dirty="0"/>
          </a:p>
          <a:p>
            <a:pPr marL="509591" lvl="1" indent="-225623">
              <a:lnSpc>
                <a:spcPct val="80000"/>
              </a:lnSpc>
            </a:pPr>
            <a:r>
              <a:rPr lang="en-US" sz="2000" dirty="0" smtClean="0"/>
              <a:t>Key ideas: </a:t>
            </a:r>
            <a:r>
              <a:rPr lang="en-US" sz="2000" b="1" i="1" dirty="0" smtClean="0"/>
              <a:t>learn </a:t>
            </a:r>
            <a:r>
              <a:rPr lang="en-US" sz="2000" dirty="0" smtClean="0"/>
              <a:t>features, hierarchy, re-use parameters, back-prop filter learning</a:t>
            </a:r>
          </a:p>
          <a:p>
            <a:pPr marL="509591" lvl="1" indent="-225623">
              <a:lnSpc>
                <a:spcPct val="80000"/>
              </a:lnSpc>
            </a:pPr>
            <a:r>
              <a:rPr lang="en-US" sz="2000" dirty="0" smtClean="0"/>
              <a:t>CNN formalization: representations(</a:t>
            </a:r>
            <a:r>
              <a:rPr lang="en-US" sz="2000" dirty="0" err="1" smtClean="0"/>
              <a:t>Conv+ReLU+Pool</a:t>
            </a:r>
            <a:r>
              <a:rPr lang="en-US" sz="2000" dirty="0" smtClean="0"/>
              <a:t>)*N layers + Fully-connected</a:t>
            </a:r>
            <a:endParaRPr lang="en-US" sz="2000" dirty="0" smtClean="0"/>
          </a:p>
          <a:p>
            <a:pPr marL="283982" indent="-283982">
              <a:lnSpc>
                <a:spcPct val="80000"/>
              </a:lnSpc>
              <a:spcBef>
                <a:spcPts val="800"/>
              </a:spcBef>
              <a:buFont typeface="+mj-lt"/>
              <a:buAutoNum type="arabicPeriod"/>
            </a:pPr>
            <a:r>
              <a:rPr lang="en-US" sz="2200" b="1" dirty="0" smtClean="0"/>
              <a:t>Modern CNN architectures: millions of parameters, dozens of layers</a:t>
            </a:r>
            <a:endParaRPr lang="en-US" sz="2200" b="1" dirty="0"/>
          </a:p>
          <a:p>
            <a:pPr marL="509591" lvl="1" indent="-225623">
              <a:lnSpc>
                <a:spcPct val="80000"/>
              </a:lnSpc>
            </a:pPr>
            <a:r>
              <a:rPr lang="en-US" sz="2000" dirty="0" smtClean="0"/>
              <a:t>Feature invariance is hard: apply perturbations, learn for each variation</a:t>
            </a:r>
            <a:endParaRPr lang="en-US" sz="2000" dirty="0" smtClean="0"/>
          </a:p>
          <a:p>
            <a:pPr marL="509591" lvl="1" indent="-225623">
              <a:lnSpc>
                <a:spcPct val="80000"/>
              </a:lnSpc>
            </a:pPr>
            <a:r>
              <a:rPr lang="en-US" sz="2000" dirty="0" smtClean="0"/>
              <a:t>ImageNet progression of best performers</a:t>
            </a:r>
          </a:p>
          <a:p>
            <a:pPr marL="509591" lvl="1" indent="-225623">
              <a:lnSpc>
                <a:spcPct val="80000"/>
              </a:lnSpc>
            </a:pPr>
            <a:r>
              <a:rPr lang="en-US" sz="2000" dirty="0" err="1" smtClean="0"/>
              <a:t>AlexNet</a:t>
            </a:r>
            <a:r>
              <a:rPr lang="en-US" sz="2000" dirty="0" smtClean="0"/>
              <a:t>: First top performer CNN, 60M parameters (from 60k in LeNet-5), </a:t>
            </a:r>
            <a:r>
              <a:rPr lang="en-US" sz="2000" dirty="0" err="1" smtClean="0"/>
              <a:t>ReLU</a:t>
            </a:r>
            <a:endParaRPr lang="en-US" sz="2000" dirty="0" smtClean="0"/>
          </a:p>
          <a:p>
            <a:pPr marL="509591" lvl="1" indent="-225623">
              <a:lnSpc>
                <a:spcPct val="80000"/>
              </a:lnSpc>
            </a:pPr>
            <a:r>
              <a:rPr lang="en-US" sz="2000" dirty="0" err="1" smtClean="0"/>
              <a:t>VGGNet</a:t>
            </a:r>
            <a:r>
              <a:rPr lang="en-US" sz="2000" dirty="0" smtClean="0"/>
              <a:t>: simpler but </a:t>
            </a:r>
            <a:r>
              <a:rPr lang="en-US" sz="2000" dirty="0" smtClean="0"/>
              <a:t>de</a:t>
            </a:r>
            <a:r>
              <a:rPr lang="en-US" sz="2000" dirty="0" smtClean="0"/>
              <a:t>eper (8</a:t>
            </a:r>
            <a:r>
              <a:rPr lang="en-US" sz="2000" dirty="0" smtClean="0">
                <a:sym typeface="Wingdings" panose="05000000000000000000" pitchFamily="2" charset="2"/>
              </a:rPr>
              <a:t>19 layers</a:t>
            </a:r>
            <a:r>
              <a:rPr lang="en-US" sz="2000" dirty="0" smtClean="0"/>
              <a:t>), 140M parameters, ensembles</a:t>
            </a:r>
          </a:p>
          <a:p>
            <a:pPr marL="509591" lvl="1" indent="-225623">
              <a:lnSpc>
                <a:spcPct val="80000"/>
              </a:lnSpc>
            </a:pPr>
            <a:r>
              <a:rPr lang="en-US" sz="2000" dirty="0" err="1" smtClean="0"/>
              <a:t>GoogleNet</a:t>
            </a:r>
            <a:r>
              <a:rPr lang="en-US" sz="2000" dirty="0" smtClean="0"/>
              <a:t>: new primitive=inception module, 5M </a:t>
            </a:r>
            <a:r>
              <a:rPr lang="en-US" sz="2000" dirty="0" err="1" smtClean="0"/>
              <a:t>params</a:t>
            </a:r>
            <a:r>
              <a:rPr lang="en-US" sz="2000" dirty="0" smtClean="0"/>
              <a:t>, no FC, efficiency</a:t>
            </a:r>
          </a:p>
          <a:p>
            <a:pPr marL="509591" lvl="1" indent="-225623">
              <a:lnSpc>
                <a:spcPct val="80000"/>
              </a:lnSpc>
            </a:pPr>
            <a:r>
              <a:rPr lang="en-US" sz="2000" dirty="0" err="1" smtClean="0"/>
              <a:t>ResNet</a:t>
            </a:r>
            <a:r>
              <a:rPr lang="en-US" sz="2000" dirty="0" smtClean="0"/>
              <a:t>: 152 layers, </a:t>
            </a:r>
            <a:r>
              <a:rPr lang="en-US" sz="2000" dirty="0" smtClean="0"/>
              <a:t>vanishing gradients </a:t>
            </a:r>
            <a:r>
              <a:rPr lang="en-US" sz="2000" dirty="0" smtClean="0">
                <a:sym typeface="Wingdings" panose="05000000000000000000" pitchFamily="2" charset="2"/>
              </a:rPr>
              <a:t> </a:t>
            </a:r>
            <a:r>
              <a:rPr lang="en-US" sz="2000" dirty="0" smtClean="0"/>
              <a:t>fit residuals to enable learning</a:t>
            </a:r>
            <a:endParaRPr lang="en-US" sz="2000" dirty="0"/>
          </a:p>
          <a:p>
            <a:pPr marL="283982" indent="-283982">
              <a:lnSpc>
                <a:spcPct val="80000"/>
              </a:lnSpc>
              <a:spcBef>
                <a:spcPts val="800"/>
              </a:spcBef>
              <a:buFont typeface="+mj-lt"/>
              <a:buAutoNum type="arabicPeriod"/>
            </a:pPr>
            <a:r>
              <a:rPr lang="en-US" sz="2200" b="1" dirty="0" smtClean="0"/>
              <a:t>Countless applications: General architecture, enormous power</a:t>
            </a:r>
            <a:endParaRPr lang="en-US" sz="2200" b="1" dirty="0"/>
          </a:p>
          <a:p>
            <a:pPr marL="509591" lvl="1" indent="-225623">
              <a:lnSpc>
                <a:spcPct val="80000"/>
              </a:lnSpc>
            </a:pPr>
            <a:r>
              <a:rPr lang="en-US" sz="2000" dirty="0" smtClean="0"/>
              <a:t>Semantic segmentation, facial detection/recognition, self-driving, image colorization, optimizing pictures/scenes, up-scaling, medicine, biology, genomics</a:t>
            </a:r>
          </a:p>
          <a:p>
            <a:pPr marL="397578" indent="-397578">
              <a:lnSpc>
                <a:spcPct val="80000"/>
              </a:lnSpc>
              <a:spcBef>
                <a:spcPts val="800"/>
              </a:spcBef>
              <a:buFont typeface="+mj-lt"/>
              <a:buAutoNum type="arabicPeriod"/>
            </a:pPr>
            <a:endParaRPr lang="en-US" sz="2400" b="1" dirty="0"/>
          </a:p>
          <a:p>
            <a:pPr lvl="1" indent="-340780">
              <a:lnSpc>
                <a:spcPct val="80000"/>
              </a:lnSpc>
            </a:pPr>
            <a:endParaRPr lang="en-GB" altLang="en-US" sz="2000" dirty="0" smtClean="0"/>
          </a:p>
          <a:p>
            <a:pPr lvl="1" indent="-340780">
              <a:lnSpc>
                <a:spcPct val="80000"/>
              </a:lnSpc>
            </a:pPr>
            <a:endParaRPr lang="en-US" sz="2000" dirty="0"/>
          </a:p>
          <a:p>
            <a:pPr marL="397578" lvl="1" indent="0">
              <a:lnSpc>
                <a:spcPct val="80000"/>
              </a:lnSpc>
              <a:buNone/>
            </a:pPr>
            <a:endParaRPr lang="en-US" sz="2000" dirty="0"/>
          </a:p>
          <a:p>
            <a:pPr marL="397578" lvl="1" indent="0">
              <a:lnSpc>
                <a:spcPct val="80000"/>
              </a:lnSpc>
              <a:buNone/>
            </a:pPr>
            <a:endParaRPr lang="en-US" sz="2000" dirty="0" smtClean="0"/>
          </a:p>
        </p:txBody>
      </p:sp>
    </p:spTree>
    <p:extLst>
      <p:ext uri="{BB962C8B-B14F-4D97-AF65-F5344CB8AC3E}">
        <p14:creationId xmlns:p14="http://schemas.microsoft.com/office/powerpoint/2010/main" val="1683718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914401" y="3025152"/>
            <a:ext cx="7315580" cy="689837"/>
          </a:xfrm>
          <a:prstGeom prst="rect">
            <a:avLst/>
          </a:prstGeom>
        </p:spPr>
        <p:txBody>
          <a:bodyPr vert="horz" wrap="square" lIns="0" tIns="12605" rIns="0" bIns="0" rtlCol="0">
            <a:spAutoFit/>
          </a:bodyPr>
          <a:lstStyle/>
          <a:p>
            <a:pPr marL="12605">
              <a:spcBef>
                <a:spcPts val="99"/>
              </a:spcBef>
            </a:pPr>
            <a:r>
              <a:rPr lang="en-US" dirty="0" smtClean="0">
                <a:solidFill>
                  <a:schemeClr val="bg1"/>
                </a:solidFill>
              </a:rPr>
              <a:t>2b. Convolutions </a:t>
            </a:r>
            <a:r>
              <a:rPr lang="en-US" dirty="0" smtClean="0">
                <a:solidFill>
                  <a:schemeClr val="bg1"/>
                </a:solidFill>
              </a:rPr>
              <a:t>and filters</a:t>
            </a:r>
            <a:endParaRPr dirty="0">
              <a:solidFill>
                <a:schemeClr val="bg1"/>
              </a:solidFill>
            </a:endParaRPr>
          </a:p>
        </p:txBody>
      </p:sp>
    </p:spTree>
    <p:extLst>
      <p:ext uri="{BB962C8B-B14F-4D97-AF65-F5344CB8AC3E}">
        <p14:creationId xmlns:p14="http://schemas.microsoft.com/office/powerpoint/2010/main" val="2980202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7626-BDE3-A34F-82DE-076AF8ED819F}"/>
              </a:ext>
            </a:extLst>
          </p:cNvPr>
          <p:cNvSpPr>
            <a:spLocks noGrp="1"/>
          </p:cNvSpPr>
          <p:nvPr>
            <p:ph type="title"/>
          </p:nvPr>
        </p:nvSpPr>
        <p:spPr>
          <a:xfrm>
            <a:off x="334818" y="338363"/>
            <a:ext cx="8099429" cy="1408205"/>
          </a:xfrm>
        </p:spPr>
        <p:txBody>
          <a:bodyPr>
            <a:normAutofit fontScale="90000"/>
          </a:bodyPr>
          <a:lstStyle/>
          <a:p>
            <a:r>
              <a:rPr lang="en-US" dirty="0"/>
              <a:t>Convolution operation is element wise multiply and add</a:t>
            </a:r>
            <a:br>
              <a:rPr lang="en-US" dirty="0"/>
            </a:br>
            <a:endParaRPr lang="en-US" dirty="0"/>
          </a:p>
        </p:txBody>
      </p:sp>
      <p:sp>
        <p:nvSpPr>
          <p:cNvPr id="5" name="TextBox 4">
            <a:extLst>
              <a:ext uri="{FF2B5EF4-FFF2-40B4-BE49-F238E27FC236}">
                <a16:creationId xmlns:a16="http://schemas.microsoft.com/office/drawing/2014/main" id="{C854FF72-29D5-A74C-ABC1-8F4CCD6FFF90}"/>
              </a:ext>
            </a:extLst>
          </p:cNvPr>
          <p:cNvSpPr txBox="1"/>
          <p:nvPr/>
        </p:nvSpPr>
        <p:spPr>
          <a:xfrm>
            <a:off x="6858047" y="2159463"/>
            <a:ext cx="164892" cy="359408"/>
          </a:xfrm>
          <a:prstGeom prst="rect">
            <a:avLst/>
          </a:prstGeom>
          <a:noFill/>
        </p:spPr>
        <p:txBody>
          <a:bodyPr wrap="none" lIns="81463" tIns="40721" rIns="81463" bIns="40721" rtlCol="0">
            <a:spAutoFit/>
          </a:bodyPr>
          <a:lstStyle/>
          <a:p>
            <a:pPr defTabSz="814412"/>
            <a:endParaRPr lang="en-US" dirty="0">
              <a:solidFill>
                <a:prstClr val="black"/>
              </a:solidFill>
            </a:endParaRPr>
          </a:p>
        </p:txBody>
      </p:sp>
      <p:pic>
        <p:nvPicPr>
          <p:cNvPr id="6" name="Picture 5">
            <a:extLst>
              <a:ext uri="{FF2B5EF4-FFF2-40B4-BE49-F238E27FC236}">
                <a16:creationId xmlns:a16="http://schemas.microsoft.com/office/drawing/2014/main" id="{89898BEE-A666-B047-BD6B-82D450019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398" y="2485743"/>
            <a:ext cx="4706315" cy="3334737"/>
          </a:xfrm>
          <a:prstGeom prst="rect">
            <a:avLst/>
          </a:prstGeom>
        </p:spPr>
      </p:pic>
      <p:pic>
        <p:nvPicPr>
          <p:cNvPr id="8" name="Picture 7">
            <a:extLst>
              <a:ext uri="{FF2B5EF4-FFF2-40B4-BE49-F238E27FC236}">
                <a16:creationId xmlns:a16="http://schemas.microsoft.com/office/drawing/2014/main" id="{F94B3B48-7C5E-3D4C-B1BE-619E1043B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10" y="3301947"/>
            <a:ext cx="1384050" cy="1143657"/>
          </a:xfrm>
          <a:prstGeom prst="rect">
            <a:avLst/>
          </a:prstGeom>
        </p:spPr>
      </p:pic>
      <p:sp>
        <p:nvSpPr>
          <p:cNvPr id="9" name="TextBox 8">
            <a:extLst>
              <a:ext uri="{FF2B5EF4-FFF2-40B4-BE49-F238E27FC236}">
                <a16:creationId xmlns:a16="http://schemas.microsoft.com/office/drawing/2014/main" id="{FCD2DCF8-868A-C540-9AB2-A53AEB7661E1}"/>
              </a:ext>
            </a:extLst>
          </p:cNvPr>
          <p:cNvSpPr txBox="1"/>
          <p:nvPr/>
        </p:nvSpPr>
        <p:spPr>
          <a:xfrm>
            <a:off x="910425" y="4572677"/>
            <a:ext cx="2161020" cy="478793"/>
          </a:xfrm>
          <a:prstGeom prst="rect">
            <a:avLst/>
          </a:prstGeom>
          <a:noFill/>
        </p:spPr>
        <p:txBody>
          <a:bodyPr wrap="square" lIns="81463" tIns="40721" rIns="81463" bIns="40721" rtlCol="0">
            <a:spAutoFit/>
          </a:bodyPr>
          <a:lstStyle/>
          <a:p>
            <a:pPr defTabSz="814412"/>
            <a:r>
              <a:rPr lang="en-US" sz="2600" dirty="0">
                <a:solidFill>
                  <a:prstClr val="black"/>
                </a:solidFill>
              </a:rPr>
              <a:t>Filter  / Kernel</a:t>
            </a:r>
          </a:p>
        </p:txBody>
      </p:sp>
    </p:spTree>
    <p:extLst>
      <p:ext uri="{BB962C8B-B14F-4D97-AF65-F5344CB8AC3E}">
        <p14:creationId xmlns:p14="http://schemas.microsoft.com/office/powerpoint/2010/main" val="143132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Producing Feature Maps</a:t>
            </a:r>
          </a:p>
        </p:txBody>
      </p:sp>
      <p:sp>
        <p:nvSpPr>
          <p:cNvPr id="5" name="object 5"/>
          <p:cNvSpPr txBox="1"/>
          <p:nvPr/>
        </p:nvSpPr>
        <p:spPr>
          <a:xfrm>
            <a:off x="585987" y="4766586"/>
            <a:ext cx="1167721" cy="382156"/>
          </a:xfrm>
          <a:prstGeom prst="rect">
            <a:avLst/>
          </a:prstGeom>
        </p:spPr>
        <p:txBody>
          <a:bodyPr vert="horz" wrap="square" lIns="0" tIns="12605" rIns="0" bIns="0" rtlCol="0">
            <a:spAutoFit/>
          </a:bodyPr>
          <a:lstStyle/>
          <a:p>
            <a:pPr marL="12605" algn="ctr">
              <a:spcBef>
                <a:spcPts val="99"/>
              </a:spcBef>
            </a:pPr>
            <a:r>
              <a:rPr sz="2400" spc="-50" dirty="0">
                <a:solidFill>
                  <a:prstClr val="black"/>
                </a:solidFill>
                <a:latin typeface="Gill Sans MT"/>
                <a:cs typeface="Gill Sans MT"/>
              </a:rPr>
              <a:t>Original</a:t>
            </a:r>
            <a:endParaRPr sz="2400" dirty="0">
              <a:solidFill>
                <a:prstClr val="black"/>
              </a:solidFill>
              <a:latin typeface="Gill Sans MT"/>
              <a:cs typeface="Gill Sans MT"/>
            </a:endParaRPr>
          </a:p>
        </p:txBody>
      </p:sp>
      <p:sp>
        <p:nvSpPr>
          <p:cNvPr id="6" name="object 6"/>
          <p:cNvSpPr txBox="1"/>
          <p:nvPr/>
        </p:nvSpPr>
        <p:spPr>
          <a:xfrm>
            <a:off x="2832601" y="4775707"/>
            <a:ext cx="1217558" cy="382156"/>
          </a:xfrm>
          <a:prstGeom prst="rect">
            <a:avLst/>
          </a:prstGeom>
        </p:spPr>
        <p:txBody>
          <a:bodyPr vert="horz" wrap="square" lIns="0" tIns="12605" rIns="0" bIns="0" rtlCol="0">
            <a:spAutoFit/>
          </a:bodyPr>
          <a:lstStyle/>
          <a:p>
            <a:pPr marL="12605" algn="ctr">
              <a:spcBef>
                <a:spcPts val="99"/>
              </a:spcBef>
            </a:pPr>
            <a:r>
              <a:rPr sz="2400" spc="-46" dirty="0">
                <a:solidFill>
                  <a:prstClr val="black"/>
                </a:solidFill>
                <a:latin typeface="Gill Sans MT"/>
                <a:cs typeface="Gill Sans MT"/>
              </a:rPr>
              <a:t>Sha</a:t>
            </a:r>
            <a:r>
              <a:rPr sz="2400" spc="26" dirty="0">
                <a:solidFill>
                  <a:prstClr val="black"/>
                </a:solidFill>
                <a:latin typeface="Gill Sans MT"/>
                <a:cs typeface="Gill Sans MT"/>
              </a:rPr>
              <a:t>r</a:t>
            </a:r>
            <a:r>
              <a:rPr sz="2400" spc="20" dirty="0">
                <a:solidFill>
                  <a:prstClr val="black"/>
                </a:solidFill>
                <a:latin typeface="Gill Sans MT"/>
                <a:cs typeface="Gill Sans MT"/>
              </a:rPr>
              <a:t>p</a:t>
            </a:r>
            <a:r>
              <a:rPr sz="2400" dirty="0">
                <a:solidFill>
                  <a:prstClr val="black"/>
                </a:solidFill>
                <a:latin typeface="Gill Sans MT"/>
                <a:cs typeface="Gill Sans MT"/>
              </a:rPr>
              <a:t>e</a:t>
            </a:r>
            <a:r>
              <a:rPr sz="2400" spc="-26" dirty="0">
                <a:solidFill>
                  <a:prstClr val="black"/>
                </a:solidFill>
                <a:latin typeface="Gill Sans MT"/>
                <a:cs typeface="Gill Sans MT"/>
              </a:rPr>
              <a:t>n</a:t>
            </a:r>
            <a:endParaRPr sz="2400">
              <a:solidFill>
                <a:prstClr val="black"/>
              </a:solidFill>
              <a:latin typeface="Gill Sans MT"/>
              <a:cs typeface="Gill Sans MT"/>
            </a:endParaRPr>
          </a:p>
        </p:txBody>
      </p:sp>
      <p:sp>
        <p:nvSpPr>
          <p:cNvPr id="7" name="object 7"/>
          <p:cNvSpPr txBox="1"/>
          <p:nvPr/>
        </p:nvSpPr>
        <p:spPr>
          <a:xfrm>
            <a:off x="4789772" y="4766586"/>
            <a:ext cx="1834772" cy="382156"/>
          </a:xfrm>
          <a:prstGeom prst="rect">
            <a:avLst/>
          </a:prstGeom>
        </p:spPr>
        <p:txBody>
          <a:bodyPr vert="horz" wrap="square" lIns="0" tIns="12605" rIns="0" bIns="0" rtlCol="0">
            <a:spAutoFit/>
          </a:bodyPr>
          <a:lstStyle/>
          <a:p>
            <a:pPr marL="12605" algn="ctr">
              <a:spcBef>
                <a:spcPts val="99"/>
              </a:spcBef>
            </a:pPr>
            <a:r>
              <a:rPr sz="2400" spc="-10" dirty="0">
                <a:solidFill>
                  <a:prstClr val="black"/>
                </a:solidFill>
                <a:latin typeface="Gill Sans MT"/>
                <a:cs typeface="Gill Sans MT"/>
              </a:rPr>
              <a:t>Edge</a:t>
            </a:r>
            <a:r>
              <a:rPr sz="2400" spc="-79" dirty="0">
                <a:solidFill>
                  <a:prstClr val="black"/>
                </a:solidFill>
                <a:latin typeface="Gill Sans MT"/>
                <a:cs typeface="Gill Sans MT"/>
              </a:rPr>
              <a:t> </a:t>
            </a:r>
            <a:r>
              <a:rPr sz="2400" spc="-40" dirty="0">
                <a:solidFill>
                  <a:prstClr val="black"/>
                </a:solidFill>
                <a:latin typeface="Gill Sans MT"/>
                <a:cs typeface="Gill Sans MT"/>
              </a:rPr>
              <a:t>Detect</a:t>
            </a:r>
            <a:endParaRPr sz="2400">
              <a:solidFill>
                <a:prstClr val="black"/>
              </a:solidFill>
              <a:latin typeface="Gill Sans MT"/>
              <a:cs typeface="Gill Sans MT"/>
            </a:endParaRPr>
          </a:p>
        </p:txBody>
      </p:sp>
      <p:sp>
        <p:nvSpPr>
          <p:cNvPr id="8" name="object 8"/>
          <p:cNvSpPr txBox="1"/>
          <p:nvPr/>
        </p:nvSpPr>
        <p:spPr>
          <a:xfrm>
            <a:off x="6956324" y="4775729"/>
            <a:ext cx="2039486" cy="755721"/>
          </a:xfrm>
          <a:prstGeom prst="rect">
            <a:avLst/>
          </a:prstGeom>
        </p:spPr>
        <p:txBody>
          <a:bodyPr vert="horz" wrap="square" lIns="0" tIns="9447" rIns="0" bIns="0" rtlCol="0">
            <a:spAutoFit/>
          </a:bodyPr>
          <a:lstStyle/>
          <a:p>
            <a:pPr marR="5070" indent="11029" algn="ctr">
              <a:lnSpc>
                <a:spcPct val="100800"/>
              </a:lnSpc>
              <a:spcBef>
                <a:spcPts val="75"/>
              </a:spcBef>
            </a:pPr>
            <a:r>
              <a:rPr sz="2400" spc="-56" dirty="0">
                <a:solidFill>
                  <a:prstClr val="black"/>
                </a:solidFill>
                <a:latin typeface="Gill Sans MT"/>
                <a:cs typeface="Gill Sans MT"/>
              </a:rPr>
              <a:t>“Strong”</a:t>
            </a:r>
            <a:r>
              <a:rPr sz="2400" spc="-266" dirty="0">
                <a:solidFill>
                  <a:prstClr val="black"/>
                </a:solidFill>
                <a:latin typeface="Gill Sans MT"/>
                <a:cs typeface="Gill Sans MT"/>
              </a:rPr>
              <a:t> </a:t>
            </a:r>
            <a:r>
              <a:rPr sz="2400" spc="-10" dirty="0">
                <a:solidFill>
                  <a:prstClr val="black"/>
                </a:solidFill>
                <a:latin typeface="Gill Sans MT"/>
                <a:cs typeface="Gill Sans MT"/>
              </a:rPr>
              <a:t>Edge</a:t>
            </a:r>
            <a:r>
              <a:rPr lang="en-US" sz="2400" spc="-10" dirty="0">
                <a:solidFill>
                  <a:prstClr val="black"/>
                </a:solidFill>
                <a:latin typeface="Gill Sans MT"/>
                <a:cs typeface="Gill Sans MT"/>
              </a:rPr>
              <a:t> </a:t>
            </a:r>
            <a:r>
              <a:rPr sz="2400" spc="-40" dirty="0">
                <a:solidFill>
                  <a:prstClr val="black"/>
                </a:solidFill>
                <a:latin typeface="Gill Sans MT"/>
                <a:cs typeface="Gill Sans MT"/>
              </a:rPr>
              <a:t>Detect</a:t>
            </a:r>
            <a:endParaRPr sz="2400" dirty="0">
              <a:solidFill>
                <a:prstClr val="black"/>
              </a:solidFill>
              <a:latin typeface="Gill Sans MT"/>
              <a:cs typeface="Gill Sans MT"/>
            </a:endParaRPr>
          </a:p>
        </p:txBody>
      </p:sp>
      <p:sp>
        <p:nvSpPr>
          <p:cNvPr id="9" name="object 9"/>
          <p:cNvSpPr/>
          <p:nvPr/>
        </p:nvSpPr>
        <p:spPr>
          <a:xfrm>
            <a:off x="148611" y="1807466"/>
            <a:ext cx="2041398" cy="287426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2423180" y="1856254"/>
            <a:ext cx="2034540" cy="289255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4690892" y="1856254"/>
            <a:ext cx="2032255" cy="2892551"/>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6956299" y="1856254"/>
            <a:ext cx="2039111" cy="2892551"/>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3812242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11207"/>
            <a:ext cx="9144000" cy="6846794"/>
          </a:xfrm>
          <a:prstGeom prst="rect">
            <a:avLst/>
          </a:prstGeom>
        </p:spPr>
      </p:pic>
      <p:sp>
        <p:nvSpPr>
          <p:cNvPr id="8" name="TextBox 2"/>
          <p:cNvSpPr txBox="1"/>
          <p:nvPr/>
        </p:nvSpPr>
        <p:spPr>
          <a:xfrm>
            <a:off x="765664" y="506334"/>
            <a:ext cx="6839127" cy="1296050"/>
          </a:xfrm>
          <a:prstGeom prst="rect">
            <a:avLst/>
          </a:prstGeom>
          <a:noFill/>
        </p:spPr>
        <p:txBody>
          <a:bodyPr vert="horz" wrap="none" lIns="0" tIns="0" rIns="0" bIns="0" rtlCol="0">
            <a:spAutoFit/>
          </a:bodyPr>
          <a:lstStyle/>
          <a:p>
            <a:pPr algn="ctr" defTabSz="815848">
              <a:lnSpc>
                <a:spcPts val="3301"/>
              </a:lnSpc>
            </a:pPr>
            <a:r>
              <a:rPr lang="en-CA" sz="3000" dirty="0">
                <a:solidFill>
                  <a:srgbClr val="000000"/>
                </a:solidFill>
                <a:latin typeface="Arial"/>
                <a:cs typeface="Arial"/>
              </a:rPr>
              <a:t>A simple pattern:  Edges</a:t>
            </a:r>
          </a:p>
          <a:p>
            <a:pPr algn="ctr" defTabSz="815848">
              <a:lnSpc>
                <a:spcPts val="3301"/>
              </a:lnSpc>
            </a:pPr>
            <a:r>
              <a:rPr lang="en-CA" sz="3000" dirty="0">
                <a:solidFill>
                  <a:srgbClr val="000000"/>
                </a:solidFill>
                <a:latin typeface="Arial"/>
                <a:cs typeface="Arial"/>
              </a:rPr>
              <a:t>How can we detect edges with a kernel?</a:t>
            </a:r>
          </a:p>
          <a:p>
            <a:pPr defTabSz="815848">
              <a:lnSpc>
                <a:spcPts val="3301"/>
              </a:lnSpc>
            </a:pPr>
            <a:endParaRPr lang="en-CA" sz="3000" dirty="0">
              <a:solidFill>
                <a:srgbClr val="000000"/>
              </a:solidFill>
            </a:endParaRPr>
          </a:p>
        </p:txBody>
      </p:sp>
      <p:sp>
        <p:nvSpPr>
          <p:cNvPr id="3" name="TextBox 3"/>
          <p:cNvSpPr txBox="1"/>
          <p:nvPr/>
        </p:nvSpPr>
        <p:spPr>
          <a:xfrm>
            <a:off x="1939668" y="4034122"/>
            <a:ext cx="684483" cy="692497"/>
          </a:xfrm>
          <a:prstGeom prst="rect">
            <a:avLst/>
          </a:prstGeom>
          <a:noFill/>
        </p:spPr>
        <p:txBody>
          <a:bodyPr vert="horz" wrap="none" lIns="0" tIns="0" rIns="0" bIns="0" rtlCol="0">
            <a:spAutoFit/>
          </a:bodyPr>
          <a:lstStyle/>
          <a:p>
            <a:pPr defTabSz="815848">
              <a:lnSpc>
                <a:spcPts val="2732"/>
              </a:lnSpc>
            </a:pPr>
            <a:r>
              <a:rPr lang="en-CA" sz="2400">
                <a:solidFill>
                  <a:srgbClr val="000000"/>
                </a:solidFill>
                <a:latin typeface="Arial"/>
                <a:cs typeface="Arial"/>
              </a:rPr>
              <a:t>Input</a:t>
            </a:r>
          </a:p>
          <a:p>
            <a:pPr defTabSz="815848">
              <a:lnSpc>
                <a:spcPts val="2732"/>
              </a:lnSpc>
            </a:pPr>
            <a:endParaRPr lang="en-CA" sz="2400">
              <a:solidFill>
                <a:srgbClr val="000000"/>
              </a:solidFill>
            </a:endParaRPr>
          </a:p>
        </p:txBody>
      </p:sp>
      <p:sp>
        <p:nvSpPr>
          <p:cNvPr id="4" name="TextBox 4"/>
          <p:cNvSpPr txBox="1"/>
          <p:nvPr/>
        </p:nvSpPr>
        <p:spPr>
          <a:xfrm>
            <a:off x="1997386" y="5244387"/>
            <a:ext cx="811761" cy="538609"/>
          </a:xfrm>
          <a:prstGeom prst="rect">
            <a:avLst/>
          </a:prstGeom>
          <a:noFill/>
        </p:spPr>
        <p:txBody>
          <a:bodyPr vert="horz" wrap="none" lIns="0" tIns="0" rIns="0" bIns="0" rtlCol="0">
            <a:spAutoFit/>
          </a:bodyPr>
          <a:lstStyle/>
          <a:p>
            <a:pPr defTabSz="815848">
              <a:lnSpc>
                <a:spcPts val="2064"/>
              </a:lnSpc>
              <a:tabLst>
                <a:tab pos="600569" algn="l"/>
              </a:tabLst>
            </a:pPr>
            <a:r>
              <a:rPr lang="en-CA">
                <a:solidFill>
                  <a:srgbClr val="FFFEFF"/>
                </a:solidFill>
                <a:latin typeface="Arial"/>
                <a:cs typeface="Arial"/>
              </a:rPr>
              <a:t>-</a:t>
            </a:r>
            <a:r>
              <a:rPr lang="en-CA">
                <a:solidFill>
                  <a:srgbClr val="000000"/>
                </a:solidFill>
                <a:latin typeface="Arial"/>
                <a:cs typeface="Arial"/>
              </a:rPr>
              <a:t>1	-1</a:t>
            </a:r>
          </a:p>
          <a:p>
            <a:pPr defTabSz="815848">
              <a:lnSpc>
                <a:spcPts val="2064"/>
              </a:lnSpc>
            </a:pPr>
            <a:endParaRPr lang="en-CA">
              <a:solidFill>
                <a:srgbClr val="000000"/>
              </a:solidFill>
            </a:endParaRPr>
          </a:p>
        </p:txBody>
      </p:sp>
      <p:sp>
        <p:nvSpPr>
          <p:cNvPr id="5" name="TextBox 5"/>
          <p:cNvSpPr txBox="1"/>
          <p:nvPr/>
        </p:nvSpPr>
        <p:spPr>
          <a:xfrm>
            <a:off x="1962762" y="5670179"/>
            <a:ext cx="684483" cy="692497"/>
          </a:xfrm>
          <a:prstGeom prst="rect">
            <a:avLst/>
          </a:prstGeom>
          <a:noFill/>
        </p:spPr>
        <p:txBody>
          <a:bodyPr vert="horz" wrap="none" lIns="0" tIns="0" rIns="0" bIns="0" rtlCol="0">
            <a:spAutoFit/>
          </a:bodyPr>
          <a:lstStyle/>
          <a:p>
            <a:pPr defTabSz="815848">
              <a:lnSpc>
                <a:spcPts val="2690"/>
              </a:lnSpc>
            </a:pPr>
            <a:r>
              <a:rPr lang="en-CA" sz="2400" dirty="0">
                <a:solidFill>
                  <a:srgbClr val="000000"/>
                </a:solidFill>
                <a:latin typeface="Arial"/>
                <a:cs typeface="Arial"/>
              </a:rPr>
              <a:t>Filter</a:t>
            </a:r>
          </a:p>
          <a:p>
            <a:pPr defTabSz="815848">
              <a:lnSpc>
                <a:spcPts val="2732"/>
              </a:lnSpc>
            </a:pPr>
            <a:endParaRPr lang="en-CA" sz="2400" dirty="0">
              <a:solidFill>
                <a:srgbClr val="000000"/>
              </a:solidFill>
            </a:endParaRPr>
          </a:p>
        </p:txBody>
      </p:sp>
      <p:sp>
        <p:nvSpPr>
          <p:cNvPr id="6" name="TextBox 6"/>
          <p:cNvSpPr txBox="1"/>
          <p:nvPr/>
        </p:nvSpPr>
        <p:spPr>
          <a:xfrm>
            <a:off x="6511657" y="5188347"/>
            <a:ext cx="915699" cy="711558"/>
          </a:xfrm>
          <a:prstGeom prst="rect">
            <a:avLst/>
          </a:prstGeom>
          <a:noFill/>
        </p:spPr>
        <p:txBody>
          <a:bodyPr vert="horz" wrap="none" lIns="0" tIns="0" rIns="0" bIns="0" rtlCol="0">
            <a:spAutoFit/>
          </a:bodyPr>
          <a:lstStyle/>
          <a:p>
            <a:pPr defTabSz="815848">
              <a:lnSpc>
                <a:spcPts val="2690"/>
              </a:lnSpc>
            </a:pPr>
            <a:r>
              <a:rPr lang="en-CA" sz="2400" dirty="0">
                <a:solidFill>
                  <a:srgbClr val="000000"/>
                </a:solidFill>
                <a:latin typeface="Arial"/>
                <a:cs typeface="Arial"/>
              </a:rPr>
              <a:t>Output</a:t>
            </a:r>
          </a:p>
          <a:p>
            <a:pPr defTabSz="815848">
              <a:lnSpc>
                <a:spcPts val="2732"/>
              </a:lnSpc>
            </a:pPr>
            <a:endParaRPr lang="en-CA" sz="2400" dirty="0">
              <a:solidFill>
                <a:srgbClr val="000000"/>
              </a:solidFill>
            </a:endParaRPr>
          </a:p>
        </p:txBody>
      </p:sp>
      <p:sp>
        <p:nvSpPr>
          <p:cNvPr id="7" name="TextBox 7"/>
          <p:cNvSpPr txBox="1"/>
          <p:nvPr/>
        </p:nvSpPr>
        <p:spPr>
          <a:xfrm>
            <a:off x="8231930" y="6510618"/>
            <a:ext cx="843180" cy="230832"/>
          </a:xfrm>
          <a:prstGeom prst="rect">
            <a:avLst/>
          </a:prstGeom>
          <a:noFill/>
        </p:spPr>
        <p:txBody>
          <a:bodyPr vert="horz" wrap="none" lIns="0" tIns="0" rIns="0" bIns="0" rtlCol="0">
            <a:spAutoFit/>
          </a:bodyPr>
          <a:lstStyle/>
          <a:p>
            <a:pPr defTabSz="815848">
              <a:lnSpc>
                <a:spcPts val="896"/>
              </a:lnSpc>
            </a:pPr>
            <a:r>
              <a:rPr lang="en-CA" sz="800">
                <a:solidFill>
                  <a:srgbClr val="000000"/>
                </a:solidFill>
                <a:latin typeface="Arial"/>
                <a:cs typeface="Arial"/>
              </a:rPr>
              <a:t>(Goodfellow 2016)</a:t>
            </a:r>
          </a:p>
          <a:p>
            <a:pPr defTabSz="815848">
              <a:lnSpc>
                <a:spcPts val="928"/>
              </a:lnSpc>
            </a:pPr>
            <a:endParaRPr lang="en-CA" sz="800">
              <a:solidFill>
                <a:srgbClr val="000000"/>
              </a:solidFill>
            </a:endParaRPr>
          </a:p>
        </p:txBody>
      </p:sp>
    </p:spTree>
    <p:extLst>
      <p:ext uri="{BB962C8B-B14F-4D97-AF65-F5344CB8AC3E}">
        <p14:creationId xmlns:p14="http://schemas.microsoft.com/office/powerpoint/2010/main" val="10296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
          <p:cNvSpPr txBox="1"/>
          <p:nvPr/>
        </p:nvSpPr>
        <p:spPr>
          <a:xfrm>
            <a:off x="2221885" y="506342"/>
            <a:ext cx="3926696" cy="864034"/>
          </a:xfrm>
          <a:prstGeom prst="rect">
            <a:avLst/>
          </a:prstGeom>
          <a:noFill/>
        </p:spPr>
        <p:txBody>
          <a:bodyPr vert="horz" wrap="none" lIns="0" tIns="0" rIns="0" bIns="0" rtlCol="0">
            <a:spAutoFit/>
          </a:bodyPr>
          <a:lstStyle/>
          <a:p>
            <a:pPr algn="ctr" defTabSz="815848">
              <a:lnSpc>
                <a:spcPts val="3301"/>
              </a:lnSpc>
            </a:pPr>
            <a:r>
              <a:rPr lang="en-CA" sz="3000" dirty="0">
                <a:solidFill>
                  <a:srgbClr val="000000"/>
                </a:solidFill>
                <a:latin typeface="Arial"/>
                <a:cs typeface="Arial"/>
              </a:rPr>
              <a:t>Simple Kernels / Filters</a:t>
            </a:r>
          </a:p>
          <a:p>
            <a:pPr defTabSz="815848">
              <a:lnSpc>
                <a:spcPts val="3301"/>
              </a:lnSpc>
            </a:pPr>
            <a:endParaRPr lang="en-CA" sz="3000" dirty="0">
              <a:solidFill>
                <a:srgbClr val="000000"/>
              </a:solidFill>
            </a:endParaRPr>
          </a:p>
        </p:txBody>
      </p:sp>
      <p:pic>
        <p:nvPicPr>
          <p:cNvPr id="10" name="Picture 9">
            <a:extLst>
              <a:ext uri="{FF2B5EF4-FFF2-40B4-BE49-F238E27FC236}">
                <a16:creationId xmlns:a16="http://schemas.microsoft.com/office/drawing/2014/main" id="{06A86120-7281-A545-B4CE-14801CEC4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146" y="1078156"/>
            <a:ext cx="3519582" cy="5617298"/>
          </a:xfrm>
          <a:prstGeom prst="rect">
            <a:avLst/>
          </a:prstGeom>
        </p:spPr>
      </p:pic>
    </p:spTree>
    <p:extLst>
      <p:ext uri="{BB962C8B-B14F-4D97-AF65-F5344CB8AC3E}">
        <p14:creationId xmlns:p14="http://schemas.microsoft.com/office/powerpoint/2010/main" val="111350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X or X?</a:t>
            </a:r>
          </a:p>
        </p:txBody>
      </p:sp>
      <p:sp>
        <p:nvSpPr>
          <p:cNvPr id="5" name="object 5"/>
          <p:cNvSpPr/>
          <p:nvPr/>
        </p:nvSpPr>
        <p:spPr>
          <a:xfrm>
            <a:off x="1014982" y="1124766"/>
            <a:ext cx="7114032" cy="406907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76222" y="5393437"/>
            <a:ext cx="8995837" cy="936152"/>
          </a:xfrm>
          <a:prstGeom prst="rect">
            <a:avLst/>
          </a:prstGeom>
        </p:spPr>
        <p:txBody>
          <a:bodyPr vert="horz" wrap="square" lIns="0" tIns="12605" rIns="0" bIns="0" rtlCol="0">
            <a:spAutoFit/>
          </a:bodyPr>
          <a:lstStyle/>
          <a:p>
            <a:pPr marL="698516">
              <a:spcBef>
                <a:spcPts val="99"/>
              </a:spcBef>
            </a:pPr>
            <a:r>
              <a:rPr sz="2000" spc="-26" dirty="0">
                <a:latin typeface="Gill Sans MT"/>
                <a:cs typeface="Gill Sans MT"/>
              </a:rPr>
              <a:t>Image </a:t>
            </a:r>
            <a:r>
              <a:rPr sz="2000" spc="-65" dirty="0">
                <a:latin typeface="Gill Sans MT"/>
                <a:cs typeface="Gill Sans MT"/>
              </a:rPr>
              <a:t>is </a:t>
            </a:r>
            <a:r>
              <a:rPr sz="2000" spc="-40" dirty="0">
                <a:latin typeface="Gill Sans MT"/>
                <a:cs typeface="Gill Sans MT"/>
              </a:rPr>
              <a:t>represented </a:t>
            </a:r>
            <a:r>
              <a:rPr sz="2000" spc="-36" dirty="0">
                <a:latin typeface="Gill Sans MT"/>
                <a:cs typeface="Gill Sans MT"/>
              </a:rPr>
              <a:t>as </a:t>
            </a:r>
            <a:r>
              <a:rPr sz="2000" spc="-50" dirty="0">
                <a:latin typeface="Gill Sans MT"/>
                <a:cs typeface="Gill Sans MT"/>
              </a:rPr>
              <a:t>matrix </a:t>
            </a:r>
            <a:r>
              <a:rPr sz="2000" spc="-20" dirty="0">
                <a:latin typeface="Gill Sans MT"/>
                <a:cs typeface="Gill Sans MT"/>
              </a:rPr>
              <a:t>of </a:t>
            </a:r>
            <a:r>
              <a:rPr sz="2000" spc="-40" dirty="0">
                <a:latin typeface="Gill Sans MT"/>
                <a:cs typeface="Gill Sans MT"/>
              </a:rPr>
              <a:t>pixel </a:t>
            </a:r>
            <a:r>
              <a:rPr sz="2000" spc="-30" dirty="0">
                <a:latin typeface="Gill Sans MT"/>
                <a:cs typeface="Gill Sans MT"/>
              </a:rPr>
              <a:t>values… </a:t>
            </a:r>
            <a:r>
              <a:rPr sz="2000" spc="-16" dirty="0">
                <a:latin typeface="Gill Sans MT"/>
                <a:cs typeface="Gill Sans MT"/>
              </a:rPr>
              <a:t>and </a:t>
            </a:r>
            <a:r>
              <a:rPr sz="2000" spc="-30" dirty="0">
                <a:latin typeface="Gill Sans MT"/>
                <a:cs typeface="Gill Sans MT"/>
              </a:rPr>
              <a:t>computers </a:t>
            </a:r>
            <a:r>
              <a:rPr sz="2000" spc="-50" dirty="0">
                <a:latin typeface="Gill Sans MT"/>
                <a:cs typeface="Gill Sans MT"/>
              </a:rPr>
              <a:t>are</a:t>
            </a:r>
            <a:r>
              <a:rPr sz="2000" spc="339" dirty="0">
                <a:latin typeface="Gill Sans MT"/>
                <a:cs typeface="Gill Sans MT"/>
              </a:rPr>
              <a:t> </a:t>
            </a:r>
            <a:r>
              <a:rPr sz="2000" spc="-69" dirty="0">
                <a:latin typeface="Gill Sans MT"/>
                <a:cs typeface="Gill Sans MT"/>
              </a:rPr>
              <a:t>literal!</a:t>
            </a:r>
            <a:endParaRPr sz="2000" dirty="0">
              <a:latin typeface="Gill Sans MT"/>
              <a:cs typeface="Gill Sans MT"/>
            </a:endParaRPr>
          </a:p>
          <a:p>
            <a:pPr marL="12605"/>
            <a:r>
              <a:rPr sz="2000" spc="-85" dirty="0">
                <a:latin typeface="Gill Sans MT"/>
                <a:cs typeface="Gill Sans MT"/>
              </a:rPr>
              <a:t>We </a:t>
            </a:r>
            <a:r>
              <a:rPr sz="2000" spc="-36" dirty="0">
                <a:latin typeface="Gill Sans MT"/>
                <a:cs typeface="Gill Sans MT"/>
              </a:rPr>
              <a:t>want </a:t>
            </a:r>
            <a:r>
              <a:rPr sz="2000" spc="-46" dirty="0">
                <a:latin typeface="Gill Sans MT"/>
                <a:cs typeface="Gill Sans MT"/>
              </a:rPr>
              <a:t>to </a:t>
            </a:r>
            <a:r>
              <a:rPr sz="2000" spc="10" dirty="0">
                <a:latin typeface="Gill Sans MT"/>
                <a:cs typeface="Gill Sans MT"/>
              </a:rPr>
              <a:t>be </a:t>
            </a:r>
            <a:r>
              <a:rPr sz="2000" spc="-20" dirty="0">
                <a:latin typeface="Gill Sans MT"/>
                <a:cs typeface="Gill Sans MT"/>
              </a:rPr>
              <a:t>able </a:t>
            </a:r>
            <a:r>
              <a:rPr sz="2000" spc="-46" dirty="0">
                <a:latin typeface="Gill Sans MT"/>
                <a:cs typeface="Gill Sans MT"/>
              </a:rPr>
              <a:t>to </a:t>
            </a:r>
            <a:r>
              <a:rPr sz="2000" spc="-50" dirty="0">
                <a:latin typeface="Gill Sans MT"/>
                <a:cs typeface="Gill Sans MT"/>
              </a:rPr>
              <a:t>classify </a:t>
            </a:r>
            <a:r>
              <a:rPr sz="2000" spc="-16" dirty="0">
                <a:latin typeface="Gill Sans MT"/>
                <a:cs typeface="Gill Sans MT"/>
              </a:rPr>
              <a:t>an </a:t>
            </a:r>
            <a:r>
              <a:rPr sz="2000" spc="-40" dirty="0">
                <a:latin typeface="Gill Sans MT"/>
                <a:cs typeface="Gill Sans MT"/>
              </a:rPr>
              <a:t>X </a:t>
            </a:r>
            <a:r>
              <a:rPr sz="2000" spc="-36" dirty="0">
                <a:latin typeface="Gill Sans MT"/>
                <a:cs typeface="Gill Sans MT"/>
              </a:rPr>
              <a:t>as </a:t>
            </a:r>
            <a:r>
              <a:rPr sz="2000" spc="-16" dirty="0">
                <a:latin typeface="Gill Sans MT"/>
                <a:cs typeface="Gill Sans MT"/>
              </a:rPr>
              <a:t>an </a:t>
            </a:r>
            <a:r>
              <a:rPr sz="2000" spc="-40" dirty="0">
                <a:latin typeface="Gill Sans MT"/>
                <a:cs typeface="Gill Sans MT"/>
              </a:rPr>
              <a:t>X </a:t>
            </a:r>
            <a:r>
              <a:rPr sz="2000" spc="-20" dirty="0">
                <a:latin typeface="Gill Sans MT"/>
                <a:cs typeface="Gill Sans MT"/>
              </a:rPr>
              <a:t>even </a:t>
            </a:r>
            <a:r>
              <a:rPr sz="2000" spc="-46" dirty="0">
                <a:latin typeface="Gill Sans MT"/>
                <a:cs typeface="Gill Sans MT"/>
              </a:rPr>
              <a:t>if </a:t>
            </a:r>
            <a:r>
              <a:rPr sz="2000" spc="-95" dirty="0">
                <a:latin typeface="Gill Sans MT"/>
                <a:cs typeface="Gill Sans MT"/>
              </a:rPr>
              <a:t>it’s </a:t>
            </a:r>
            <a:r>
              <a:rPr sz="2000" spc="-46" dirty="0">
                <a:latin typeface="Gill Sans MT"/>
                <a:cs typeface="Gill Sans MT"/>
              </a:rPr>
              <a:t>shifted, </a:t>
            </a:r>
            <a:r>
              <a:rPr sz="2000" spc="-59" dirty="0">
                <a:latin typeface="Gill Sans MT"/>
                <a:cs typeface="Gill Sans MT"/>
              </a:rPr>
              <a:t>shrunk, </a:t>
            </a:r>
            <a:r>
              <a:rPr sz="2000" spc="-50" dirty="0">
                <a:latin typeface="Gill Sans MT"/>
                <a:cs typeface="Gill Sans MT"/>
              </a:rPr>
              <a:t>rotated,</a:t>
            </a:r>
            <a:r>
              <a:rPr sz="2000" spc="174" dirty="0">
                <a:latin typeface="Gill Sans MT"/>
                <a:cs typeface="Gill Sans MT"/>
              </a:rPr>
              <a:t> </a:t>
            </a:r>
            <a:r>
              <a:rPr sz="2000" spc="-26" dirty="0">
                <a:latin typeface="Gill Sans MT"/>
                <a:cs typeface="Gill Sans MT"/>
              </a:rPr>
              <a:t>deformed.</a:t>
            </a:r>
            <a:endParaRPr sz="2000" dirty="0">
              <a:latin typeface="Gill Sans MT"/>
              <a:cs typeface="Gill Sans MT"/>
            </a:endParaRPr>
          </a:p>
        </p:txBody>
      </p:sp>
      <p:sp>
        <p:nvSpPr>
          <p:cNvPr id="8" name="object 8"/>
          <p:cNvSpPr txBox="1"/>
          <p:nvPr/>
        </p:nvSpPr>
        <p:spPr>
          <a:xfrm>
            <a:off x="7334208" y="6653085"/>
            <a:ext cx="1818266" cy="362089"/>
          </a:xfrm>
          <a:prstGeom prst="rect">
            <a:avLst/>
          </a:prstGeom>
        </p:spPr>
        <p:txBody>
          <a:bodyPr vert="horz" wrap="square" lIns="0" tIns="0" rIns="0" bIns="0" rtlCol="0">
            <a:spAutoFit/>
          </a:bodyPr>
          <a:lstStyle/>
          <a:p>
            <a:pPr marL="12605">
              <a:lnSpc>
                <a:spcPts val="1420"/>
              </a:lnSpc>
            </a:pPr>
            <a:r>
              <a:rPr sz="1200" spc="-40" dirty="0">
                <a:latin typeface="Gill Sans MT"/>
                <a:cs typeface="Gill Sans MT"/>
              </a:rPr>
              <a:t>Rohrer </a:t>
            </a:r>
            <a:r>
              <a:rPr sz="1200" i="1" spc="-10" dirty="0">
                <a:latin typeface="Gill Sans MT"/>
                <a:cs typeface="Gill Sans MT"/>
              </a:rPr>
              <a:t>How </a:t>
            </a:r>
            <a:r>
              <a:rPr sz="1200" i="1" spc="-6" dirty="0">
                <a:latin typeface="Gill Sans MT"/>
                <a:cs typeface="Gill Sans MT"/>
              </a:rPr>
              <a:t>do </a:t>
            </a:r>
            <a:r>
              <a:rPr sz="1200" i="1" dirty="0">
                <a:latin typeface="Gill Sans MT"/>
                <a:cs typeface="Gill Sans MT"/>
              </a:rPr>
              <a:t>CNNs </a:t>
            </a:r>
            <a:r>
              <a:rPr sz="1200" i="1" spc="-30" dirty="0">
                <a:latin typeface="Gill Sans MT"/>
                <a:cs typeface="Gill Sans MT"/>
              </a:rPr>
              <a:t>work?</a:t>
            </a:r>
            <a:endParaRPr sz="1200" dirty="0">
              <a:latin typeface="Gill Sans MT"/>
              <a:cs typeface="Gill Sans M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21"/>
            <a:ext cx="9144000" cy="6846794"/>
          </a:xfrm>
          <a:prstGeom prst="rect">
            <a:avLst/>
          </a:prstGeom>
        </p:spPr>
      </p:pic>
      <p:sp>
        <p:nvSpPr>
          <p:cNvPr id="6" name="TextBox 2"/>
          <p:cNvSpPr txBox="1"/>
          <p:nvPr/>
        </p:nvSpPr>
        <p:spPr>
          <a:xfrm>
            <a:off x="715849" y="381012"/>
            <a:ext cx="7721695" cy="1527568"/>
          </a:xfrm>
          <a:prstGeom prst="rect">
            <a:avLst/>
          </a:prstGeom>
          <a:noFill/>
        </p:spPr>
        <p:txBody>
          <a:bodyPr vert="horz" wrap="none" lIns="0" tIns="0" rIns="0" bIns="0" rtlCol="0">
            <a:spAutoFit/>
          </a:bodyPr>
          <a:lstStyle/>
          <a:p>
            <a:pPr>
              <a:lnSpc>
                <a:spcPts val="4037"/>
              </a:lnSpc>
              <a:tabLst>
                <a:tab pos="2771629" algn="l"/>
              </a:tabLst>
            </a:pPr>
            <a:r>
              <a:rPr lang="en-CA" sz="3400">
                <a:solidFill>
                  <a:srgbClr val="000000"/>
                </a:solidFill>
                <a:latin typeface="Calibri"/>
                <a:cs typeface="Calibri"/>
              </a:rPr>
              <a:t>There are three approaches to edge cases in</a:t>
            </a:r>
            <a:r>
              <a:rPr lang="en-CA" sz="3400">
                <a:solidFill>
                  <a:srgbClr val="000000"/>
                </a:solidFill>
                <a:latin typeface="Times New Roman"/>
              </a:rPr>
              <a:t/>
            </a:r>
            <a:br>
              <a:rPr lang="en-CA" sz="3400">
                <a:solidFill>
                  <a:srgbClr val="000000"/>
                </a:solidFill>
                <a:latin typeface="Times New Roman"/>
              </a:rPr>
            </a:br>
            <a:r>
              <a:rPr lang="en-CA" sz="3400">
                <a:solidFill>
                  <a:srgbClr val="000000"/>
                </a:solidFill>
                <a:latin typeface="Calibri"/>
                <a:cs typeface="Calibri"/>
              </a:rPr>
              <a:t>	convolution</a:t>
            </a:r>
          </a:p>
          <a:p>
            <a:pPr>
              <a:lnSpc>
                <a:spcPts val="4037"/>
              </a:lnSpc>
            </a:pPr>
            <a:endParaRPr lang="en-CA" sz="3400">
              <a:solidFill>
                <a:srgbClr val="000000"/>
              </a:solidFill>
            </a:endParaRPr>
          </a:p>
        </p:txBody>
      </p:sp>
    </p:spTree>
    <p:extLst>
      <p:ext uri="{BB962C8B-B14F-4D97-AF65-F5344CB8AC3E}">
        <p14:creationId xmlns:p14="http://schemas.microsoft.com/office/powerpoint/2010/main" val="18533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00600" y="646156"/>
            <a:ext cx="4343400" cy="2447925"/>
          </a:xfrm>
          <a:prstGeom prst="rect">
            <a:avLst/>
          </a:prstGeom>
        </p:spPr>
      </p:pic>
      <p:pic>
        <p:nvPicPr>
          <p:cNvPr id="13" name="Picture 12"/>
          <p:cNvPicPr>
            <a:picLocks noChangeAspect="1"/>
          </p:cNvPicPr>
          <p:nvPr/>
        </p:nvPicPr>
        <p:blipFill>
          <a:blip r:embed="rId3"/>
          <a:stretch>
            <a:fillRect/>
          </a:stretch>
        </p:blipFill>
        <p:spPr>
          <a:xfrm>
            <a:off x="56963" y="646156"/>
            <a:ext cx="4471967" cy="2447925"/>
          </a:xfrm>
          <a:prstGeom prst="rect">
            <a:avLst/>
          </a:prstGeom>
        </p:spPr>
      </p:pic>
      <p:sp>
        <p:nvSpPr>
          <p:cNvPr id="8" name="TextBox 8"/>
          <p:cNvSpPr txBox="1"/>
          <p:nvPr/>
        </p:nvSpPr>
        <p:spPr>
          <a:xfrm>
            <a:off x="8153400" y="738685"/>
            <a:ext cx="843180" cy="230832"/>
          </a:xfrm>
          <a:prstGeom prst="rect">
            <a:avLst/>
          </a:prstGeom>
          <a:noFill/>
        </p:spPr>
        <p:txBody>
          <a:bodyPr vert="horz" wrap="none" lIns="0" tIns="0" rIns="0" bIns="0" rtlCol="0">
            <a:spAutoFit/>
          </a:bodyPr>
          <a:lstStyle/>
          <a:p>
            <a:pPr>
              <a:lnSpc>
                <a:spcPts val="928"/>
              </a:lnSpc>
            </a:pPr>
            <a:r>
              <a:rPr lang="en-CA" sz="800" dirty="0">
                <a:solidFill>
                  <a:srgbClr val="000000"/>
                </a:solidFill>
                <a:latin typeface="Arial"/>
                <a:cs typeface="Arial"/>
              </a:rPr>
              <a:t>(</a:t>
            </a:r>
            <a:r>
              <a:rPr lang="en-CA" sz="800" dirty="0" err="1">
                <a:solidFill>
                  <a:srgbClr val="000000"/>
                </a:solidFill>
                <a:latin typeface="Arial"/>
                <a:cs typeface="Arial"/>
              </a:rPr>
              <a:t>Goodfellow</a:t>
            </a:r>
            <a:r>
              <a:rPr lang="en-CA" sz="800" dirty="0">
                <a:solidFill>
                  <a:srgbClr val="000000"/>
                </a:solidFill>
                <a:latin typeface="Arial"/>
                <a:cs typeface="Arial"/>
              </a:rPr>
              <a:t> 2016)</a:t>
            </a:r>
          </a:p>
          <a:p>
            <a:pPr>
              <a:lnSpc>
                <a:spcPts val="928"/>
              </a:lnSpc>
            </a:pPr>
            <a:endParaRPr lang="en-CA" sz="800" dirty="0">
              <a:solidFill>
                <a:srgbClr val="000000"/>
              </a:solidFill>
            </a:endParaRPr>
          </a:p>
        </p:txBody>
      </p:sp>
      <p:sp>
        <p:nvSpPr>
          <p:cNvPr id="10" name="Title 9"/>
          <p:cNvSpPr>
            <a:spLocks noGrp="1"/>
          </p:cNvSpPr>
          <p:nvPr>
            <p:ph type="ctrTitle"/>
          </p:nvPr>
        </p:nvSpPr>
        <p:spPr>
          <a:xfrm>
            <a:off x="23" y="1"/>
            <a:ext cx="9143998" cy="500137"/>
          </a:xfrm>
        </p:spPr>
        <p:txBody>
          <a:bodyPr/>
          <a:lstStyle/>
          <a:p>
            <a:pPr algn="ctr">
              <a:lnSpc>
                <a:spcPts val="3868"/>
              </a:lnSpc>
            </a:pPr>
            <a:r>
              <a:rPr lang="en-CA" sz="3600" dirty="0">
                <a:solidFill>
                  <a:srgbClr val="000000"/>
                </a:solidFill>
                <a:latin typeface="Arial"/>
                <a:cs typeface="Arial"/>
              </a:rPr>
              <a:t>Zero Padding Controls Output </a:t>
            </a:r>
            <a:r>
              <a:rPr lang="en-CA" sz="3600" dirty="0" smtClean="0">
                <a:solidFill>
                  <a:srgbClr val="000000"/>
                </a:solidFill>
                <a:latin typeface="Arial"/>
                <a:cs typeface="Arial"/>
              </a:rPr>
              <a:t>Size</a:t>
            </a:r>
            <a:endParaRPr lang="en-US" sz="3600" dirty="0"/>
          </a:p>
        </p:txBody>
      </p:sp>
      <p:sp>
        <p:nvSpPr>
          <p:cNvPr id="11" name="TextBox 3"/>
          <p:cNvSpPr txBox="1"/>
          <p:nvPr/>
        </p:nvSpPr>
        <p:spPr>
          <a:xfrm>
            <a:off x="-1" y="3617763"/>
            <a:ext cx="9144021" cy="498598"/>
          </a:xfrm>
          <a:prstGeom prst="rect">
            <a:avLst/>
          </a:prstGeom>
          <a:noFill/>
        </p:spPr>
        <p:txBody>
          <a:bodyPr vert="horz" wrap="square" lIns="0" tIns="0" rIns="0" bIns="0" rtlCol="0">
            <a:spAutoFit/>
          </a:bodyPr>
          <a:lstStyle/>
          <a:p>
            <a:pPr>
              <a:lnSpc>
                <a:spcPct val="80000"/>
              </a:lnSpc>
            </a:pPr>
            <a:r>
              <a:rPr lang="en-CA" sz="2000" dirty="0" smtClean="0">
                <a:solidFill>
                  <a:srgbClr val="000000"/>
                </a:solidFill>
                <a:latin typeface="Arial"/>
                <a:cs typeface="Arial"/>
              </a:rPr>
              <a:t>•</a:t>
            </a:r>
            <a:r>
              <a:rPr lang="en-CA" sz="2000" b="1" dirty="0" smtClean="0">
                <a:solidFill>
                  <a:srgbClr val="000000"/>
                </a:solidFill>
                <a:latin typeface="Calibri Bold"/>
                <a:cs typeface="Calibri Bold"/>
              </a:rPr>
              <a:t> </a:t>
            </a:r>
            <a:r>
              <a:rPr lang="en-CA" sz="2000" b="1" dirty="0">
                <a:solidFill>
                  <a:srgbClr val="000000"/>
                </a:solidFill>
                <a:latin typeface="Calibri Bold"/>
                <a:cs typeface="Calibri Bold"/>
              </a:rPr>
              <a:t>Full convolution</a:t>
            </a:r>
            <a:r>
              <a:rPr lang="en-CA" sz="2000" dirty="0">
                <a:solidFill>
                  <a:srgbClr val="000000"/>
                </a:solidFill>
                <a:cs typeface="Calibri"/>
              </a:rPr>
              <a:t>: zero pad input so output </a:t>
            </a:r>
            <a:r>
              <a:rPr lang="en-CA" sz="2000" dirty="0" smtClean="0">
                <a:solidFill>
                  <a:srgbClr val="000000"/>
                </a:solidFill>
                <a:cs typeface="Calibri"/>
              </a:rPr>
              <a:t>is produced </a:t>
            </a:r>
            <a:r>
              <a:rPr lang="en-CA" sz="2000" dirty="0">
                <a:solidFill>
                  <a:srgbClr val="000000"/>
                </a:solidFill>
                <a:cs typeface="Calibri"/>
              </a:rPr>
              <a:t>whenever an output value </a:t>
            </a:r>
            <a:r>
              <a:rPr lang="en-CA" sz="2000" dirty="0" smtClean="0">
                <a:solidFill>
                  <a:srgbClr val="000000"/>
                </a:solidFill>
                <a:cs typeface="Calibri"/>
              </a:rPr>
              <a:t>contains at </a:t>
            </a:r>
            <a:r>
              <a:rPr lang="en-CA" sz="2000" dirty="0">
                <a:solidFill>
                  <a:srgbClr val="000000"/>
                </a:solidFill>
                <a:cs typeface="Calibri"/>
              </a:rPr>
              <a:t>least one input value (expands output</a:t>
            </a:r>
            <a:r>
              <a:rPr lang="en-CA" sz="2000" dirty="0" smtClean="0">
                <a:solidFill>
                  <a:srgbClr val="000000"/>
                </a:solidFill>
                <a:cs typeface="Calibri"/>
              </a:rPr>
              <a:t>)</a:t>
            </a:r>
            <a:endParaRPr lang="en-CA" sz="2000" dirty="0">
              <a:solidFill>
                <a:srgbClr val="000000"/>
              </a:solidFill>
              <a:cs typeface="Calibri"/>
            </a:endParaRPr>
          </a:p>
        </p:txBody>
      </p:sp>
      <p:sp>
        <p:nvSpPr>
          <p:cNvPr id="14" name="Rectangle 13"/>
          <p:cNvSpPr/>
          <p:nvPr/>
        </p:nvSpPr>
        <p:spPr>
          <a:xfrm>
            <a:off x="4572000" y="3111014"/>
            <a:ext cx="4653060" cy="535531"/>
          </a:xfrm>
          <a:prstGeom prst="rect">
            <a:avLst/>
          </a:prstGeom>
        </p:spPr>
        <p:txBody>
          <a:bodyPr wrap="square">
            <a:spAutoFit/>
          </a:bodyPr>
          <a:lstStyle/>
          <a:p>
            <a:pPr>
              <a:lnSpc>
                <a:spcPct val="80000"/>
              </a:lnSpc>
            </a:pPr>
            <a:r>
              <a:rPr lang="en-CA" dirty="0">
                <a:solidFill>
                  <a:srgbClr val="000000"/>
                </a:solidFill>
                <a:latin typeface="Arial"/>
                <a:cs typeface="Arial"/>
              </a:rPr>
              <a:t>•</a:t>
            </a:r>
            <a:r>
              <a:rPr lang="en-CA" b="1" dirty="0">
                <a:solidFill>
                  <a:srgbClr val="000000"/>
                </a:solidFill>
                <a:latin typeface="Calibri Bold"/>
                <a:cs typeface="Calibri Bold"/>
              </a:rPr>
              <a:t> </a:t>
            </a:r>
            <a:r>
              <a:rPr lang="en-CA" b="1" dirty="0" smtClean="0">
                <a:solidFill>
                  <a:srgbClr val="000000"/>
                </a:solidFill>
                <a:latin typeface="Calibri Bold"/>
                <a:cs typeface="Calibri Bold"/>
              </a:rPr>
              <a:t>Valid-only </a:t>
            </a:r>
            <a:r>
              <a:rPr lang="en-CA" b="1" dirty="0">
                <a:solidFill>
                  <a:srgbClr val="000000"/>
                </a:solidFill>
                <a:latin typeface="Calibri Bold"/>
                <a:cs typeface="Calibri Bold"/>
              </a:rPr>
              <a:t>convolution</a:t>
            </a:r>
            <a:r>
              <a:rPr lang="en-CA" dirty="0">
                <a:solidFill>
                  <a:srgbClr val="000000"/>
                </a:solidFill>
                <a:cs typeface="Calibri"/>
              </a:rPr>
              <a:t>: output only when entire kernel contained in input (shrinks output)</a:t>
            </a:r>
            <a:endParaRPr lang="en-CA" dirty="0">
              <a:solidFill>
                <a:srgbClr val="000000"/>
              </a:solidFill>
              <a:cs typeface="Calibri"/>
            </a:endParaRPr>
          </a:p>
        </p:txBody>
      </p:sp>
      <p:sp>
        <p:nvSpPr>
          <p:cNvPr id="16" name="Rectangle 15"/>
          <p:cNvSpPr/>
          <p:nvPr/>
        </p:nvSpPr>
        <p:spPr>
          <a:xfrm>
            <a:off x="46997" y="3143375"/>
            <a:ext cx="4572000" cy="535531"/>
          </a:xfrm>
          <a:prstGeom prst="rect">
            <a:avLst/>
          </a:prstGeom>
        </p:spPr>
        <p:txBody>
          <a:bodyPr>
            <a:spAutoFit/>
          </a:bodyPr>
          <a:lstStyle/>
          <a:p>
            <a:pPr>
              <a:lnSpc>
                <a:spcPct val="80000"/>
              </a:lnSpc>
            </a:pPr>
            <a:r>
              <a:rPr lang="en-CA" dirty="0">
                <a:solidFill>
                  <a:srgbClr val="000000"/>
                </a:solidFill>
                <a:latin typeface="Arial"/>
                <a:cs typeface="Arial"/>
              </a:rPr>
              <a:t>•</a:t>
            </a:r>
            <a:r>
              <a:rPr lang="en-CA" b="1" dirty="0">
                <a:solidFill>
                  <a:srgbClr val="000000"/>
                </a:solidFill>
                <a:latin typeface="Calibri Bold"/>
                <a:cs typeface="Calibri Bold"/>
              </a:rPr>
              <a:t> Same convolution</a:t>
            </a:r>
            <a:r>
              <a:rPr lang="en-CA" dirty="0">
                <a:solidFill>
                  <a:srgbClr val="000000"/>
                </a:solidFill>
                <a:cs typeface="Calibri"/>
              </a:rPr>
              <a:t>: zero pad input so output is same size as input dimensions</a:t>
            </a:r>
            <a:endParaRPr lang="en-CA" dirty="0">
              <a:solidFill>
                <a:srgbClr val="000000"/>
              </a:solidFill>
              <a:cs typeface="Calibri"/>
            </a:endParaRPr>
          </a:p>
        </p:txBody>
      </p:sp>
      <p:sp>
        <p:nvSpPr>
          <p:cNvPr id="17" name="TextBox 5"/>
          <p:cNvSpPr txBox="1"/>
          <p:nvPr/>
        </p:nvSpPr>
        <p:spPr>
          <a:xfrm>
            <a:off x="178518" y="5118415"/>
            <a:ext cx="8737969" cy="464871"/>
          </a:xfrm>
          <a:prstGeom prst="rect">
            <a:avLst/>
          </a:prstGeom>
          <a:noFill/>
        </p:spPr>
        <p:txBody>
          <a:bodyPr vert="horz" wrap="none" lIns="0" tIns="0" rIns="0" bIns="0" rtlCol="0">
            <a:spAutoFit/>
          </a:bodyPr>
          <a:lstStyle/>
          <a:p>
            <a:pPr defTabSz="817765">
              <a:lnSpc>
                <a:spcPts val="1804"/>
              </a:lnSpc>
            </a:pPr>
            <a:r>
              <a:rPr lang="en-CA" dirty="0">
                <a:solidFill>
                  <a:srgbClr val="333333"/>
                </a:solidFill>
                <a:latin typeface="Consolas"/>
                <a:cs typeface="Consolas"/>
              </a:rPr>
              <a:t>x</a:t>
            </a:r>
            <a:r>
              <a:rPr lang="en-CA" dirty="0">
                <a:solidFill>
                  <a:srgbClr val="A71C5D"/>
                </a:solidFill>
                <a:latin typeface="Consolas"/>
                <a:cs typeface="Consolas"/>
              </a:rPr>
              <a:t> =</a:t>
            </a:r>
            <a:r>
              <a:rPr lang="en-CA" dirty="0">
                <a:solidFill>
                  <a:srgbClr val="333333"/>
                </a:solidFill>
                <a:latin typeface="Consolas"/>
                <a:cs typeface="Consolas"/>
              </a:rPr>
              <a:t> tf.nn.conv2d(x, W,</a:t>
            </a:r>
            <a:r>
              <a:rPr lang="en-CA" dirty="0">
                <a:solidFill>
                  <a:srgbClr val="ED6942"/>
                </a:solidFill>
                <a:latin typeface="Consolas"/>
                <a:cs typeface="Consolas"/>
              </a:rPr>
              <a:t> strides</a:t>
            </a:r>
            <a:r>
              <a:rPr lang="en-CA" dirty="0">
                <a:solidFill>
                  <a:srgbClr val="A71C5D"/>
                </a:solidFill>
                <a:latin typeface="Consolas"/>
                <a:cs typeface="Consolas"/>
              </a:rPr>
              <a:t>=</a:t>
            </a:r>
            <a:r>
              <a:rPr lang="en-CA" dirty="0">
                <a:solidFill>
                  <a:srgbClr val="333333"/>
                </a:solidFill>
                <a:latin typeface="Consolas"/>
                <a:cs typeface="Consolas"/>
              </a:rPr>
              <a:t>[</a:t>
            </a:r>
            <a:r>
              <a:rPr lang="en-CA" dirty="0" smtClean="0">
                <a:solidFill>
                  <a:srgbClr val="0085B3"/>
                </a:solidFill>
                <a:latin typeface="Consolas"/>
                <a:cs typeface="Consolas"/>
              </a:rPr>
              <a:t>1</a:t>
            </a:r>
            <a:r>
              <a:rPr lang="en-CA" dirty="0" smtClean="0">
                <a:solidFill>
                  <a:srgbClr val="333333"/>
                </a:solidFill>
                <a:latin typeface="Consolas"/>
                <a:cs typeface="Consolas"/>
              </a:rPr>
              <a:t>,strides,strides,</a:t>
            </a:r>
            <a:r>
              <a:rPr lang="en-CA" dirty="0" smtClean="0">
                <a:solidFill>
                  <a:srgbClr val="0085B3"/>
                </a:solidFill>
                <a:latin typeface="Consolas"/>
                <a:cs typeface="Consolas"/>
              </a:rPr>
              <a:t>1</a:t>
            </a:r>
            <a:r>
              <a:rPr lang="en-CA" dirty="0" smtClean="0">
                <a:solidFill>
                  <a:srgbClr val="333333"/>
                </a:solidFill>
                <a:latin typeface="Consolas"/>
                <a:cs typeface="Consolas"/>
              </a:rPr>
              <a:t>],</a:t>
            </a:r>
            <a:r>
              <a:rPr lang="en-CA" dirty="0" smtClean="0">
                <a:solidFill>
                  <a:srgbClr val="ED6942"/>
                </a:solidFill>
                <a:latin typeface="Consolas"/>
                <a:cs typeface="Consolas"/>
              </a:rPr>
              <a:t>padding</a:t>
            </a:r>
            <a:r>
              <a:rPr lang="en-CA" dirty="0">
                <a:solidFill>
                  <a:srgbClr val="A71C5D"/>
                </a:solidFill>
                <a:latin typeface="Consolas"/>
                <a:cs typeface="Consolas"/>
              </a:rPr>
              <a:t>=</a:t>
            </a:r>
            <a:r>
              <a:rPr lang="en-CA" dirty="0">
                <a:solidFill>
                  <a:srgbClr val="173591"/>
                </a:solidFill>
                <a:latin typeface="Consolas"/>
                <a:cs typeface="Consolas"/>
              </a:rPr>
              <a:t>'SAME'</a:t>
            </a:r>
            <a:r>
              <a:rPr lang="en-CA" dirty="0">
                <a:solidFill>
                  <a:srgbClr val="333333"/>
                </a:solidFill>
                <a:latin typeface="Consolas"/>
                <a:cs typeface="Consolas"/>
              </a:rPr>
              <a:t>)</a:t>
            </a:r>
          </a:p>
          <a:p>
            <a:pPr defTabSz="817765">
              <a:lnSpc>
                <a:spcPts val="1804"/>
              </a:lnSpc>
            </a:pPr>
            <a:endParaRPr lang="en-CA" dirty="0">
              <a:solidFill>
                <a:srgbClr val="000000"/>
              </a:solidFill>
            </a:endParaRPr>
          </a:p>
        </p:txBody>
      </p:sp>
      <p:pic>
        <p:nvPicPr>
          <p:cNvPr id="18" name="Picture 17"/>
          <p:cNvPicPr>
            <a:picLocks noChangeAspect="1"/>
          </p:cNvPicPr>
          <p:nvPr/>
        </p:nvPicPr>
        <p:blipFill>
          <a:blip r:embed="rId4"/>
          <a:stretch>
            <a:fillRect/>
          </a:stretch>
        </p:blipFill>
        <p:spPr>
          <a:xfrm>
            <a:off x="-1" y="4168331"/>
            <a:ext cx="4471987" cy="471487"/>
          </a:xfrm>
          <a:prstGeom prst="rect">
            <a:avLst/>
          </a:prstGeom>
        </p:spPr>
      </p:pic>
      <p:pic>
        <p:nvPicPr>
          <p:cNvPr id="19" name="Picture 18"/>
          <p:cNvPicPr>
            <a:picLocks noChangeAspect="1"/>
          </p:cNvPicPr>
          <p:nvPr/>
        </p:nvPicPr>
        <p:blipFill>
          <a:blip r:embed="rId5"/>
          <a:stretch>
            <a:fillRect/>
          </a:stretch>
        </p:blipFill>
        <p:spPr>
          <a:xfrm>
            <a:off x="-8467" y="5381397"/>
            <a:ext cx="7924800" cy="691031"/>
          </a:xfrm>
          <a:prstGeom prst="rect">
            <a:avLst/>
          </a:prstGeom>
        </p:spPr>
      </p:pic>
      <p:sp>
        <p:nvSpPr>
          <p:cNvPr id="21" name="Rectangle 20"/>
          <p:cNvSpPr/>
          <p:nvPr/>
        </p:nvSpPr>
        <p:spPr>
          <a:xfrm>
            <a:off x="25212" y="6127435"/>
            <a:ext cx="9118787" cy="757130"/>
          </a:xfrm>
          <a:prstGeom prst="rect">
            <a:avLst/>
          </a:prstGeom>
        </p:spPr>
        <p:txBody>
          <a:bodyPr wrap="square">
            <a:spAutoFit/>
          </a:bodyPr>
          <a:lstStyle/>
          <a:p>
            <a:pPr marL="285750" indent="-285750" defTabSz="817765">
              <a:lnSpc>
                <a:spcPct val="80000"/>
              </a:lnSpc>
              <a:buFont typeface="Arial" panose="020B0604020202020204" pitchFamily="34" charset="0"/>
              <a:buChar char="•"/>
            </a:pPr>
            <a:r>
              <a:rPr lang="en-US" dirty="0" smtClean="0">
                <a:solidFill>
                  <a:srgbClr val="000000"/>
                </a:solidFill>
                <a:latin typeface="Arial" panose="020B0604020202020204" pitchFamily="34" charset="0"/>
                <a:cs typeface="Arial" panose="020B0604020202020204" pitchFamily="34" charset="0"/>
              </a:rPr>
              <a:t>TF </a:t>
            </a:r>
            <a:r>
              <a:rPr lang="en-US" dirty="0">
                <a:solidFill>
                  <a:srgbClr val="000000"/>
                </a:solidFill>
                <a:latin typeface="Arial" panose="020B0604020202020204" pitchFamily="34" charset="0"/>
                <a:cs typeface="Arial" panose="020B0604020202020204" pitchFamily="34" charset="0"/>
              </a:rPr>
              <a:t>convolution operator takes stride and </a:t>
            </a:r>
            <a:r>
              <a:rPr lang="en-US" dirty="0" smtClean="0">
                <a:solidFill>
                  <a:srgbClr val="000000"/>
                </a:solidFill>
                <a:latin typeface="Arial" panose="020B0604020202020204" pitchFamily="34" charset="0"/>
                <a:cs typeface="Arial" panose="020B0604020202020204" pitchFamily="34" charset="0"/>
              </a:rPr>
              <a:t>zero fill </a:t>
            </a:r>
            <a:r>
              <a:rPr lang="en-US" dirty="0">
                <a:solidFill>
                  <a:srgbClr val="000000"/>
                </a:solidFill>
                <a:latin typeface="Arial" panose="020B0604020202020204" pitchFamily="34" charset="0"/>
                <a:cs typeface="Arial" panose="020B0604020202020204" pitchFamily="34" charset="0"/>
              </a:rPr>
              <a:t>option as </a:t>
            </a:r>
            <a:r>
              <a:rPr lang="en-US" dirty="0" smtClean="0">
                <a:solidFill>
                  <a:srgbClr val="000000"/>
                </a:solidFill>
                <a:latin typeface="Arial" panose="020B0604020202020204" pitchFamily="34" charset="0"/>
                <a:cs typeface="Arial" panose="020B0604020202020204" pitchFamily="34" charset="0"/>
              </a:rPr>
              <a:t>parameters</a:t>
            </a:r>
            <a:endParaRPr lang="en-US" dirty="0">
              <a:solidFill>
                <a:srgbClr val="000000"/>
              </a:solidFill>
              <a:latin typeface="Arial" panose="020B0604020202020204" pitchFamily="34" charset="0"/>
              <a:cs typeface="Arial" panose="020B0604020202020204" pitchFamily="34" charset="0"/>
            </a:endParaRPr>
          </a:p>
          <a:p>
            <a:pPr marL="285750" indent="-285750" defTabSz="817765">
              <a:lnSpc>
                <a:spcPct val="80000"/>
              </a:lnSpc>
              <a:buFont typeface="Arial" panose="020B0604020202020204" pitchFamily="34" charset="0"/>
              <a:buChar char="•"/>
            </a:pPr>
            <a:r>
              <a:rPr lang="en-CA" dirty="0" smtClean="0">
                <a:solidFill>
                  <a:srgbClr val="000000"/>
                </a:solidFill>
                <a:latin typeface="Arial" panose="020B0604020202020204" pitchFamily="34" charset="0"/>
                <a:cs typeface="Arial" panose="020B0604020202020204" pitchFamily="34" charset="0"/>
              </a:rPr>
              <a:t>Stride is distance between kernel applications in each dimension</a:t>
            </a:r>
          </a:p>
          <a:p>
            <a:pPr marL="285750" lvl="0" indent="-285750" defTabSz="817765">
              <a:lnSpc>
                <a:spcPct val="80000"/>
              </a:lnSpc>
              <a:buFont typeface="Arial" panose="020B0604020202020204" pitchFamily="34" charset="0"/>
              <a:buChar char="•"/>
            </a:pPr>
            <a:r>
              <a:rPr lang="en-CA" dirty="0" smtClean="0">
                <a:solidFill>
                  <a:srgbClr val="000000"/>
                </a:solidFill>
                <a:latin typeface="Arial" panose="020B0604020202020204" pitchFamily="34" charset="0"/>
                <a:cs typeface="Arial" panose="020B0604020202020204" pitchFamily="34" charset="0"/>
              </a:rPr>
              <a:t>Padding </a:t>
            </a:r>
            <a:r>
              <a:rPr lang="en-CA" dirty="0">
                <a:solidFill>
                  <a:srgbClr val="000000"/>
                </a:solidFill>
                <a:latin typeface="Arial" panose="020B0604020202020204" pitchFamily="34" charset="0"/>
                <a:cs typeface="Arial" panose="020B0604020202020204" pitchFamily="34" charset="0"/>
              </a:rPr>
              <a:t>can be SAME or </a:t>
            </a:r>
            <a:r>
              <a:rPr lang="en-CA" dirty="0" smtClean="0">
                <a:solidFill>
                  <a:srgbClr val="000000"/>
                </a:solidFill>
                <a:latin typeface="Arial" panose="020B0604020202020204" pitchFamily="34" charset="0"/>
                <a:cs typeface="Arial" panose="020B0604020202020204" pitchFamily="34" charset="0"/>
              </a:rPr>
              <a:t>VALID</a:t>
            </a:r>
            <a:endParaRPr lang="en-CA"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69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61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3351" y="2560767"/>
            <a:ext cx="8934450" cy="944433"/>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lIns="90875" tIns="45442" rIns="90875" bIns="45442" rtlCol="0" anchor="ctr"/>
          <a:lstStyle/>
          <a:p>
            <a:pPr marL="0" marR="0" lvl="0" indent="0" algn="ctr" defTabSz="45438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0" y="0"/>
            <a:ext cx="9144000" cy="488950"/>
          </a:xfrm>
        </p:spPr>
        <p:txBody>
          <a:bodyPr>
            <a:noAutofit/>
          </a:bodyPr>
          <a:lstStyle/>
          <a:p>
            <a:r>
              <a:rPr lang="en-US" sz="3600" b="1" dirty="0"/>
              <a:t>Today: Convolutional Neural Networks (CNNs)</a:t>
            </a:r>
          </a:p>
        </p:txBody>
      </p:sp>
      <p:sp>
        <p:nvSpPr>
          <p:cNvPr id="3" name="Content Placeholder 2"/>
          <p:cNvSpPr>
            <a:spLocks noGrp="1"/>
          </p:cNvSpPr>
          <p:nvPr>
            <p:ph idx="1"/>
          </p:nvPr>
        </p:nvSpPr>
        <p:spPr>
          <a:xfrm>
            <a:off x="140218" y="602010"/>
            <a:ext cx="9079982" cy="6280150"/>
          </a:xfrm>
        </p:spPr>
        <p:txBody>
          <a:bodyPr>
            <a:noAutofit/>
          </a:bodyPr>
          <a:lstStyle/>
          <a:p>
            <a:pPr marL="283982" indent="-283982">
              <a:lnSpc>
                <a:spcPct val="80000"/>
              </a:lnSpc>
              <a:buFont typeface="+mj-lt"/>
              <a:buAutoNum type="arabicPeriod"/>
            </a:pPr>
            <a:r>
              <a:rPr lang="en-US" sz="2200" b="1" dirty="0" smtClean="0"/>
              <a:t>Scene understanding</a:t>
            </a:r>
            <a:r>
              <a:rPr lang="en-US" sz="2200" b="1" dirty="0" smtClean="0"/>
              <a:t> and object recognition for machines (and humans)</a:t>
            </a:r>
            <a:endParaRPr lang="en-US" sz="2200" b="1" dirty="0" smtClean="0"/>
          </a:p>
          <a:p>
            <a:pPr marL="509591" lvl="1" indent="-225623">
              <a:lnSpc>
                <a:spcPct val="80000"/>
              </a:lnSpc>
            </a:pPr>
            <a:r>
              <a:rPr lang="en-US" sz="2000" dirty="0" smtClean="0"/>
              <a:t>Scene/object recognition challenge. Illusions reveal primitives, conflicting info</a:t>
            </a:r>
            <a:endParaRPr lang="en-US" sz="2000" dirty="0" smtClean="0"/>
          </a:p>
          <a:p>
            <a:pPr marL="509591" lvl="1" indent="-225623">
              <a:lnSpc>
                <a:spcPct val="80000"/>
              </a:lnSpc>
            </a:pPr>
            <a:r>
              <a:rPr lang="en-US" sz="2000" dirty="0" smtClean="0"/>
              <a:t>Human neurons/circuits. Visual cortex layers==abstraction. General cognition</a:t>
            </a:r>
            <a:endParaRPr lang="en-US" sz="2000" dirty="0" smtClean="0"/>
          </a:p>
          <a:p>
            <a:pPr marL="283982" indent="-283982">
              <a:lnSpc>
                <a:spcPct val="80000"/>
              </a:lnSpc>
              <a:spcBef>
                <a:spcPts val="800"/>
              </a:spcBef>
              <a:buFont typeface="+mj-lt"/>
              <a:buAutoNum type="arabicPeriod"/>
            </a:pPr>
            <a:r>
              <a:rPr lang="en-US" sz="2200" b="1" dirty="0" smtClean="0"/>
              <a:t>Classical machine vision foundations: features, scenes, filters, convolution</a:t>
            </a:r>
            <a:endParaRPr lang="en-US" sz="2200" b="1" dirty="0" smtClean="0"/>
          </a:p>
          <a:p>
            <a:pPr marL="509591" lvl="1" indent="-225623">
              <a:lnSpc>
                <a:spcPct val="80000"/>
              </a:lnSpc>
            </a:pPr>
            <a:r>
              <a:rPr lang="en-US" sz="2000" dirty="0" smtClean="0"/>
              <a:t>Spatial structure primitives</a:t>
            </a:r>
            <a:r>
              <a:rPr lang="en-US" sz="2000" dirty="0" smtClean="0"/>
              <a:t>: edge detectors &amp; other filters</a:t>
            </a:r>
            <a:r>
              <a:rPr lang="en-US" sz="2000" dirty="0" smtClean="0"/>
              <a:t>, </a:t>
            </a:r>
            <a:r>
              <a:rPr lang="en-US" sz="2000" dirty="0" smtClean="0"/>
              <a:t>feature recognition</a:t>
            </a:r>
            <a:endParaRPr lang="en-US" sz="2000" dirty="0" smtClean="0"/>
          </a:p>
          <a:p>
            <a:pPr marL="509591" lvl="1" indent="-225623">
              <a:lnSpc>
                <a:spcPct val="80000"/>
              </a:lnSpc>
            </a:pPr>
            <a:r>
              <a:rPr lang="en-US" sz="2000" dirty="0" smtClean="0"/>
              <a:t>Convolution: basics, padding, stride, object recognition, architectures</a:t>
            </a:r>
            <a:endParaRPr lang="en-US" sz="2000" dirty="0" smtClean="0"/>
          </a:p>
          <a:p>
            <a:pPr marL="283982" indent="-283982">
              <a:lnSpc>
                <a:spcPct val="80000"/>
              </a:lnSpc>
              <a:spcBef>
                <a:spcPts val="800"/>
              </a:spcBef>
              <a:buFont typeface="+mj-lt"/>
              <a:buAutoNum type="arabicPeriod"/>
            </a:pPr>
            <a:r>
              <a:rPr lang="en-US" sz="2200" b="1" dirty="0" smtClean="0"/>
              <a:t>CNN foundations: </a:t>
            </a:r>
            <a:r>
              <a:rPr lang="en-US" sz="2200" b="1" dirty="0" err="1" smtClean="0"/>
              <a:t>LeNet</a:t>
            </a:r>
            <a:r>
              <a:rPr lang="en-US" sz="2200" b="1" dirty="0" smtClean="0"/>
              <a:t>, </a:t>
            </a:r>
            <a:r>
              <a:rPr lang="en-US" sz="2200" b="1" i="1" dirty="0" smtClean="0"/>
              <a:t>de novo </a:t>
            </a:r>
            <a:r>
              <a:rPr lang="en-US" sz="2200" b="1" dirty="0" smtClean="0"/>
              <a:t>feature learning, parameter sharing</a:t>
            </a:r>
            <a:endParaRPr lang="en-US" sz="2200" b="1" dirty="0"/>
          </a:p>
          <a:p>
            <a:pPr marL="509591" lvl="1" indent="-225623">
              <a:lnSpc>
                <a:spcPct val="80000"/>
              </a:lnSpc>
            </a:pPr>
            <a:r>
              <a:rPr lang="en-US" sz="2000" dirty="0" smtClean="0"/>
              <a:t>Key ideas: </a:t>
            </a:r>
            <a:r>
              <a:rPr lang="en-US" sz="2000" b="1" i="1" dirty="0" smtClean="0"/>
              <a:t>learn </a:t>
            </a:r>
            <a:r>
              <a:rPr lang="en-US" sz="2000" dirty="0" smtClean="0"/>
              <a:t>features, hierarchy, re-use parameters, back-prop filter learning</a:t>
            </a:r>
          </a:p>
          <a:p>
            <a:pPr marL="509591" lvl="1" indent="-225623">
              <a:lnSpc>
                <a:spcPct val="80000"/>
              </a:lnSpc>
            </a:pPr>
            <a:r>
              <a:rPr lang="en-US" sz="2000" dirty="0" smtClean="0"/>
              <a:t>CNN formalization: representations(</a:t>
            </a:r>
            <a:r>
              <a:rPr lang="en-US" sz="2000" dirty="0" err="1" smtClean="0"/>
              <a:t>Conv+ReLU+Pool</a:t>
            </a:r>
            <a:r>
              <a:rPr lang="en-US" sz="2000" dirty="0" smtClean="0"/>
              <a:t>)*N layers + Fully-connected</a:t>
            </a:r>
            <a:endParaRPr lang="en-US" sz="2000" dirty="0" smtClean="0"/>
          </a:p>
          <a:p>
            <a:pPr marL="283982" indent="-283982">
              <a:lnSpc>
                <a:spcPct val="80000"/>
              </a:lnSpc>
              <a:spcBef>
                <a:spcPts val="800"/>
              </a:spcBef>
              <a:buFont typeface="+mj-lt"/>
              <a:buAutoNum type="arabicPeriod"/>
            </a:pPr>
            <a:r>
              <a:rPr lang="en-US" sz="2200" b="1" dirty="0" smtClean="0"/>
              <a:t>Modern CNN architectures: millions of parameters, dozens of layers</a:t>
            </a:r>
            <a:endParaRPr lang="en-US" sz="2200" b="1" dirty="0"/>
          </a:p>
          <a:p>
            <a:pPr marL="509591" lvl="1" indent="-225623">
              <a:lnSpc>
                <a:spcPct val="80000"/>
              </a:lnSpc>
            </a:pPr>
            <a:r>
              <a:rPr lang="en-US" sz="2000" dirty="0" smtClean="0"/>
              <a:t>Feature invariance is hard: apply perturbations, learn for each variation</a:t>
            </a:r>
            <a:endParaRPr lang="en-US" sz="2000" dirty="0" smtClean="0"/>
          </a:p>
          <a:p>
            <a:pPr marL="509591" lvl="1" indent="-225623">
              <a:lnSpc>
                <a:spcPct val="80000"/>
              </a:lnSpc>
            </a:pPr>
            <a:r>
              <a:rPr lang="en-US" sz="2000" dirty="0" smtClean="0"/>
              <a:t>ImageNet progression of best performers</a:t>
            </a:r>
          </a:p>
          <a:p>
            <a:pPr marL="509591" lvl="1" indent="-225623">
              <a:lnSpc>
                <a:spcPct val="80000"/>
              </a:lnSpc>
            </a:pPr>
            <a:r>
              <a:rPr lang="en-US" sz="2000" dirty="0" err="1" smtClean="0"/>
              <a:t>AlexNet</a:t>
            </a:r>
            <a:r>
              <a:rPr lang="en-US" sz="2000" dirty="0" smtClean="0"/>
              <a:t>: First top performer CNN, 60M parameters (from 60k in LeNet-5), </a:t>
            </a:r>
            <a:r>
              <a:rPr lang="en-US" sz="2000" dirty="0" err="1" smtClean="0"/>
              <a:t>ReLU</a:t>
            </a:r>
            <a:endParaRPr lang="en-US" sz="2000" dirty="0" smtClean="0"/>
          </a:p>
          <a:p>
            <a:pPr marL="509591" lvl="1" indent="-225623">
              <a:lnSpc>
                <a:spcPct val="80000"/>
              </a:lnSpc>
            </a:pPr>
            <a:r>
              <a:rPr lang="en-US" sz="2000" dirty="0" err="1" smtClean="0"/>
              <a:t>VGGNet</a:t>
            </a:r>
            <a:r>
              <a:rPr lang="en-US" sz="2000" dirty="0" smtClean="0"/>
              <a:t>: simpler but </a:t>
            </a:r>
            <a:r>
              <a:rPr lang="en-US" sz="2000" dirty="0" smtClean="0"/>
              <a:t>de</a:t>
            </a:r>
            <a:r>
              <a:rPr lang="en-US" sz="2000" dirty="0" smtClean="0"/>
              <a:t>eper (8</a:t>
            </a:r>
            <a:r>
              <a:rPr lang="en-US" sz="2000" dirty="0" smtClean="0">
                <a:sym typeface="Wingdings" panose="05000000000000000000" pitchFamily="2" charset="2"/>
              </a:rPr>
              <a:t>19 layers</a:t>
            </a:r>
            <a:r>
              <a:rPr lang="en-US" sz="2000" dirty="0" smtClean="0"/>
              <a:t>), 140M parameters, ensembles</a:t>
            </a:r>
          </a:p>
          <a:p>
            <a:pPr marL="509591" lvl="1" indent="-225623">
              <a:lnSpc>
                <a:spcPct val="80000"/>
              </a:lnSpc>
            </a:pPr>
            <a:r>
              <a:rPr lang="en-US" sz="2000" dirty="0" err="1" smtClean="0"/>
              <a:t>GoogleNet</a:t>
            </a:r>
            <a:r>
              <a:rPr lang="en-US" sz="2000" dirty="0" smtClean="0"/>
              <a:t>: new primitive=inception module, 5M </a:t>
            </a:r>
            <a:r>
              <a:rPr lang="en-US" sz="2000" dirty="0" err="1" smtClean="0"/>
              <a:t>params</a:t>
            </a:r>
            <a:r>
              <a:rPr lang="en-US" sz="2000" dirty="0" smtClean="0"/>
              <a:t>, no FC, efficiency</a:t>
            </a:r>
          </a:p>
          <a:p>
            <a:pPr marL="509591" lvl="1" indent="-225623">
              <a:lnSpc>
                <a:spcPct val="80000"/>
              </a:lnSpc>
            </a:pPr>
            <a:r>
              <a:rPr lang="en-US" sz="2000" dirty="0" err="1" smtClean="0"/>
              <a:t>ResNet</a:t>
            </a:r>
            <a:r>
              <a:rPr lang="en-US" sz="2000" dirty="0" smtClean="0"/>
              <a:t>: 152 layers, </a:t>
            </a:r>
            <a:r>
              <a:rPr lang="en-US" sz="2000" dirty="0" smtClean="0"/>
              <a:t>vanishing gradients </a:t>
            </a:r>
            <a:r>
              <a:rPr lang="en-US" sz="2000" dirty="0" smtClean="0">
                <a:sym typeface="Wingdings" panose="05000000000000000000" pitchFamily="2" charset="2"/>
              </a:rPr>
              <a:t> </a:t>
            </a:r>
            <a:r>
              <a:rPr lang="en-US" sz="2000" dirty="0" smtClean="0"/>
              <a:t>fit residuals to enable learning</a:t>
            </a:r>
            <a:endParaRPr lang="en-US" sz="2000" dirty="0"/>
          </a:p>
          <a:p>
            <a:pPr marL="283982" indent="-283982">
              <a:lnSpc>
                <a:spcPct val="80000"/>
              </a:lnSpc>
              <a:spcBef>
                <a:spcPts val="800"/>
              </a:spcBef>
              <a:buFont typeface="+mj-lt"/>
              <a:buAutoNum type="arabicPeriod"/>
            </a:pPr>
            <a:r>
              <a:rPr lang="en-US" sz="2200" b="1" dirty="0" smtClean="0"/>
              <a:t>Countless applications: General architecture, enormous power</a:t>
            </a:r>
            <a:endParaRPr lang="en-US" sz="2200" b="1" dirty="0"/>
          </a:p>
          <a:p>
            <a:pPr marL="509591" lvl="1" indent="-225623">
              <a:lnSpc>
                <a:spcPct val="80000"/>
              </a:lnSpc>
            </a:pPr>
            <a:r>
              <a:rPr lang="en-US" sz="2000" dirty="0" smtClean="0"/>
              <a:t>Semantic segmentation, facial detection/recognition, self-driving, image colorization, optimizing pictures/scenes, up-scaling, medicine, biology, genomics</a:t>
            </a:r>
          </a:p>
          <a:p>
            <a:pPr marL="397578" indent="-397578">
              <a:lnSpc>
                <a:spcPct val="80000"/>
              </a:lnSpc>
              <a:spcBef>
                <a:spcPts val="800"/>
              </a:spcBef>
              <a:buFont typeface="+mj-lt"/>
              <a:buAutoNum type="arabicPeriod"/>
            </a:pPr>
            <a:endParaRPr lang="en-US" sz="2400" b="1" dirty="0"/>
          </a:p>
          <a:p>
            <a:pPr lvl="1" indent="-340780">
              <a:lnSpc>
                <a:spcPct val="80000"/>
              </a:lnSpc>
            </a:pPr>
            <a:endParaRPr lang="en-GB" altLang="en-US" sz="2000" dirty="0" smtClean="0"/>
          </a:p>
          <a:p>
            <a:pPr lvl="1" indent="-340780">
              <a:lnSpc>
                <a:spcPct val="80000"/>
              </a:lnSpc>
            </a:pPr>
            <a:endParaRPr lang="en-US" sz="2000" dirty="0"/>
          </a:p>
          <a:p>
            <a:pPr marL="397578" lvl="1" indent="0">
              <a:lnSpc>
                <a:spcPct val="80000"/>
              </a:lnSpc>
              <a:buNone/>
            </a:pPr>
            <a:endParaRPr lang="en-US" sz="2000" dirty="0"/>
          </a:p>
          <a:p>
            <a:pPr marL="397578" lvl="1" indent="0">
              <a:lnSpc>
                <a:spcPct val="80000"/>
              </a:lnSpc>
              <a:buNone/>
            </a:pPr>
            <a:endParaRPr lang="en-US" sz="2000" dirty="0" smtClean="0"/>
          </a:p>
        </p:txBody>
      </p:sp>
    </p:spTree>
    <p:extLst>
      <p:ext uri="{BB962C8B-B14F-4D97-AF65-F5344CB8AC3E}">
        <p14:creationId xmlns:p14="http://schemas.microsoft.com/office/powerpoint/2010/main" val="3941834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381000" y="3025167"/>
            <a:ext cx="8382326" cy="1366945"/>
          </a:xfrm>
          <a:prstGeom prst="rect">
            <a:avLst/>
          </a:prstGeom>
        </p:spPr>
        <p:txBody>
          <a:bodyPr vert="horz" wrap="square" lIns="0" tIns="12605" rIns="0" bIns="0" rtlCol="0">
            <a:spAutoFit/>
          </a:bodyPr>
          <a:lstStyle/>
          <a:p>
            <a:pPr marL="12605">
              <a:spcBef>
                <a:spcPts val="99"/>
              </a:spcBef>
            </a:pPr>
            <a:r>
              <a:rPr lang="en-US" spc="-6" dirty="0" smtClean="0">
                <a:solidFill>
                  <a:srgbClr val="FFFFFF"/>
                </a:solidFill>
                <a:latin typeface="Arial" panose="020B0604020202020204" pitchFamily="34" charset="0"/>
                <a:cs typeface="Arial" panose="020B0604020202020204" pitchFamily="34" charset="0"/>
              </a:rPr>
              <a:t>1a. What do you see, and how? </a:t>
            </a:r>
            <a:br>
              <a:rPr lang="en-US" spc="-6" dirty="0" smtClean="0">
                <a:solidFill>
                  <a:srgbClr val="FFFFFF"/>
                </a:solidFill>
                <a:latin typeface="Arial" panose="020B0604020202020204" pitchFamily="34" charset="0"/>
                <a:cs typeface="Arial" panose="020B0604020202020204" pitchFamily="34" charset="0"/>
              </a:rPr>
            </a:br>
            <a:r>
              <a:rPr lang="en-US" spc="-6" dirty="0" smtClean="0">
                <a:solidFill>
                  <a:srgbClr val="FFFFFF"/>
                </a:solidFill>
                <a:latin typeface="Arial" panose="020B0604020202020204" pitchFamily="34" charset="0"/>
                <a:cs typeface="Arial" panose="020B0604020202020204" pitchFamily="34" charset="0"/>
              </a:rPr>
              <a:t>Can we teach machines to see?</a:t>
            </a:r>
            <a:endParaRPr spc="-6"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595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838201" y="3025167"/>
            <a:ext cx="7467980" cy="1366945"/>
          </a:xfrm>
          <a:prstGeom prst="rect">
            <a:avLst/>
          </a:prstGeom>
        </p:spPr>
        <p:txBody>
          <a:bodyPr vert="horz" wrap="square" lIns="0" tIns="12605" rIns="0" bIns="0" rtlCol="0">
            <a:spAutoFit/>
          </a:bodyPr>
          <a:lstStyle/>
          <a:p>
            <a:pPr marL="12605">
              <a:spcBef>
                <a:spcPts val="99"/>
              </a:spcBef>
            </a:pPr>
            <a:r>
              <a:rPr lang="en-US" dirty="0" smtClean="0">
                <a:solidFill>
                  <a:schemeClr val="bg1"/>
                </a:solidFill>
              </a:rPr>
              <a:t>3a. </a:t>
            </a:r>
            <a:r>
              <a:rPr dirty="0" smtClean="0">
                <a:solidFill>
                  <a:schemeClr val="bg1"/>
                </a:solidFill>
              </a:rPr>
              <a:t>Learning </a:t>
            </a:r>
            <a:r>
              <a:rPr dirty="0">
                <a:solidFill>
                  <a:schemeClr val="bg1"/>
                </a:solidFill>
              </a:rPr>
              <a:t>Visual </a:t>
            </a:r>
            <a:r>
              <a:rPr dirty="0" smtClean="0">
                <a:solidFill>
                  <a:schemeClr val="bg1"/>
                </a:solidFill>
              </a:rPr>
              <a:t>Features</a:t>
            </a:r>
            <a:r>
              <a:rPr lang="en-US" dirty="0" smtClean="0">
                <a:solidFill>
                  <a:schemeClr val="bg1"/>
                </a:solidFill>
              </a:rPr>
              <a:t/>
            </a:r>
            <a:br>
              <a:rPr lang="en-US" dirty="0" smtClean="0">
                <a:solidFill>
                  <a:schemeClr val="bg1"/>
                </a:solidFill>
              </a:rPr>
            </a:br>
            <a:r>
              <a:rPr lang="en-US" i="1" dirty="0" smtClean="0">
                <a:solidFill>
                  <a:schemeClr val="bg1"/>
                </a:solidFill>
              </a:rPr>
              <a:t>de novo</a:t>
            </a:r>
            <a:endParaRPr dirty="0">
              <a:solidFill>
                <a:schemeClr val="bg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37"/>
            <a:ext cx="9143998" cy="2044131"/>
          </a:xfrm>
          <a:prstGeom prst="rect">
            <a:avLst/>
          </a:prstGeom>
        </p:spPr>
        <p:txBody>
          <a:bodyPr vert="horz" wrap="square" lIns="0" tIns="12605" rIns="0" bIns="0" rtlCol="0">
            <a:spAutoFit/>
          </a:bodyPr>
          <a:lstStyle/>
          <a:p>
            <a:pPr marL="12605" algn="ctr">
              <a:spcBef>
                <a:spcPts val="99"/>
              </a:spcBef>
            </a:pPr>
            <a:r>
              <a:rPr lang="en-US" sz="3600" b="1" u="sng" spc="-20" dirty="0"/>
              <a:t>Key idea: </a:t>
            </a:r>
            <a:r>
              <a:rPr lang="en-US" sz="3600" spc="-20" dirty="0"/>
              <a:t/>
            </a:r>
            <a:br>
              <a:rPr lang="en-US" sz="3600" spc="-20" dirty="0"/>
            </a:br>
            <a:r>
              <a:rPr lang="en-US" sz="3600" b="1" spc="-20" dirty="0"/>
              <a:t>l</a:t>
            </a:r>
            <a:r>
              <a:rPr sz="3600" b="1" spc="-20" dirty="0"/>
              <a:t>earn </a:t>
            </a:r>
            <a:r>
              <a:rPr lang="en-US" sz="3600" spc="-20" dirty="0"/>
              <a:t>hierarchy of fe</a:t>
            </a:r>
            <a:r>
              <a:rPr sz="3600" spc="-20" dirty="0"/>
              <a:t>ature</a:t>
            </a:r>
            <a:r>
              <a:rPr lang="en-US" sz="3600" spc="-20" dirty="0"/>
              <a:t>s </a:t>
            </a:r>
            <a:br>
              <a:rPr lang="en-US" sz="3600" spc="-20" dirty="0"/>
            </a:br>
            <a:r>
              <a:rPr lang="en-US" sz="3600" b="1" spc="-20" dirty="0"/>
              <a:t>directly</a:t>
            </a:r>
            <a:r>
              <a:rPr lang="en-US" sz="3600" spc="-20" dirty="0"/>
              <a:t> from the data</a:t>
            </a:r>
            <a:br>
              <a:rPr lang="en-US" sz="3600" spc="-20" dirty="0"/>
            </a:br>
            <a:r>
              <a:rPr lang="en-US" sz="2400" spc="-20" dirty="0"/>
              <a:t>(rather than hand-engineering them)</a:t>
            </a:r>
            <a:endParaRPr sz="2400" spc="-20" dirty="0"/>
          </a:p>
        </p:txBody>
      </p:sp>
      <p:sp>
        <p:nvSpPr>
          <p:cNvPr id="5" name="object 5"/>
          <p:cNvSpPr/>
          <p:nvPr/>
        </p:nvSpPr>
        <p:spPr>
          <a:xfrm>
            <a:off x="152423" y="3163830"/>
            <a:ext cx="2196847" cy="194157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506723" y="3163830"/>
            <a:ext cx="2167129" cy="194157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797418" y="3163830"/>
            <a:ext cx="2155698" cy="1941576"/>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 y="2807580"/>
            <a:ext cx="9145047" cy="379458"/>
          </a:xfrm>
          <a:prstGeom prst="rect">
            <a:avLst/>
          </a:prstGeom>
        </p:spPr>
        <p:txBody>
          <a:bodyPr vert="horz" wrap="square" lIns="0" tIns="6324" rIns="0" bIns="0" rtlCol="0">
            <a:spAutoFit/>
          </a:bodyPr>
          <a:lstStyle/>
          <a:p>
            <a:pPr marL="11037" marR="5070">
              <a:lnSpc>
                <a:spcPct val="101299"/>
              </a:lnSpc>
              <a:spcBef>
                <a:spcPts val="50"/>
              </a:spcBef>
              <a:tabLst>
                <a:tab pos="3517117" algn="l"/>
                <a:tab pos="6580404" algn="l"/>
              </a:tabLst>
            </a:pPr>
            <a:r>
              <a:rPr sz="2400" spc="-50" dirty="0">
                <a:latin typeface="Gill Sans MT"/>
                <a:cs typeface="Gill Sans MT"/>
              </a:rPr>
              <a:t>Low</a:t>
            </a:r>
            <a:r>
              <a:rPr sz="2400" spc="6" dirty="0">
                <a:latin typeface="Gill Sans MT"/>
                <a:cs typeface="Gill Sans MT"/>
              </a:rPr>
              <a:t> </a:t>
            </a:r>
            <a:r>
              <a:rPr sz="2400" spc="-46" dirty="0">
                <a:latin typeface="Gill Sans MT"/>
                <a:cs typeface="Gill Sans MT"/>
              </a:rPr>
              <a:t>level</a:t>
            </a:r>
            <a:r>
              <a:rPr sz="2400" dirty="0">
                <a:latin typeface="Gill Sans MT"/>
                <a:cs typeface="Gill Sans MT"/>
              </a:rPr>
              <a:t> </a:t>
            </a:r>
            <a:r>
              <a:rPr sz="2400" spc="-56" dirty="0">
                <a:latin typeface="Gill Sans MT"/>
                <a:cs typeface="Gill Sans MT"/>
              </a:rPr>
              <a:t>features</a:t>
            </a:r>
            <a:r>
              <a:rPr lang="en-US" sz="2400" spc="-56" dirty="0">
                <a:latin typeface="Gill Sans MT"/>
                <a:cs typeface="Gill Sans MT"/>
              </a:rPr>
              <a:t>	</a:t>
            </a:r>
            <a:r>
              <a:rPr sz="2400" spc="-30" dirty="0">
                <a:latin typeface="Gill Sans MT"/>
                <a:cs typeface="Gill Sans MT"/>
              </a:rPr>
              <a:t>Mid</a:t>
            </a:r>
            <a:r>
              <a:rPr sz="2400" dirty="0">
                <a:latin typeface="Gill Sans MT"/>
                <a:cs typeface="Gill Sans MT"/>
              </a:rPr>
              <a:t> </a:t>
            </a:r>
            <a:r>
              <a:rPr sz="2400" spc="-46" dirty="0">
                <a:latin typeface="Gill Sans MT"/>
                <a:cs typeface="Gill Sans MT"/>
              </a:rPr>
              <a:t>level</a:t>
            </a:r>
            <a:r>
              <a:rPr sz="2400" spc="-6" dirty="0">
                <a:latin typeface="Gill Sans MT"/>
                <a:cs typeface="Gill Sans MT"/>
              </a:rPr>
              <a:t> </a:t>
            </a:r>
            <a:r>
              <a:rPr sz="2400" spc="-50" dirty="0">
                <a:latin typeface="Gill Sans MT"/>
                <a:cs typeface="Gill Sans MT"/>
              </a:rPr>
              <a:t>features</a:t>
            </a:r>
            <a:r>
              <a:rPr lang="en-US" sz="2400" spc="-50" dirty="0">
                <a:latin typeface="Gill Sans MT"/>
                <a:cs typeface="Gill Sans MT"/>
              </a:rPr>
              <a:t>	</a:t>
            </a:r>
            <a:r>
              <a:rPr sz="3600" spc="-52" baseline="1157" dirty="0">
                <a:latin typeface="Gill Sans MT"/>
                <a:cs typeface="Gill Sans MT"/>
              </a:rPr>
              <a:t>High </a:t>
            </a:r>
            <a:r>
              <a:rPr sz="3600" spc="-67" baseline="1157" dirty="0">
                <a:latin typeface="Gill Sans MT"/>
                <a:cs typeface="Gill Sans MT"/>
              </a:rPr>
              <a:t>level</a:t>
            </a:r>
            <a:r>
              <a:rPr sz="3600" baseline="1157" dirty="0">
                <a:latin typeface="Gill Sans MT"/>
                <a:cs typeface="Gill Sans MT"/>
              </a:rPr>
              <a:t> </a:t>
            </a:r>
            <a:r>
              <a:rPr sz="3600" spc="-81" baseline="1157" dirty="0">
                <a:latin typeface="Gill Sans MT"/>
                <a:cs typeface="Gill Sans MT"/>
              </a:rPr>
              <a:t>features</a:t>
            </a:r>
            <a:endParaRPr sz="3600" baseline="1157" dirty="0">
              <a:latin typeface="Gill Sans MT"/>
              <a:cs typeface="Gill Sans MT"/>
            </a:endParaRPr>
          </a:p>
        </p:txBody>
      </p:sp>
      <p:sp>
        <p:nvSpPr>
          <p:cNvPr id="13" name="object 13"/>
          <p:cNvSpPr txBox="1"/>
          <p:nvPr/>
        </p:nvSpPr>
        <p:spPr>
          <a:xfrm>
            <a:off x="7875212" y="6562150"/>
            <a:ext cx="1169671" cy="179536"/>
          </a:xfrm>
          <a:prstGeom prst="rect">
            <a:avLst/>
          </a:prstGeom>
        </p:spPr>
        <p:txBody>
          <a:bodyPr vert="horz" wrap="square" lIns="0" tIns="0" rIns="0" bIns="0" rtlCol="0">
            <a:spAutoFit/>
          </a:bodyPr>
          <a:lstStyle/>
          <a:p>
            <a:pPr marL="12605">
              <a:lnSpc>
                <a:spcPts val="1420"/>
              </a:lnSpc>
            </a:pPr>
            <a:r>
              <a:rPr sz="1200" spc="16" dirty="0">
                <a:latin typeface="Gill Sans MT"/>
                <a:cs typeface="Gill Sans MT"/>
              </a:rPr>
              <a:t>Lee+ </a:t>
            </a:r>
            <a:r>
              <a:rPr sz="1200" i="1" spc="-20" dirty="0">
                <a:latin typeface="Gill Sans MT"/>
                <a:cs typeface="Gill Sans MT"/>
              </a:rPr>
              <a:t>ICML </a:t>
            </a:r>
            <a:r>
              <a:rPr sz="1200" spc="-10" dirty="0">
                <a:latin typeface="Gill Sans MT"/>
                <a:cs typeface="Gill Sans MT"/>
              </a:rPr>
              <a:t>2009</a:t>
            </a:r>
            <a:endParaRPr sz="1200" dirty="0">
              <a:latin typeface="Gill Sans MT"/>
              <a:cs typeface="Gill Sans MT"/>
            </a:endParaRPr>
          </a:p>
        </p:txBody>
      </p:sp>
      <p:sp>
        <p:nvSpPr>
          <p:cNvPr id="9" name="object 9"/>
          <p:cNvSpPr txBox="1"/>
          <p:nvPr/>
        </p:nvSpPr>
        <p:spPr>
          <a:xfrm>
            <a:off x="3429055" y="5150641"/>
            <a:ext cx="2170040" cy="382082"/>
          </a:xfrm>
          <a:prstGeom prst="rect">
            <a:avLst/>
          </a:prstGeom>
        </p:spPr>
        <p:txBody>
          <a:bodyPr vert="horz" wrap="square" lIns="0" tIns="12605" rIns="0" bIns="0" rtlCol="0">
            <a:spAutoFit/>
          </a:bodyPr>
          <a:lstStyle/>
          <a:p>
            <a:pPr marL="12605" algn="ctr">
              <a:spcBef>
                <a:spcPts val="99"/>
              </a:spcBef>
            </a:pPr>
            <a:r>
              <a:rPr sz="2400" spc="-65" dirty="0">
                <a:latin typeface="Gill Sans MT"/>
                <a:cs typeface="Gill Sans MT"/>
              </a:rPr>
              <a:t>Eyes, </a:t>
            </a:r>
            <a:r>
              <a:rPr sz="2400" spc="-50" dirty="0">
                <a:latin typeface="Gill Sans MT"/>
                <a:cs typeface="Gill Sans MT"/>
              </a:rPr>
              <a:t>ears,</a:t>
            </a:r>
            <a:r>
              <a:rPr sz="2400" spc="-385" dirty="0">
                <a:latin typeface="Gill Sans MT"/>
                <a:cs typeface="Gill Sans MT"/>
              </a:rPr>
              <a:t> </a:t>
            </a:r>
            <a:r>
              <a:rPr sz="2400" spc="-36" dirty="0">
                <a:latin typeface="Gill Sans MT"/>
                <a:cs typeface="Gill Sans MT"/>
              </a:rPr>
              <a:t>nose</a:t>
            </a:r>
            <a:endParaRPr sz="2400" dirty="0">
              <a:latin typeface="Gill Sans MT"/>
              <a:cs typeface="Gill Sans MT"/>
            </a:endParaRPr>
          </a:p>
        </p:txBody>
      </p:sp>
      <p:sp>
        <p:nvSpPr>
          <p:cNvPr id="10" name="object 10"/>
          <p:cNvSpPr txBox="1"/>
          <p:nvPr/>
        </p:nvSpPr>
        <p:spPr>
          <a:xfrm>
            <a:off x="76201" y="5123200"/>
            <a:ext cx="2438400" cy="382156"/>
          </a:xfrm>
          <a:prstGeom prst="rect">
            <a:avLst/>
          </a:prstGeom>
        </p:spPr>
        <p:txBody>
          <a:bodyPr vert="horz" wrap="square" lIns="0" tIns="12605" rIns="0" bIns="0" rtlCol="0">
            <a:spAutoFit/>
          </a:bodyPr>
          <a:lstStyle/>
          <a:p>
            <a:pPr marL="12605" algn="ctr">
              <a:spcBef>
                <a:spcPts val="99"/>
              </a:spcBef>
            </a:pPr>
            <a:r>
              <a:rPr sz="2400" spc="-36" dirty="0">
                <a:latin typeface="Gill Sans MT"/>
                <a:cs typeface="Gill Sans MT"/>
              </a:rPr>
              <a:t>Edges, </a:t>
            </a:r>
            <a:r>
              <a:rPr sz="2400" spc="-50" dirty="0">
                <a:latin typeface="Gill Sans MT"/>
                <a:cs typeface="Gill Sans MT"/>
              </a:rPr>
              <a:t>dark</a:t>
            </a:r>
            <a:r>
              <a:rPr sz="2400" spc="-220" dirty="0">
                <a:latin typeface="Gill Sans MT"/>
                <a:cs typeface="Gill Sans MT"/>
              </a:rPr>
              <a:t> </a:t>
            </a:r>
            <a:r>
              <a:rPr sz="2400" spc="-50" dirty="0">
                <a:latin typeface="Gill Sans MT"/>
                <a:cs typeface="Gill Sans MT"/>
              </a:rPr>
              <a:t>spots</a:t>
            </a:r>
            <a:endParaRPr sz="2400">
              <a:latin typeface="Gill Sans MT"/>
              <a:cs typeface="Gill Sans MT"/>
            </a:endParaRPr>
          </a:p>
        </p:txBody>
      </p:sp>
      <p:sp>
        <p:nvSpPr>
          <p:cNvPr id="11" name="object 11"/>
          <p:cNvSpPr txBox="1"/>
          <p:nvPr/>
        </p:nvSpPr>
        <p:spPr>
          <a:xfrm>
            <a:off x="6797365" y="5123200"/>
            <a:ext cx="2146867" cy="382156"/>
          </a:xfrm>
          <a:prstGeom prst="rect">
            <a:avLst/>
          </a:prstGeom>
        </p:spPr>
        <p:txBody>
          <a:bodyPr vert="horz" wrap="square" lIns="0" tIns="12605" rIns="0" bIns="0" rtlCol="0">
            <a:spAutoFit/>
          </a:bodyPr>
          <a:lstStyle/>
          <a:p>
            <a:pPr marL="12605" algn="ctr">
              <a:spcBef>
                <a:spcPts val="99"/>
              </a:spcBef>
            </a:pPr>
            <a:r>
              <a:rPr sz="2400" spc="-50" dirty="0">
                <a:latin typeface="Gill Sans MT"/>
                <a:cs typeface="Gill Sans MT"/>
              </a:rPr>
              <a:t>Facial</a:t>
            </a:r>
            <a:r>
              <a:rPr sz="2400" spc="-56" dirty="0">
                <a:latin typeface="Gill Sans MT"/>
                <a:cs typeface="Gill Sans MT"/>
              </a:rPr>
              <a:t> </a:t>
            </a:r>
            <a:r>
              <a:rPr sz="2400" spc="-65" dirty="0">
                <a:latin typeface="Gill Sans MT"/>
                <a:cs typeface="Gill Sans MT"/>
              </a:rPr>
              <a:t>structure</a:t>
            </a:r>
            <a:endParaRPr sz="2400" dirty="0">
              <a:latin typeface="Gill Sans MT"/>
              <a:cs typeface="Gill Sans M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7626-BDE3-A34F-82DE-076AF8ED819F}"/>
              </a:ext>
            </a:extLst>
          </p:cNvPr>
          <p:cNvSpPr>
            <a:spLocks noGrp="1"/>
          </p:cNvSpPr>
          <p:nvPr>
            <p:ph type="title"/>
          </p:nvPr>
        </p:nvSpPr>
        <p:spPr>
          <a:xfrm>
            <a:off x="334839" y="338363"/>
            <a:ext cx="7903043" cy="1408205"/>
          </a:xfrm>
        </p:spPr>
        <p:txBody>
          <a:bodyPr>
            <a:normAutofit fontScale="90000"/>
          </a:bodyPr>
          <a:lstStyle/>
          <a:p>
            <a:r>
              <a:rPr lang="en-US" b="1" u="sng" dirty="0" smtClean="0"/>
              <a:t>Key idea: re-use parameters</a:t>
            </a:r>
            <a:r>
              <a:rPr lang="en-US" dirty="0" smtClean="0"/>
              <a:t/>
            </a:r>
            <a:br>
              <a:rPr lang="en-US" dirty="0" smtClean="0"/>
            </a:br>
            <a:r>
              <a:rPr lang="en-US" dirty="0" smtClean="0"/>
              <a:t>Convolution </a:t>
            </a:r>
            <a:r>
              <a:rPr lang="en-US" dirty="0"/>
              <a:t>shares parameters</a:t>
            </a:r>
            <a:br>
              <a:rPr lang="en-US" dirty="0"/>
            </a:br>
            <a:r>
              <a:rPr lang="en-US" dirty="0"/>
              <a:t>Example 3x3 convolution on a 5x5 image</a:t>
            </a:r>
          </a:p>
        </p:txBody>
      </p:sp>
      <p:pic>
        <p:nvPicPr>
          <p:cNvPr id="4" name="Picture 3">
            <a:extLst>
              <a:ext uri="{FF2B5EF4-FFF2-40B4-BE49-F238E27FC236}">
                <a16:creationId xmlns:a16="http://schemas.microsoft.com/office/drawing/2014/main" id="{8D82F5EC-5F00-AD40-9569-C8306E693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6" y="2348941"/>
            <a:ext cx="4647788" cy="4350797"/>
          </a:xfrm>
          <a:prstGeom prst="rect">
            <a:avLst/>
          </a:prstGeom>
        </p:spPr>
      </p:pic>
      <p:sp>
        <p:nvSpPr>
          <p:cNvPr id="5" name="TextBox 4">
            <a:extLst>
              <a:ext uri="{FF2B5EF4-FFF2-40B4-BE49-F238E27FC236}">
                <a16:creationId xmlns:a16="http://schemas.microsoft.com/office/drawing/2014/main" id="{C854FF72-29D5-A74C-ABC1-8F4CCD6FFF90}"/>
              </a:ext>
            </a:extLst>
          </p:cNvPr>
          <p:cNvSpPr txBox="1"/>
          <p:nvPr/>
        </p:nvSpPr>
        <p:spPr>
          <a:xfrm>
            <a:off x="6858043" y="2159461"/>
            <a:ext cx="165019" cy="359472"/>
          </a:xfrm>
          <a:prstGeom prst="rect">
            <a:avLst/>
          </a:prstGeom>
          <a:noFill/>
        </p:spPr>
        <p:txBody>
          <a:bodyPr wrap="none" lIns="81526" tIns="40756" rIns="81526" bIns="40756" rtlCol="0">
            <a:spAutoFit/>
          </a:bodyPr>
          <a:lstStyle/>
          <a:p>
            <a:pPr defTabSz="815081"/>
            <a:endParaRPr lang="en-US" dirty="0">
              <a:solidFill>
                <a:prstClr val="black"/>
              </a:solidFill>
            </a:endParaRPr>
          </a:p>
        </p:txBody>
      </p:sp>
    </p:spTree>
    <p:extLst>
      <p:ext uri="{BB962C8B-B14F-4D97-AF65-F5344CB8AC3E}">
        <p14:creationId xmlns:p14="http://schemas.microsoft.com/office/powerpoint/2010/main" val="409690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Feature Extraction with Convolution</a:t>
            </a:r>
          </a:p>
        </p:txBody>
      </p:sp>
      <p:sp>
        <p:nvSpPr>
          <p:cNvPr id="5" name="object 5"/>
          <p:cNvSpPr txBox="1"/>
          <p:nvPr/>
        </p:nvSpPr>
        <p:spPr>
          <a:xfrm>
            <a:off x="76201" y="4234339"/>
            <a:ext cx="8992122" cy="2382800"/>
          </a:xfrm>
          <a:prstGeom prst="rect">
            <a:avLst/>
          </a:prstGeom>
        </p:spPr>
        <p:txBody>
          <a:bodyPr vert="horz" wrap="square" lIns="0" tIns="221076" rIns="0" bIns="0" rtlCol="0">
            <a:spAutoFit/>
          </a:bodyPr>
          <a:lstStyle/>
          <a:p>
            <a:pPr marL="382955" indent="-370980">
              <a:spcBef>
                <a:spcPts val="1755"/>
              </a:spcBef>
              <a:buAutoNum type="arabicParenR"/>
              <a:tabLst>
                <a:tab pos="383588" algn="l"/>
              </a:tabLst>
            </a:pPr>
            <a:r>
              <a:rPr sz="2800" spc="-30" dirty="0">
                <a:latin typeface="Gill Sans MT"/>
                <a:cs typeface="Gill Sans MT"/>
              </a:rPr>
              <a:t>Apply </a:t>
            </a:r>
            <a:r>
              <a:rPr sz="2800" dirty="0">
                <a:latin typeface="Gill Sans MT"/>
                <a:cs typeface="Gill Sans MT"/>
              </a:rPr>
              <a:t>a </a:t>
            </a:r>
            <a:r>
              <a:rPr sz="2800" spc="-65" dirty="0">
                <a:latin typeface="Gill Sans MT"/>
                <a:cs typeface="Gill Sans MT"/>
              </a:rPr>
              <a:t>set </a:t>
            </a:r>
            <a:r>
              <a:rPr sz="2800" spc="-30" dirty="0">
                <a:latin typeface="Gill Sans MT"/>
                <a:cs typeface="Gill Sans MT"/>
              </a:rPr>
              <a:t>of </a:t>
            </a:r>
            <a:r>
              <a:rPr sz="2800" spc="-56" dirty="0">
                <a:latin typeface="Gill Sans MT"/>
                <a:cs typeface="Gill Sans MT"/>
              </a:rPr>
              <a:t>weights </a:t>
            </a:r>
            <a:r>
              <a:rPr sz="2800" dirty="0">
                <a:latin typeface="Gill Sans MT"/>
                <a:cs typeface="Gill Sans MT"/>
              </a:rPr>
              <a:t>– a </a:t>
            </a:r>
            <a:r>
              <a:rPr sz="2800" spc="-89" dirty="0">
                <a:latin typeface="Gill Sans MT"/>
                <a:cs typeface="Gill Sans MT"/>
              </a:rPr>
              <a:t>filter </a:t>
            </a:r>
            <a:r>
              <a:rPr sz="2800" dirty="0">
                <a:latin typeface="Gill Sans MT"/>
                <a:cs typeface="Gill Sans MT"/>
              </a:rPr>
              <a:t>– </a:t>
            </a:r>
            <a:r>
              <a:rPr sz="2800" spc="-56" dirty="0">
                <a:latin typeface="Gill Sans MT"/>
                <a:cs typeface="Gill Sans MT"/>
              </a:rPr>
              <a:t>to </a:t>
            </a:r>
            <a:r>
              <a:rPr sz="2800" spc="-59" dirty="0">
                <a:latin typeface="Gill Sans MT"/>
                <a:cs typeface="Gill Sans MT"/>
              </a:rPr>
              <a:t>extract </a:t>
            </a:r>
            <a:r>
              <a:rPr sz="2800" b="1" spc="-89" dirty="0">
                <a:latin typeface="Gill Sans MT"/>
                <a:cs typeface="Gill Sans MT"/>
              </a:rPr>
              <a:t>local</a:t>
            </a:r>
            <a:r>
              <a:rPr sz="2800" b="1" spc="351" dirty="0">
                <a:latin typeface="Gill Sans MT"/>
                <a:cs typeface="Gill Sans MT"/>
              </a:rPr>
              <a:t> </a:t>
            </a:r>
            <a:r>
              <a:rPr sz="2800" b="1" spc="-109" dirty="0">
                <a:latin typeface="Gill Sans MT"/>
                <a:cs typeface="Gill Sans MT"/>
              </a:rPr>
              <a:t>features</a:t>
            </a:r>
            <a:endParaRPr sz="2800" dirty="0">
              <a:latin typeface="Gill Sans MT"/>
              <a:cs typeface="Gill Sans MT"/>
            </a:endParaRPr>
          </a:p>
          <a:p>
            <a:pPr marL="1090297" indent="-393035">
              <a:spcBef>
                <a:spcPts val="1655"/>
              </a:spcBef>
              <a:buAutoNum type="arabicParenR"/>
              <a:tabLst>
                <a:tab pos="1090932" algn="l"/>
              </a:tabLst>
            </a:pPr>
            <a:r>
              <a:rPr sz="2800" spc="-46" dirty="0">
                <a:latin typeface="Gill Sans MT"/>
                <a:cs typeface="Gill Sans MT"/>
              </a:rPr>
              <a:t>Use </a:t>
            </a:r>
            <a:r>
              <a:rPr sz="2800" b="1" spc="-113" dirty="0">
                <a:latin typeface="Gill Sans MT"/>
                <a:cs typeface="Gill Sans MT"/>
              </a:rPr>
              <a:t>multiple </a:t>
            </a:r>
            <a:r>
              <a:rPr sz="2800" b="1" spc="-79" dirty="0">
                <a:latin typeface="Gill Sans MT"/>
                <a:cs typeface="Gill Sans MT"/>
              </a:rPr>
              <a:t>filters </a:t>
            </a:r>
            <a:r>
              <a:rPr sz="2800" spc="-56" dirty="0">
                <a:latin typeface="Gill Sans MT"/>
                <a:cs typeface="Gill Sans MT"/>
              </a:rPr>
              <a:t>to </a:t>
            </a:r>
            <a:r>
              <a:rPr sz="2800" spc="-59" dirty="0">
                <a:latin typeface="Gill Sans MT"/>
                <a:cs typeface="Gill Sans MT"/>
              </a:rPr>
              <a:t>extract different</a:t>
            </a:r>
            <a:r>
              <a:rPr sz="2800" spc="335" dirty="0">
                <a:latin typeface="Gill Sans MT"/>
                <a:cs typeface="Gill Sans MT"/>
              </a:rPr>
              <a:t> </a:t>
            </a:r>
            <a:r>
              <a:rPr sz="2800" spc="-59" dirty="0">
                <a:latin typeface="Gill Sans MT"/>
                <a:cs typeface="Gill Sans MT"/>
              </a:rPr>
              <a:t>features</a:t>
            </a:r>
            <a:endParaRPr sz="2800" dirty="0">
              <a:latin typeface="Gill Sans MT"/>
              <a:cs typeface="Gill Sans MT"/>
            </a:endParaRPr>
          </a:p>
          <a:p>
            <a:pPr marL="1625048" indent="-393035">
              <a:spcBef>
                <a:spcPts val="1725"/>
              </a:spcBef>
              <a:buFont typeface="Gill Sans MT"/>
              <a:buAutoNum type="arabicParenR"/>
              <a:tabLst>
                <a:tab pos="1625676" algn="l"/>
              </a:tabLst>
            </a:pPr>
            <a:r>
              <a:rPr sz="2800" b="1" spc="-109" dirty="0">
                <a:latin typeface="Gill Sans MT"/>
                <a:cs typeface="Gill Sans MT"/>
              </a:rPr>
              <a:t>Spatially </a:t>
            </a:r>
            <a:r>
              <a:rPr sz="2800" b="1" spc="-121" dirty="0">
                <a:latin typeface="Gill Sans MT"/>
                <a:cs typeface="Gill Sans MT"/>
              </a:rPr>
              <a:t>share </a:t>
            </a:r>
            <a:r>
              <a:rPr sz="2800" spc="-36" dirty="0">
                <a:latin typeface="Gill Sans MT"/>
                <a:cs typeface="Gill Sans MT"/>
              </a:rPr>
              <a:t>parameters of </a:t>
            </a:r>
            <a:r>
              <a:rPr sz="2800" spc="-26" dirty="0">
                <a:latin typeface="Gill Sans MT"/>
                <a:cs typeface="Gill Sans MT"/>
              </a:rPr>
              <a:t>each</a:t>
            </a:r>
            <a:r>
              <a:rPr sz="2800" spc="280" dirty="0">
                <a:latin typeface="Gill Sans MT"/>
                <a:cs typeface="Gill Sans MT"/>
              </a:rPr>
              <a:t> </a:t>
            </a:r>
            <a:r>
              <a:rPr sz="2800" spc="-89" dirty="0">
                <a:latin typeface="Gill Sans MT"/>
                <a:cs typeface="Gill Sans MT"/>
              </a:rPr>
              <a:t>filter</a:t>
            </a:r>
            <a:endParaRPr sz="2800" dirty="0">
              <a:latin typeface="Gill Sans MT"/>
              <a:cs typeface="Gill Sans MT"/>
            </a:endParaRPr>
          </a:p>
        </p:txBody>
      </p:sp>
      <p:sp>
        <p:nvSpPr>
          <p:cNvPr id="6" name="object 6"/>
          <p:cNvSpPr/>
          <p:nvPr/>
        </p:nvSpPr>
        <p:spPr>
          <a:xfrm>
            <a:off x="1676421" y="1127781"/>
            <a:ext cx="5791198" cy="31516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1" anchor="ctr"/>
          <a:lstStyle/>
          <a:p>
            <a:pPr algn="ctr"/>
            <a:endParaRPr lang="he-IL">
              <a:solidFill>
                <a:prstClr val="white"/>
              </a:solidFill>
            </a:endParaRPr>
          </a:p>
        </p:txBody>
      </p:sp>
      <p:sp>
        <p:nvSpPr>
          <p:cNvPr id="2" name="Title 1"/>
          <p:cNvSpPr>
            <a:spLocks noGrp="1"/>
          </p:cNvSpPr>
          <p:nvPr>
            <p:ph type="title"/>
          </p:nvPr>
        </p:nvSpPr>
        <p:spPr/>
        <p:txBody>
          <a:bodyPr/>
          <a:lstStyle/>
          <a:p>
            <a:r>
              <a:rPr lang="en-US" dirty="0" smtClean="0">
                <a:solidFill>
                  <a:schemeClr val="bg1"/>
                </a:solidFill>
              </a:rPr>
              <a:t>LeNet-5</a:t>
            </a:r>
            <a:endParaRPr lang="en-US" dirty="0">
              <a:solidFill>
                <a:schemeClr val="bg1"/>
              </a:solidFill>
              <a:latin typeface="+mn-lt"/>
            </a:endParaRPr>
          </a:p>
        </p:txBody>
      </p:sp>
      <p:sp>
        <p:nvSpPr>
          <p:cNvPr id="76" name="Content Placeholder 2"/>
          <p:cNvSpPr>
            <a:spLocks noGrp="1"/>
          </p:cNvSpPr>
          <p:nvPr>
            <p:ph idx="1"/>
          </p:nvPr>
        </p:nvSpPr>
        <p:spPr>
          <a:xfrm>
            <a:off x="228599" y="1676454"/>
            <a:ext cx="8610601" cy="4449762"/>
          </a:xfrm>
        </p:spPr>
        <p:txBody>
          <a:bodyPr>
            <a:noAutofit/>
          </a:bodyPr>
          <a:lstStyle/>
          <a:p>
            <a:r>
              <a:rPr lang="en-US" sz="2600" i="1" dirty="0"/>
              <a:t>Gradient Based Learning Applied To Document Recognition - Y. </a:t>
            </a:r>
            <a:r>
              <a:rPr lang="en-US" sz="2600" i="1" dirty="0" err="1"/>
              <a:t>Lecun</a:t>
            </a:r>
            <a:r>
              <a:rPr lang="en-US" sz="2600" i="1" dirty="0"/>
              <a:t>, L. </a:t>
            </a:r>
            <a:r>
              <a:rPr lang="en-US" sz="2600" i="1" dirty="0" err="1"/>
              <a:t>Bottou</a:t>
            </a:r>
            <a:r>
              <a:rPr lang="en-US" sz="2600" i="1" dirty="0"/>
              <a:t>, Y. </a:t>
            </a:r>
            <a:r>
              <a:rPr lang="en-US" sz="2600" i="1" dirty="0" err="1"/>
              <a:t>Bengio</a:t>
            </a:r>
            <a:r>
              <a:rPr lang="en-US" sz="2600" i="1" dirty="0"/>
              <a:t>, P. </a:t>
            </a:r>
            <a:r>
              <a:rPr lang="en-US" sz="2600" i="1" dirty="0" err="1"/>
              <a:t>Haffner</a:t>
            </a:r>
            <a:r>
              <a:rPr lang="en-US" sz="2600" i="1" dirty="0"/>
              <a:t>; 1998</a:t>
            </a:r>
          </a:p>
          <a:p>
            <a:r>
              <a:rPr lang="en-US" sz="2600" dirty="0"/>
              <a:t>Helped establish how we use CNNs today</a:t>
            </a:r>
          </a:p>
          <a:p>
            <a:r>
              <a:rPr lang="en-US" sz="2600" dirty="0"/>
              <a:t>Replaced manual feature extraction</a:t>
            </a:r>
          </a:p>
        </p:txBody>
      </p:sp>
      <p:sp>
        <p:nvSpPr>
          <p:cNvPr id="6" name="TextBox 5"/>
          <p:cNvSpPr txBox="1"/>
          <p:nvPr/>
        </p:nvSpPr>
        <p:spPr>
          <a:xfrm>
            <a:off x="7020657" y="6465485"/>
            <a:ext cx="2065450" cy="368769"/>
          </a:xfrm>
          <a:prstGeom prst="rect">
            <a:avLst/>
          </a:prstGeom>
          <a:noFill/>
          <a:ln>
            <a:noFill/>
          </a:ln>
        </p:spPr>
        <p:txBody>
          <a:bodyPr wrap="none" lIns="90700" tIns="45354" rIns="90700" bIns="45354" rtlCol="0">
            <a:spAutoFit/>
          </a:bodyPr>
          <a:lstStyle/>
          <a:p>
            <a:r>
              <a:rPr lang="en-US" dirty="0">
                <a:solidFill>
                  <a:prstClr val="black"/>
                </a:solidFill>
              </a:rPr>
              <a:t> [</a:t>
            </a:r>
            <a:r>
              <a:rPr lang="en-US" b="1" dirty="0" err="1">
                <a:solidFill>
                  <a:prstClr val="black"/>
                </a:solidFill>
              </a:rPr>
              <a:t>LeCun</a:t>
            </a:r>
            <a:r>
              <a:rPr lang="en-US" b="1" dirty="0">
                <a:solidFill>
                  <a:prstClr val="black"/>
                </a:solidFill>
              </a:rPr>
              <a:t> et al</a:t>
            </a:r>
            <a:r>
              <a:rPr lang="en-US" dirty="0">
                <a:solidFill>
                  <a:prstClr val="black"/>
                </a:solidFill>
              </a:rPr>
              <a:t>., </a:t>
            </a:r>
            <a:r>
              <a:rPr lang="en-US" b="1" dirty="0">
                <a:solidFill>
                  <a:prstClr val="black"/>
                </a:solidFill>
              </a:rPr>
              <a:t>1998</a:t>
            </a:r>
            <a:r>
              <a:rPr lang="en-US" dirty="0">
                <a:solidFill>
                  <a:prstClr val="black"/>
                </a:solidFill>
              </a:rPr>
              <a:t>]</a:t>
            </a:r>
            <a:endParaRPr lang="en-US" dirty="0" smtClean="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930179"/>
            <a:ext cx="7391401" cy="2470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41712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LeNet-5</a:t>
            </a:r>
            <a:endParaRPr lang="en-US" dirty="0">
              <a:latin typeface="+mn-lt"/>
            </a:endParaRPr>
          </a:p>
        </p:txBody>
      </p:sp>
      <p:graphicFrame>
        <p:nvGraphicFramePr>
          <p:cNvPr id="164" name="Table 163"/>
          <p:cNvGraphicFramePr>
            <a:graphicFrameLocks noGrp="1"/>
          </p:cNvGraphicFramePr>
          <p:nvPr>
            <p:extLst>
              <p:ext uri="{D42A27DB-BD31-4B8C-83A1-F6EECF244321}">
                <p14:modId xmlns:p14="http://schemas.microsoft.com/office/powerpoint/2010/main" val="2574059632"/>
              </p:ext>
            </p:extLst>
          </p:nvPr>
        </p:nvGraphicFramePr>
        <p:xfrm>
          <a:off x="3604202" y="3645193"/>
          <a:ext cx="366889" cy="1580444"/>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580444">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5" name="Table 164"/>
          <p:cNvGraphicFramePr>
            <a:graphicFrameLocks noGrp="1"/>
          </p:cNvGraphicFramePr>
          <p:nvPr>
            <p:extLst>
              <p:ext uri="{D42A27DB-BD31-4B8C-83A1-F6EECF244321}">
                <p14:modId xmlns:p14="http://schemas.microsoft.com/office/powerpoint/2010/main" val="2158097634"/>
              </p:ext>
            </p:extLst>
          </p:nvPr>
        </p:nvGraphicFramePr>
        <p:xfrm>
          <a:off x="2602101" y="3581401"/>
          <a:ext cx="366889" cy="1851378"/>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851378">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6" name="Table 165"/>
          <p:cNvGraphicFramePr>
            <a:graphicFrameLocks noGrp="1"/>
          </p:cNvGraphicFramePr>
          <p:nvPr>
            <p:extLst>
              <p:ext uri="{D42A27DB-BD31-4B8C-83A1-F6EECF244321}">
                <p14:modId xmlns:p14="http://schemas.microsoft.com/office/powerpoint/2010/main" val="3308760958"/>
              </p:ext>
            </p:extLst>
          </p:nvPr>
        </p:nvGraphicFramePr>
        <p:xfrm>
          <a:off x="406376" y="1608023"/>
          <a:ext cx="1350512" cy="1325170"/>
        </p:xfrm>
        <a:graphic>
          <a:graphicData uri="http://schemas.openxmlformats.org/drawingml/2006/table">
            <a:tbl>
              <a:tblPr firstRow="1" bandRow="1">
                <a:tableStyleId>{5C22544A-7EE6-4342-B048-85BDC9FD1C3A}</a:tableStyleId>
              </a:tblPr>
              <a:tblGrid>
                <a:gridCol w="1350512">
                  <a:extLst>
                    <a:ext uri="{9D8B030D-6E8A-4147-A177-3AD203B41FA5}">
                      <a16:colId xmlns:a16="http://schemas.microsoft.com/office/drawing/2014/main" val="20000"/>
                    </a:ext>
                  </a:extLst>
                </a:gridCol>
              </a:tblGrid>
              <a:tr h="1325170">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cxnSp>
        <p:nvCxnSpPr>
          <p:cNvPr id="167" name="Straight Arrow Connector 166"/>
          <p:cNvCxnSpPr/>
          <p:nvPr/>
        </p:nvCxnSpPr>
        <p:spPr>
          <a:xfrm>
            <a:off x="1802791" y="2277284"/>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8" name="Cube 167"/>
          <p:cNvSpPr/>
          <p:nvPr/>
        </p:nvSpPr>
        <p:spPr>
          <a:xfrm>
            <a:off x="2425776" y="1524020"/>
            <a:ext cx="1534149" cy="1419241"/>
          </a:xfrm>
          <a:prstGeom prst="cube">
            <a:avLst>
              <a:gd name="adj" fmla="val 42164"/>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0700" tIns="45354" rIns="90700" bIns="45354" rtlCol="0" anchor="ctr"/>
          <a:lstStyle/>
          <a:p>
            <a:pPr algn="ctr"/>
            <a:endParaRPr lang="en-US">
              <a:solidFill>
                <a:prstClr val="white"/>
              </a:solidFill>
            </a:endParaRPr>
          </a:p>
        </p:txBody>
      </p:sp>
      <p:cxnSp>
        <p:nvCxnSpPr>
          <p:cNvPr id="169" name="Straight Arrow Connector 168"/>
          <p:cNvCxnSpPr/>
          <p:nvPr/>
        </p:nvCxnSpPr>
        <p:spPr>
          <a:xfrm>
            <a:off x="4009170" y="227055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5778339" y="2277284"/>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509390" y="227137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1969262" y="451694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3" name="Oval 172"/>
          <p:cNvSpPr/>
          <p:nvPr/>
        </p:nvSpPr>
        <p:spPr>
          <a:xfrm>
            <a:off x="2648365" y="364519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174" name="Oval 173"/>
          <p:cNvSpPr/>
          <p:nvPr/>
        </p:nvSpPr>
        <p:spPr>
          <a:xfrm>
            <a:off x="2648365" y="401856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175" name="Oval 174"/>
          <p:cNvSpPr/>
          <p:nvPr/>
        </p:nvSpPr>
        <p:spPr>
          <a:xfrm>
            <a:off x="2648365" y="512723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76" name="TextBox 175"/>
              <p:cNvSpPr txBox="1"/>
              <p:nvPr/>
            </p:nvSpPr>
            <p:spPr>
              <a:xfrm flipH="1">
                <a:off x="2641707" y="4615363"/>
                <a:ext cx="28767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charset="0"/>
                          <a:cs typeface="Cambria Math" charset="0"/>
                        </a:rPr>
                        <m:t>⋮</m:t>
                      </m:r>
                    </m:oMath>
                  </m:oMathPara>
                </a14:m>
                <a:endParaRPr lang="en-US" dirty="0">
                  <a:solidFill>
                    <a:prstClr val="black"/>
                  </a:solidFill>
                </a:endParaRPr>
              </a:p>
            </p:txBody>
          </p:sp>
        </mc:Choice>
        <mc:Fallback xmlns="">
          <p:sp>
            <p:nvSpPr>
              <p:cNvPr id="176" name="TextBox 175"/>
              <p:cNvSpPr txBox="1">
                <a:spLocks noRot="1" noChangeAspect="1" noMove="1" noResize="1" noEditPoints="1" noAdjustHandles="1" noChangeArrowheads="1" noChangeShapeType="1" noTextEdit="1"/>
              </p:cNvSpPr>
              <p:nvPr/>
            </p:nvSpPr>
            <p:spPr>
              <a:xfrm flipH="1">
                <a:off x="2641687" y="4615362"/>
                <a:ext cx="287676" cy="276999"/>
              </a:xfrm>
              <a:prstGeom prst="rect">
                <a:avLst/>
              </a:prstGeom>
              <a:blipFill rotWithShape="1">
                <a:blip r:embed="rId3"/>
                <a:stretch>
                  <a:fillRect b="-4348"/>
                </a:stretch>
              </a:blipFill>
            </p:spPr>
            <p:txBody>
              <a:bodyPr/>
              <a:lstStyle/>
              <a:p>
                <a:r>
                  <a:rPr lang="en-US">
                    <a:noFill/>
                  </a:rPr>
                  <a:t> </a:t>
                </a:r>
              </a:p>
            </p:txBody>
          </p:sp>
        </mc:Fallback>
      </mc:AlternateContent>
      <p:sp>
        <p:nvSpPr>
          <p:cNvPr id="177" name="Oval 176"/>
          <p:cNvSpPr/>
          <p:nvPr/>
        </p:nvSpPr>
        <p:spPr>
          <a:xfrm>
            <a:off x="3650464" y="369691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178" name="Oval 177"/>
          <p:cNvSpPr/>
          <p:nvPr/>
        </p:nvSpPr>
        <p:spPr>
          <a:xfrm>
            <a:off x="3650464" y="407028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179" name="Oval 178"/>
          <p:cNvSpPr/>
          <p:nvPr/>
        </p:nvSpPr>
        <p:spPr>
          <a:xfrm>
            <a:off x="3650464" y="490463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80" name="TextBox 179"/>
              <p:cNvSpPr txBox="1"/>
              <p:nvPr/>
            </p:nvSpPr>
            <p:spPr>
              <a:xfrm flipH="1">
                <a:off x="3643806" y="4531272"/>
                <a:ext cx="28767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charset="0"/>
                          <a:cs typeface="Cambria Math" charset="0"/>
                        </a:rPr>
                        <m:t>⋮</m:t>
                      </m:r>
                    </m:oMath>
                  </m:oMathPara>
                </a14:m>
                <a:endParaRPr lang="en-US" dirty="0">
                  <a:solidFill>
                    <a:prstClr val="black"/>
                  </a:solidFill>
                </a:endParaRPr>
              </a:p>
            </p:txBody>
          </p:sp>
        </mc:Choice>
        <mc:Fallback xmlns="">
          <p:sp>
            <p:nvSpPr>
              <p:cNvPr id="180" name="TextBox 179"/>
              <p:cNvSpPr txBox="1">
                <a:spLocks noRot="1" noChangeAspect="1" noMove="1" noResize="1" noEditPoints="1" noAdjustHandles="1" noChangeArrowheads="1" noChangeShapeType="1" noTextEdit="1"/>
              </p:cNvSpPr>
              <p:nvPr/>
            </p:nvSpPr>
            <p:spPr>
              <a:xfrm flipH="1">
                <a:off x="3643786" y="4531268"/>
                <a:ext cx="287676" cy="276999"/>
              </a:xfrm>
              <a:prstGeom prst="rect">
                <a:avLst/>
              </a:prstGeom>
              <a:blipFill rotWithShape="1">
                <a:blip r:embed="rId4"/>
                <a:stretch>
                  <a:fillRect b="-4348"/>
                </a:stretch>
              </a:blipFill>
            </p:spPr>
            <p:txBody>
              <a:bodyPr/>
              <a:lstStyle/>
              <a:p>
                <a:r>
                  <a:rPr lang="en-US">
                    <a:noFill/>
                  </a:rPr>
                  <a:t> </a:t>
                </a:r>
              </a:p>
            </p:txBody>
          </p:sp>
        </mc:Fallback>
      </mc:AlternateContent>
      <p:cxnSp>
        <p:nvCxnSpPr>
          <p:cNvPr id="181" name="Straight Arrow Connector 180"/>
          <p:cNvCxnSpPr/>
          <p:nvPr/>
        </p:nvCxnSpPr>
        <p:spPr>
          <a:xfrm>
            <a:off x="3023703" y="451277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4040170" y="450610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TextBox 182"/>
              <p:cNvSpPr txBox="1"/>
              <p:nvPr/>
            </p:nvSpPr>
            <p:spPr>
              <a:xfrm>
                <a:off x="4535169" y="4237090"/>
                <a:ext cx="371361" cy="369320"/>
              </a:xfrm>
              <a:prstGeom prst="rect">
                <a:avLst/>
              </a:prstGeom>
              <a:noFill/>
            </p:spPr>
            <p:txBody>
              <a:bodyPr wrap="none" lIns="90700" tIns="45354" rIns="90700" bIns="45354"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prstClr val="black"/>
                              </a:solidFill>
                              <a:latin typeface="Cambria Math" panose="02040503050406030204" pitchFamily="18" charset="0"/>
                            </a:rPr>
                          </m:ctrlPr>
                        </m:accPr>
                        <m:e>
                          <m:r>
                            <a:rPr lang="en-US" i="1" smtClean="0">
                              <a:solidFill>
                                <a:prstClr val="black"/>
                              </a:solidFill>
                              <a:latin typeface="Cambria Math"/>
                            </a:rPr>
                            <m:t>𝑦</m:t>
                          </m:r>
                        </m:e>
                      </m:acc>
                    </m:oMath>
                  </m:oMathPara>
                </a14:m>
                <a:endParaRPr lang="en-US" dirty="0">
                  <a:solidFill>
                    <a:prstClr val="black"/>
                  </a:solidFill>
                </a:endParaRPr>
              </a:p>
            </p:txBody>
          </p:sp>
        </mc:Choice>
        <mc:Fallback xmlns="">
          <p:sp>
            <p:nvSpPr>
              <p:cNvPr id="183" name="TextBox 182"/>
              <p:cNvSpPr txBox="1">
                <a:spLocks noRot="1" noChangeAspect="1" noMove="1" noResize="1" noEditPoints="1" noAdjustHandles="1" noChangeArrowheads="1" noChangeShapeType="1" noTextEdit="1"/>
              </p:cNvSpPr>
              <p:nvPr/>
            </p:nvSpPr>
            <p:spPr>
              <a:xfrm>
                <a:off x="4535168" y="4237090"/>
                <a:ext cx="367408" cy="369332"/>
              </a:xfrm>
              <a:prstGeom prst="rect">
                <a:avLst/>
              </a:prstGeom>
              <a:blipFill rotWithShape="1">
                <a:blip r:embed="rId5"/>
                <a:stretch>
                  <a:fillRect t="-6557" r="-15000" b="-4918"/>
                </a:stretch>
              </a:blipFill>
            </p:spPr>
            <p:txBody>
              <a:bodyPr/>
              <a:lstStyle/>
              <a:p>
                <a:r>
                  <a:rPr lang="en-US">
                    <a:noFill/>
                  </a:rPr>
                  <a:t> </a:t>
                </a:r>
              </a:p>
            </p:txBody>
          </p:sp>
        </mc:Fallback>
      </mc:AlternateContent>
      <p:sp>
        <p:nvSpPr>
          <p:cNvPr id="184" name="Cube 183"/>
          <p:cNvSpPr/>
          <p:nvPr/>
        </p:nvSpPr>
        <p:spPr>
          <a:xfrm>
            <a:off x="4606170" y="1772574"/>
            <a:ext cx="1100630" cy="1075436"/>
          </a:xfrm>
          <a:prstGeom prst="cube">
            <a:avLst>
              <a:gd name="adj" fmla="val 42164"/>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0700" tIns="45354" rIns="90700" bIns="45354" rtlCol="0" anchor="ctr"/>
          <a:lstStyle/>
          <a:p>
            <a:pPr algn="ctr"/>
            <a:endParaRPr lang="en-US">
              <a:solidFill>
                <a:prstClr val="white"/>
              </a:solidFill>
            </a:endParaRPr>
          </a:p>
        </p:txBody>
      </p:sp>
      <p:sp>
        <p:nvSpPr>
          <p:cNvPr id="185" name="Cube 184"/>
          <p:cNvSpPr/>
          <p:nvPr/>
        </p:nvSpPr>
        <p:spPr>
          <a:xfrm>
            <a:off x="6356280" y="1772574"/>
            <a:ext cx="1100630" cy="1075436"/>
          </a:xfrm>
          <a:prstGeom prst="cube">
            <a:avLst>
              <a:gd name="adj" fmla="val 55589"/>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0700" tIns="45354" rIns="90700" bIns="45354" rtlCol="0" anchor="ctr"/>
          <a:lstStyle/>
          <a:p>
            <a:pPr algn="ctr"/>
            <a:endParaRPr lang="en-US">
              <a:solidFill>
                <a:prstClr val="white"/>
              </a:solidFill>
            </a:endParaRPr>
          </a:p>
        </p:txBody>
      </p:sp>
      <mc:AlternateContent xmlns:mc="http://schemas.openxmlformats.org/markup-compatibility/2006" xmlns:a14="http://schemas.microsoft.com/office/drawing/2010/main">
        <mc:Choice Requires="a14">
          <p:sp>
            <p:nvSpPr>
              <p:cNvPr id="186" name="TextBox 185"/>
              <p:cNvSpPr txBox="1"/>
              <p:nvPr/>
            </p:nvSpPr>
            <p:spPr>
              <a:xfrm>
                <a:off x="406425" y="2983467"/>
                <a:ext cx="1099981"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32</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32</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a:t>
                </a:r>
              </a:p>
            </p:txBody>
          </p:sp>
        </mc:Choice>
        <mc:Fallback xmlns="">
          <p:sp>
            <p:nvSpPr>
              <p:cNvPr id="186" name="TextBox 185"/>
              <p:cNvSpPr txBox="1">
                <a:spLocks noRot="1" noChangeAspect="1" noMove="1" noResize="1" noEditPoints="1" noAdjustHandles="1" noChangeArrowheads="1" noChangeShapeType="1" noTextEdit="1"/>
              </p:cNvSpPr>
              <p:nvPr/>
            </p:nvSpPr>
            <p:spPr>
              <a:xfrm>
                <a:off x="406371" y="2983468"/>
                <a:ext cx="1099981" cy="369332"/>
              </a:xfrm>
              <a:prstGeom prst="rect">
                <a:avLst/>
              </a:prstGeom>
              <a:blipFill rotWithShape="1">
                <a:blip r:embed="rId6"/>
                <a:stretch>
                  <a:fillRect l="-5000" t="-8197" r="-388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p:cNvSpPr txBox="1"/>
              <p:nvPr/>
            </p:nvSpPr>
            <p:spPr>
              <a:xfrm>
                <a:off x="2574260" y="2983467"/>
                <a:ext cx="1099981"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28</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28</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6</a:t>
                </a:r>
              </a:p>
            </p:txBody>
          </p:sp>
        </mc:Choice>
        <mc:Fallback xmlns="">
          <p:sp>
            <p:nvSpPr>
              <p:cNvPr id="187" name="TextBox 186"/>
              <p:cNvSpPr txBox="1">
                <a:spLocks noRot="1" noChangeAspect="1" noMove="1" noResize="1" noEditPoints="1" noAdjustHandles="1" noChangeArrowheads="1" noChangeShapeType="1" noTextEdit="1"/>
              </p:cNvSpPr>
              <p:nvPr/>
            </p:nvSpPr>
            <p:spPr>
              <a:xfrm>
                <a:off x="2574255" y="2983468"/>
                <a:ext cx="1099981" cy="369332"/>
              </a:xfrm>
              <a:prstGeom prst="rect">
                <a:avLst/>
              </a:prstGeom>
              <a:blipFill rotWithShape="1">
                <a:blip r:embed="rId7"/>
                <a:stretch>
                  <a:fillRect l="-4420" t="-8197" r="-386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TextBox 187"/>
              <p:cNvSpPr txBox="1"/>
              <p:nvPr/>
            </p:nvSpPr>
            <p:spPr>
              <a:xfrm>
                <a:off x="4619746" y="2974716"/>
                <a:ext cx="1099981"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14</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14</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6</a:t>
                </a:r>
              </a:p>
            </p:txBody>
          </p:sp>
        </mc:Choice>
        <mc:Fallback xmlns="">
          <p:sp>
            <p:nvSpPr>
              <p:cNvPr id="188" name="TextBox 187"/>
              <p:cNvSpPr txBox="1">
                <a:spLocks noRot="1" noChangeAspect="1" noMove="1" noResize="1" noEditPoints="1" noAdjustHandles="1" noChangeArrowheads="1" noChangeShapeType="1" noTextEdit="1"/>
              </p:cNvSpPr>
              <p:nvPr/>
            </p:nvSpPr>
            <p:spPr>
              <a:xfrm>
                <a:off x="4619692" y="2974717"/>
                <a:ext cx="1099981" cy="369332"/>
              </a:xfrm>
              <a:prstGeom prst="rect">
                <a:avLst/>
              </a:prstGeom>
              <a:blipFill rotWithShape="1">
                <a:blip r:embed="rId8"/>
                <a:stretch>
                  <a:fillRect l="-5000" t="-8197" r="-388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TextBox 188"/>
              <p:cNvSpPr txBox="1"/>
              <p:nvPr/>
            </p:nvSpPr>
            <p:spPr>
              <a:xfrm>
                <a:off x="6283207" y="2983467"/>
                <a:ext cx="1217000"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10</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10</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16</a:t>
                </a:r>
              </a:p>
            </p:txBody>
          </p:sp>
        </mc:Choice>
        <mc:Fallback xmlns="">
          <p:sp>
            <p:nvSpPr>
              <p:cNvPr id="189" name="TextBox 188"/>
              <p:cNvSpPr txBox="1">
                <a:spLocks noRot="1" noChangeAspect="1" noMove="1" noResize="1" noEditPoints="1" noAdjustHandles="1" noChangeArrowheads="1" noChangeShapeType="1" noTextEdit="1"/>
              </p:cNvSpPr>
              <p:nvPr/>
            </p:nvSpPr>
            <p:spPr>
              <a:xfrm>
                <a:off x="6283206" y="2983468"/>
                <a:ext cx="1217000" cy="369332"/>
              </a:xfrm>
              <a:prstGeom prst="rect">
                <a:avLst/>
              </a:prstGeom>
              <a:blipFill rotWithShape="1">
                <a:blip r:embed="rId9"/>
                <a:stretch>
                  <a:fillRect l="-4523" t="-8197" r="-3518" b="-24590"/>
                </a:stretch>
              </a:blipFill>
            </p:spPr>
            <p:txBody>
              <a:bodyPr/>
              <a:lstStyle/>
              <a:p>
                <a:r>
                  <a:rPr lang="en-US">
                    <a:noFill/>
                  </a:rPr>
                  <a:t> </a:t>
                </a:r>
              </a:p>
            </p:txBody>
          </p:sp>
        </mc:Fallback>
      </mc:AlternateContent>
      <p:sp>
        <p:nvSpPr>
          <p:cNvPr id="190" name="Cube 189"/>
          <p:cNvSpPr/>
          <p:nvPr/>
        </p:nvSpPr>
        <p:spPr>
          <a:xfrm>
            <a:off x="838252" y="4014906"/>
            <a:ext cx="1078584" cy="1075214"/>
          </a:xfrm>
          <a:prstGeom prst="cube">
            <a:avLst>
              <a:gd name="adj" fmla="val 67317"/>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0700" tIns="45354" rIns="90700" bIns="45354" rtlCol="0" anchor="ctr"/>
          <a:lstStyle/>
          <a:p>
            <a:pPr algn="ctr"/>
            <a:endParaRPr lang="en-US">
              <a:solidFill>
                <a:prstClr val="white"/>
              </a:solidFill>
            </a:endParaRPr>
          </a:p>
        </p:txBody>
      </p:sp>
      <mc:AlternateContent xmlns:mc="http://schemas.openxmlformats.org/markup-compatibility/2006" xmlns:a14="http://schemas.microsoft.com/office/drawing/2010/main">
        <mc:Choice Requires="a14">
          <p:sp>
            <p:nvSpPr>
              <p:cNvPr id="191" name="TextBox 190"/>
              <p:cNvSpPr txBox="1"/>
              <p:nvPr/>
            </p:nvSpPr>
            <p:spPr>
              <a:xfrm>
                <a:off x="920491" y="5225637"/>
                <a:ext cx="982961"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5</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5</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16</a:t>
                </a:r>
              </a:p>
            </p:txBody>
          </p:sp>
        </mc:Choice>
        <mc:Fallback xmlns="">
          <p:sp>
            <p:nvSpPr>
              <p:cNvPr id="191" name="TextBox 190"/>
              <p:cNvSpPr txBox="1">
                <a:spLocks noRot="1" noChangeAspect="1" noMove="1" noResize="1" noEditPoints="1" noAdjustHandles="1" noChangeArrowheads="1" noChangeShapeType="1" noTextEdit="1"/>
              </p:cNvSpPr>
              <p:nvPr/>
            </p:nvSpPr>
            <p:spPr>
              <a:xfrm>
                <a:off x="920438" y="5225636"/>
                <a:ext cx="982961" cy="369332"/>
              </a:xfrm>
              <a:prstGeom prst="rect">
                <a:avLst/>
              </a:prstGeom>
              <a:blipFill rotWithShape="1">
                <a:blip r:embed="rId10"/>
                <a:stretch>
                  <a:fillRect l="-5590" t="-8197" r="-4348" b="-24590"/>
                </a:stretch>
              </a:blipFill>
            </p:spPr>
            <p:txBody>
              <a:bodyPr/>
              <a:lstStyle/>
              <a:p>
                <a:r>
                  <a:rPr lang="en-US">
                    <a:noFill/>
                  </a:rPr>
                  <a:t> </a:t>
                </a:r>
              </a:p>
            </p:txBody>
          </p:sp>
        </mc:Fallback>
      </mc:AlternateContent>
      <p:sp>
        <p:nvSpPr>
          <p:cNvPr id="192" name="TextBox 191"/>
          <p:cNvSpPr txBox="1"/>
          <p:nvPr/>
        </p:nvSpPr>
        <p:spPr>
          <a:xfrm>
            <a:off x="2500884" y="5518348"/>
            <a:ext cx="534583" cy="368769"/>
          </a:xfrm>
          <a:prstGeom prst="rect">
            <a:avLst/>
          </a:prstGeom>
          <a:noFill/>
        </p:spPr>
        <p:txBody>
          <a:bodyPr wrap="none" lIns="90700" tIns="45354" rIns="90700" bIns="45354" rtlCol="0">
            <a:spAutoFit/>
          </a:bodyPr>
          <a:lstStyle/>
          <a:p>
            <a:r>
              <a:rPr lang="en-US">
                <a:solidFill>
                  <a:prstClr val="black"/>
                </a:solidFill>
                <a:ea typeface="Century Schoolbook" charset="0"/>
                <a:cs typeface="Century Schoolbook" charset="0"/>
              </a:rPr>
              <a:t>120</a:t>
            </a:r>
            <a:endParaRPr lang="en-US" dirty="0">
              <a:solidFill>
                <a:prstClr val="black"/>
              </a:solidFill>
              <a:ea typeface="Century Schoolbook" charset="0"/>
              <a:cs typeface="Century Schoolbook" charset="0"/>
            </a:endParaRPr>
          </a:p>
        </p:txBody>
      </p:sp>
      <p:sp>
        <p:nvSpPr>
          <p:cNvPr id="193" name="TextBox 192"/>
          <p:cNvSpPr txBox="1"/>
          <p:nvPr/>
        </p:nvSpPr>
        <p:spPr>
          <a:xfrm>
            <a:off x="3604214" y="5516196"/>
            <a:ext cx="417562" cy="368769"/>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84</a:t>
            </a:r>
          </a:p>
        </p:txBody>
      </p:sp>
      <mc:AlternateContent xmlns:mc="http://schemas.openxmlformats.org/markup-compatibility/2006" xmlns:a14="http://schemas.microsoft.com/office/drawing/2010/main">
        <mc:Choice Requires="a14">
          <p:sp>
            <p:nvSpPr>
              <p:cNvPr id="194" name="TextBox 193"/>
              <p:cNvSpPr txBox="1"/>
              <p:nvPr/>
            </p:nvSpPr>
            <p:spPr>
              <a:xfrm>
                <a:off x="1795476" y="2311878"/>
                <a:ext cx="688009" cy="646331"/>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5</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5</a:t>
                </a:r>
              </a:p>
              <a:p>
                <a:r>
                  <a:rPr lang="en-US" dirty="0">
                    <a:solidFill>
                      <a:prstClr val="black"/>
                    </a:solidFill>
                    <a:ea typeface="Century Schoolbook" charset="0"/>
                    <a:cs typeface="Century Schoolbook" charset="0"/>
                  </a:rPr>
                  <a:t>s = 1</a:t>
                </a:r>
              </a:p>
            </p:txBody>
          </p:sp>
        </mc:Choice>
        <mc:Fallback xmlns="">
          <p:sp>
            <p:nvSpPr>
              <p:cNvPr id="194" name="TextBox 193"/>
              <p:cNvSpPr txBox="1">
                <a:spLocks noRot="1" noChangeAspect="1" noMove="1" noResize="1" noEditPoints="1" noAdjustHandles="1" noChangeArrowheads="1" noChangeShapeType="1" noTextEdit="1"/>
              </p:cNvSpPr>
              <p:nvPr/>
            </p:nvSpPr>
            <p:spPr>
              <a:xfrm>
                <a:off x="1795450" y="2311876"/>
                <a:ext cx="688009" cy="646331"/>
              </a:xfrm>
              <a:prstGeom prst="rect">
                <a:avLst/>
              </a:prstGeom>
              <a:blipFill rotWithShape="1">
                <a:blip r:embed="rId11"/>
                <a:stretch>
                  <a:fillRect l="-8036" t="-4717" r="-7143" b="-14151"/>
                </a:stretch>
              </a:blipFill>
            </p:spPr>
            <p:txBody>
              <a:bodyPr/>
              <a:lstStyle/>
              <a:p>
                <a:r>
                  <a:rPr lang="en-US">
                    <a:noFill/>
                  </a:rPr>
                  <a:t> </a:t>
                </a:r>
              </a:p>
            </p:txBody>
          </p:sp>
        </mc:Fallback>
      </mc:AlternateContent>
      <p:sp>
        <p:nvSpPr>
          <p:cNvPr id="195" name="TextBox 194"/>
          <p:cNvSpPr txBox="1"/>
          <p:nvPr/>
        </p:nvSpPr>
        <p:spPr>
          <a:xfrm>
            <a:off x="3959925" y="2310295"/>
            <a:ext cx="659792" cy="646331"/>
          </a:xfrm>
          <a:prstGeom prst="rect">
            <a:avLst/>
          </a:prstGeom>
          <a:noFill/>
        </p:spPr>
        <p:txBody>
          <a:bodyPr wrap="square" lIns="90700" tIns="45354" rIns="90700" bIns="45354" rtlCol="0">
            <a:spAutoFit/>
          </a:bodyPr>
          <a:lstStyle/>
          <a:p>
            <a:r>
              <a:rPr lang="en-US" dirty="0">
                <a:solidFill>
                  <a:prstClr val="black"/>
                </a:solidFill>
                <a:ea typeface="Century Schoolbook" charset="0"/>
                <a:cs typeface="Century Schoolbook" charset="0"/>
              </a:rPr>
              <a:t>f = 2</a:t>
            </a:r>
          </a:p>
          <a:p>
            <a:r>
              <a:rPr lang="en-US" dirty="0">
                <a:solidFill>
                  <a:prstClr val="black"/>
                </a:solidFill>
                <a:ea typeface="Century Schoolbook" charset="0"/>
                <a:cs typeface="Century Schoolbook" charset="0"/>
              </a:rPr>
              <a:t>s = 2</a:t>
            </a:r>
          </a:p>
        </p:txBody>
      </p:sp>
      <p:sp>
        <p:nvSpPr>
          <p:cNvPr id="196" name="TextBox 195"/>
          <p:cNvSpPr txBox="1"/>
          <p:nvPr/>
        </p:nvSpPr>
        <p:spPr>
          <a:xfrm>
            <a:off x="3938196" y="1665854"/>
            <a:ext cx="972768"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avg pool</a:t>
            </a:r>
          </a:p>
        </p:txBody>
      </p:sp>
      <mc:AlternateContent xmlns:mc="http://schemas.openxmlformats.org/markup-compatibility/2006" xmlns:a14="http://schemas.microsoft.com/office/drawing/2010/main">
        <mc:Choice Requires="a14">
          <p:sp>
            <p:nvSpPr>
              <p:cNvPr id="197" name="TextBox 196"/>
              <p:cNvSpPr txBox="1"/>
              <p:nvPr/>
            </p:nvSpPr>
            <p:spPr>
              <a:xfrm>
                <a:off x="5694320" y="2309163"/>
                <a:ext cx="688009" cy="646331"/>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5</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5</a:t>
                </a:r>
              </a:p>
              <a:p>
                <a:r>
                  <a:rPr lang="en-US" dirty="0">
                    <a:solidFill>
                      <a:prstClr val="black"/>
                    </a:solidFill>
                    <a:ea typeface="Century Schoolbook" charset="0"/>
                    <a:cs typeface="Century Schoolbook" charset="0"/>
                  </a:rPr>
                  <a:t>s = 1</a:t>
                </a:r>
              </a:p>
            </p:txBody>
          </p:sp>
        </mc:Choice>
        <mc:Fallback xmlns="">
          <p:sp>
            <p:nvSpPr>
              <p:cNvPr id="197" name="TextBox 196"/>
              <p:cNvSpPr txBox="1">
                <a:spLocks noRot="1" noChangeAspect="1" noMove="1" noResize="1" noEditPoints="1" noAdjustHandles="1" noChangeArrowheads="1" noChangeShapeType="1" noTextEdit="1"/>
              </p:cNvSpPr>
              <p:nvPr/>
            </p:nvSpPr>
            <p:spPr>
              <a:xfrm>
                <a:off x="5694299" y="2309159"/>
                <a:ext cx="688009" cy="646331"/>
              </a:xfrm>
              <a:prstGeom prst="rect">
                <a:avLst/>
              </a:prstGeom>
              <a:blipFill rotWithShape="1">
                <a:blip r:embed="rId12"/>
                <a:stretch>
                  <a:fillRect l="-7080" t="-4717" r="-7080" b="-14151"/>
                </a:stretch>
              </a:blipFill>
            </p:spPr>
            <p:txBody>
              <a:bodyPr/>
              <a:lstStyle/>
              <a:p>
                <a:r>
                  <a:rPr lang="en-US">
                    <a:noFill/>
                  </a:rPr>
                  <a:t> </a:t>
                </a:r>
              </a:p>
            </p:txBody>
          </p:sp>
        </mc:Fallback>
      </mc:AlternateContent>
      <p:sp>
        <p:nvSpPr>
          <p:cNvPr id="198" name="TextBox 197"/>
          <p:cNvSpPr txBox="1"/>
          <p:nvPr/>
        </p:nvSpPr>
        <p:spPr>
          <a:xfrm>
            <a:off x="7457578" y="1665854"/>
            <a:ext cx="972768"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avg pool</a:t>
            </a:r>
          </a:p>
        </p:txBody>
      </p:sp>
      <p:sp>
        <p:nvSpPr>
          <p:cNvPr id="199" name="TextBox 198"/>
          <p:cNvSpPr txBox="1"/>
          <p:nvPr/>
        </p:nvSpPr>
        <p:spPr>
          <a:xfrm>
            <a:off x="7287069" y="2307544"/>
            <a:ext cx="659792" cy="646331"/>
          </a:xfrm>
          <a:prstGeom prst="rect">
            <a:avLst/>
          </a:prstGeom>
          <a:noFill/>
        </p:spPr>
        <p:txBody>
          <a:bodyPr wrap="square" lIns="90700" tIns="45354" rIns="90700" bIns="45354" rtlCol="0">
            <a:spAutoFit/>
          </a:bodyPr>
          <a:lstStyle/>
          <a:p>
            <a:r>
              <a:rPr lang="en-US" dirty="0">
                <a:solidFill>
                  <a:prstClr val="black"/>
                </a:solidFill>
                <a:ea typeface="Century Schoolbook" charset="0"/>
                <a:cs typeface="Century Schoolbook" charset="0"/>
              </a:rPr>
              <a:t>f = 2</a:t>
            </a:r>
          </a:p>
          <a:p>
            <a:r>
              <a:rPr lang="en-US" dirty="0">
                <a:solidFill>
                  <a:prstClr val="black"/>
                </a:solidFill>
                <a:ea typeface="Century Schoolbook" charset="0"/>
                <a:cs typeface="Century Schoolbook" charset="0"/>
              </a:rPr>
              <a:t>s = 2</a:t>
            </a:r>
          </a:p>
        </p:txBody>
      </p:sp>
      <p:sp>
        <p:nvSpPr>
          <p:cNvPr id="201" name="Rectangle 200">
            <a:extLst>
              <a:ext uri="{FF2B5EF4-FFF2-40B4-BE49-F238E27FC236}">
                <a16:creationId xmlns:a16="http://schemas.microsoft.com/office/drawing/2014/main" id="{17A6C0DF-CD40-4537-B5D2-2B53B7F58032}"/>
              </a:ext>
            </a:extLst>
          </p:cNvPr>
          <p:cNvSpPr/>
          <p:nvPr/>
        </p:nvSpPr>
        <p:spPr>
          <a:xfrm>
            <a:off x="920492" y="5516236"/>
            <a:ext cx="1135444" cy="296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203" name="Freeform 202"/>
          <p:cNvSpPr/>
          <p:nvPr/>
        </p:nvSpPr>
        <p:spPr>
          <a:xfrm>
            <a:off x="659960" y="1836772"/>
            <a:ext cx="700328" cy="898499"/>
          </a:xfrm>
          <a:custGeom>
            <a:avLst/>
            <a:gdLst>
              <a:gd name="connsiteX0" fmla="*/ 0 w 700328"/>
              <a:gd name="connsiteY0" fmla="*/ 174929 h 898498"/>
              <a:gd name="connsiteX1" fmla="*/ 55659 w 700328"/>
              <a:gd name="connsiteY1" fmla="*/ 151075 h 898498"/>
              <a:gd name="connsiteX2" fmla="*/ 87465 w 700328"/>
              <a:gd name="connsiteY2" fmla="*/ 127221 h 898498"/>
              <a:gd name="connsiteX3" fmla="*/ 143124 w 700328"/>
              <a:gd name="connsiteY3" fmla="*/ 111319 h 898498"/>
              <a:gd name="connsiteX4" fmla="*/ 222637 w 700328"/>
              <a:gd name="connsiteY4" fmla="*/ 87465 h 898498"/>
              <a:gd name="connsiteX5" fmla="*/ 365760 w 700328"/>
              <a:gd name="connsiteY5" fmla="*/ 63611 h 898498"/>
              <a:gd name="connsiteX6" fmla="*/ 405517 w 700328"/>
              <a:gd name="connsiteY6" fmla="*/ 47708 h 898498"/>
              <a:gd name="connsiteX7" fmla="*/ 453225 w 700328"/>
              <a:gd name="connsiteY7" fmla="*/ 39757 h 898498"/>
              <a:gd name="connsiteX8" fmla="*/ 492981 w 700328"/>
              <a:gd name="connsiteY8" fmla="*/ 31806 h 898498"/>
              <a:gd name="connsiteX9" fmla="*/ 548640 w 700328"/>
              <a:gd name="connsiteY9" fmla="*/ 23854 h 898498"/>
              <a:gd name="connsiteX10" fmla="*/ 644056 w 700328"/>
              <a:gd name="connsiteY10" fmla="*/ 0 h 898498"/>
              <a:gd name="connsiteX11" fmla="*/ 667910 w 700328"/>
              <a:gd name="connsiteY11" fmla="*/ 214686 h 898498"/>
              <a:gd name="connsiteX12" fmla="*/ 644056 w 700328"/>
              <a:gd name="connsiteY12" fmla="*/ 357809 h 898498"/>
              <a:gd name="connsiteX13" fmla="*/ 636105 w 700328"/>
              <a:gd name="connsiteY13" fmla="*/ 405517 h 898498"/>
              <a:gd name="connsiteX14" fmla="*/ 612251 w 700328"/>
              <a:gd name="connsiteY14" fmla="*/ 477079 h 898498"/>
              <a:gd name="connsiteX15" fmla="*/ 596348 w 700328"/>
              <a:gd name="connsiteY15" fmla="*/ 516835 h 898498"/>
              <a:gd name="connsiteX16" fmla="*/ 588397 w 700328"/>
              <a:gd name="connsiteY16" fmla="*/ 580446 h 898498"/>
              <a:gd name="connsiteX17" fmla="*/ 580445 w 700328"/>
              <a:gd name="connsiteY17" fmla="*/ 604299 h 898498"/>
              <a:gd name="connsiteX18" fmla="*/ 572494 w 700328"/>
              <a:gd name="connsiteY18" fmla="*/ 652007 h 898498"/>
              <a:gd name="connsiteX19" fmla="*/ 556592 w 700328"/>
              <a:gd name="connsiteY19" fmla="*/ 779228 h 898498"/>
              <a:gd name="connsiteX20" fmla="*/ 540689 w 700328"/>
              <a:gd name="connsiteY20" fmla="*/ 834887 h 898498"/>
              <a:gd name="connsiteX21" fmla="*/ 524786 w 700328"/>
              <a:gd name="connsiteY21" fmla="*/ 898498 h 8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0328" h="898498">
                <a:moveTo>
                  <a:pt x="0" y="174929"/>
                </a:moveTo>
                <a:cubicBezTo>
                  <a:pt x="18553" y="166978"/>
                  <a:pt x="37939" y="160741"/>
                  <a:pt x="55659" y="151075"/>
                </a:cubicBezTo>
                <a:cubicBezTo>
                  <a:pt x="67293" y="144729"/>
                  <a:pt x="75959" y="133796"/>
                  <a:pt x="87465" y="127221"/>
                </a:cubicBezTo>
                <a:cubicBezTo>
                  <a:pt x="98185" y="121095"/>
                  <a:pt x="133829" y="114417"/>
                  <a:pt x="143124" y="111319"/>
                </a:cubicBezTo>
                <a:cubicBezTo>
                  <a:pt x="221581" y="85166"/>
                  <a:pt x="144120" y="103168"/>
                  <a:pt x="222637" y="87465"/>
                </a:cubicBezTo>
                <a:cubicBezTo>
                  <a:pt x="297632" y="49966"/>
                  <a:pt x="211496" y="87969"/>
                  <a:pt x="365760" y="63611"/>
                </a:cubicBezTo>
                <a:cubicBezTo>
                  <a:pt x="379859" y="61385"/>
                  <a:pt x="391747" y="51464"/>
                  <a:pt x="405517" y="47708"/>
                </a:cubicBezTo>
                <a:cubicBezTo>
                  <a:pt x="421071" y="43466"/>
                  <a:pt x="437363" y="42641"/>
                  <a:pt x="453225" y="39757"/>
                </a:cubicBezTo>
                <a:cubicBezTo>
                  <a:pt x="466521" y="37340"/>
                  <a:pt x="479650" y="34028"/>
                  <a:pt x="492981" y="31806"/>
                </a:cubicBezTo>
                <a:cubicBezTo>
                  <a:pt x="511467" y="28725"/>
                  <a:pt x="530301" y="27715"/>
                  <a:pt x="548640" y="23854"/>
                </a:cubicBezTo>
                <a:cubicBezTo>
                  <a:pt x="580721" y="17100"/>
                  <a:pt x="644056" y="0"/>
                  <a:pt x="644056" y="0"/>
                </a:cubicBezTo>
                <a:cubicBezTo>
                  <a:pt x="740995" y="24237"/>
                  <a:pt x="687443" y="-177"/>
                  <a:pt x="667910" y="214686"/>
                </a:cubicBezTo>
                <a:cubicBezTo>
                  <a:pt x="663531" y="262853"/>
                  <a:pt x="652007" y="310101"/>
                  <a:pt x="644056" y="357809"/>
                </a:cubicBezTo>
                <a:cubicBezTo>
                  <a:pt x="641406" y="373712"/>
                  <a:pt x="642093" y="390548"/>
                  <a:pt x="636105" y="405517"/>
                </a:cubicBezTo>
                <a:cubicBezTo>
                  <a:pt x="586331" y="529948"/>
                  <a:pt x="646490" y="374362"/>
                  <a:pt x="612251" y="477079"/>
                </a:cubicBezTo>
                <a:cubicBezTo>
                  <a:pt x="607738" y="490619"/>
                  <a:pt x="601649" y="503583"/>
                  <a:pt x="596348" y="516835"/>
                </a:cubicBezTo>
                <a:cubicBezTo>
                  <a:pt x="593698" y="538039"/>
                  <a:pt x="592220" y="559422"/>
                  <a:pt x="588397" y="580446"/>
                </a:cubicBezTo>
                <a:cubicBezTo>
                  <a:pt x="586898" y="588692"/>
                  <a:pt x="582263" y="596117"/>
                  <a:pt x="580445" y="604299"/>
                </a:cubicBezTo>
                <a:cubicBezTo>
                  <a:pt x="576948" y="620037"/>
                  <a:pt x="574494" y="636009"/>
                  <a:pt x="572494" y="652007"/>
                </a:cubicBezTo>
                <a:cubicBezTo>
                  <a:pt x="566988" y="696060"/>
                  <a:pt x="566471" y="736418"/>
                  <a:pt x="556592" y="779228"/>
                </a:cubicBezTo>
                <a:cubicBezTo>
                  <a:pt x="552253" y="798029"/>
                  <a:pt x="546364" y="816445"/>
                  <a:pt x="540689" y="834887"/>
                </a:cubicBezTo>
                <a:cubicBezTo>
                  <a:pt x="523110" y="892019"/>
                  <a:pt x="524786" y="864442"/>
                  <a:pt x="524786" y="89849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204" name="Freeform 203"/>
          <p:cNvSpPr/>
          <p:nvPr/>
        </p:nvSpPr>
        <p:spPr>
          <a:xfrm>
            <a:off x="1041620" y="2265567"/>
            <a:ext cx="405517" cy="56215"/>
          </a:xfrm>
          <a:custGeom>
            <a:avLst/>
            <a:gdLst>
              <a:gd name="connsiteX0" fmla="*/ 0 w 405516"/>
              <a:gd name="connsiteY0" fmla="*/ 56215 h 56215"/>
              <a:gd name="connsiteX1" fmla="*/ 127221 w 405516"/>
              <a:gd name="connsiteY1" fmla="*/ 32361 h 56215"/>
              <a:gd name="connsiteX2" fmla="*/ 182880 w 405516"/>
              <a:gd name="connsiteY2" fmla="*/ 16458 h 56215"/>
              <a:gd name="connsiteX3" fmla="*/ 214685 w 405516"/>
              <a:gd name="connsiteY3" fmla="*/ 8507 h 56215"/>
              <a:gd name="connsiteX4" fmla="*/ 405516 w 405516"/>
              <a:gd name="connsiteY4" fmla="*/ 556 h 5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516" h="56215">
                <a:moveTo>
                  <a:pt x="0" y="56215"/>
                </a:moveTo>
                <a:cubicBezTo>
                  <a:pt x="42407" y="48264"/>
                  <a:pt x="85735" y="44214"/>
                  <a:pt x="127221" y="32361"/>
                </a:cubicBezTo>
                <a:lnTo>
                  <a:pt x="182880" y="16458"/>
                </a:lnTo>
                <a:cubicBezTo>
                  <a:pt x="193423" y="13583"/>
                  <a:pt x="203867" y="10052"/>
                  <a:pt x="214685" y="8507"/>
                </a:cubicBezTo>
                <a:cubicBezTo>
                  <a:pt x="296189" y="-3136"/>
                  <a:pt x="316222" y="556"/>
                  <a:pt x="405516" y="5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205" name="TextBox 204"/>
          <p:cNvSpPr txBox="1"/>
          <p:nvPr/>
        </p:nvSpPr>
        <p:spPr>
          <a:xfrm>
            <a:off x="8299412" y="2004407"/>
            <a:ext cx="463589" cy="369332"/>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sp>
        <p:nvSpPr>
          <p:cNvPr id="206" name="TextBox 205"/>
          <p:cNvSpPr txBox="1"/>
          <p:nvPr/>
        </p:nvSpPr>
        <p:spPr>
          <a:xfrm>
            <a:off x="332933" y="4246029"/>
            <a:ext cx="463589" cy="369332"/>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sp>
        <p:nvSpPr>
          <p:cNvPr id="207" name="TextBox 206"/>
          <p:cNvSpPr txBox="1"/>
          <p:nvPr/>
        </p:nvSpPr>
        <p:spPr>
          <a:xfrm>
            <a:off x="4535222" y="5470004"/>
            <a:ext cx="4351359" cy="824006"/>
          </a:xfrm>
          <a:prstGeom prst="rect">
            <a:avLst/>
          </a:prstGeom>
          <a:noFill/>
          <a:ln>
            <a:solidFill>
              <a:schemeClr val="tx1"/>
            </a:solidFill>
          </a:ln>
        </p:spPr>
        <p:txBody>
          <a:bodyPr wrap="none" lIns="90700" tIns="45354" rIns="90700" bIns="45354" rtlCol="0">
            <a:spAutoFit/>
          </a:bodyPr>
          <a:lstStyle/>
          <a:p>
            <a:r>
              <a:rPr lang="en-US" sz="2400" b="1" dirty="0">
                <a:solidFill>
                  <a:prstClr val="black"/>
                </a:solidFill>
              </a:rPr>
              <a:t>Reminder</a:t>
            </a:r>
            <a:r>
              <a:rPr lang="en-US" sz="2400" dirty="0">
                <a:solidFill>
                  <a:prstClr val="black"/>
                </a:solidFill>
              </a:rPr>
              <a:t>:</a:t>
            </a:r>
          </a:p>
          <a:p>
            <a:r>
              <a:rPr lang="en-US" sz="2400" dirty="0">
                <a:solidFill>
                  <a:prstClr val="black"/>
                </a:solidFill>
              </a:rPr>
              <a:t>Output size = (N+2P-F)/stride + 1</a:t>
            </a:r>
          </a:p>
        </p:txBody>
      </p:sp>
      <p:sp>
        <p:nvSpPr>
          <p:cNvPr id="209" name="Rectangle 208"/>
          <p:cNvSpPr/>
          <p:nvPr/>
        </p:nvSpPr>
        <p:spPr>
          <a:xfrm>
            <a:off x="4562344" y="4856330"/>
            <a:ext cx="417562" cy="368769"/>
          </a:xfrm>
          <a:prstGeom prst="rect">
            <a:avLst/>
          </a:prstGeom>
        </p:spPr>
        <p:txBody>
          <a:bodyPr wrap="none" lIns="90700" tIns="45354" rIns="90700" bIns="45354">
            <a:spAutoFit/>
          </a:bodyPr>
          <a:lstStyle/>
          <a:p>
            <a:r>
              <a:rPr lang="en-US" dirty="0" smtClean="0">
                <a:solidFill>
                  <a:prstClr val="black"/>
                </a:solidFill>
                <a:ea typeface="Century Schoolbook" charset="0"/>
                <a:cs typeface="Century Schoolbook" charset="0"/>
              </a:rPr>
              <a:t>10</a:t>
            </a:r>
            <a:endParaRPr lang="en-US" dirty="0">
              <a:solidFill>
                <a:prstClr val="black"/>
              </a:solidFill>
            </a:endParaRPr>
          </a:p>
        </p:txBody>
      </p:sp>
      <p:sp>
        <p:nvSpPr>
          <p:cNvPr id="210" name="TextBox 209"/>
          <p:cNvSpPr txBox="1"/>
          <p:nvPr/>
        </p:nvSpPr>
        <p:spPr>
          <a:xfrm>
            <a:off x="1783236" y="1676400"/>
            <a:ext cx="624530" cy="369332"/>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211" name="TextBox 210"/>
          <p:cNvSpPr txBox="1"/>
          <p:nvPr/>
        </p:nvSpPr>
        <p:spPr>
          <a:xfrm>
            <a:off x="5867422" y="1642646"/>
            <a:ext cx="624530" cy="369332"/>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212" name="TextBox 211"/>
          <p:cNvSpPr txBox="1"/>
          <p:nvPr/>
        </p:nvSpPr>
        <p:spPr>
          <a:xfrm>
            <a:off x="2057456" y="3948920"/>
            <a:ext cx="410703" cy="368769"/>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FC</a:t>
            </a:r>
            <a:endParaRPr lang="en-US" dirty="0">
              <a:solidFill>
                <a:prstClr val="black"/>
              </a:solidFill>
              <a:ea typeface="Century Schoolbook" charset="0"/>
              <a:cs typeface="Century Schoolbook" charset="0"/>
            </a:endParaRPr>
          </a:p>
        </p:txBody>
      </p:sp>
      <p:sp>
        <p:nvSpPr>
          <p:cNvPr id="213" name="TextBox 212"/>
          <p:cNvSpPr txBox="1"/>
          <p:nvPr/>
        </p:nvSpPr>
        <p:spPr>
          <a:xfrm>
            <a:off x="3118801" y="3906479"/>
            <a:ext cx="410703" cy="368769"/>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FC</a:t>
            </a:r>
            <a:endParaRPr lang="en-US" dirty="0">
              <a:solidFill>
                <a:prstClr val="black"/>
              </a:solidFill>
              <a:ea typeface="Century Schoolbook" charset="0"/>
              <a:cs typeface="Century Schoolbook" charset="0"/>
            </a:endParaRPr>
          </a:p>
        </p:txBody>
      </p:sp>
      <p:sp>
        <p:nvSpPr>
          <p:cNvPr id="223" name="TextBox 222"/>
          <p:cNvSpPr txBox="1"/>
          <p:nvPr/>
        </p:nvSpPr>
        <p:spPr>
          <a:xfrm>
            <a:off x="7020657" y="6465485"/>
            <a:ext cx="2065450" cy="368769"/>
          </a:xfrm>
          <a:prstGeom prst="rect">
            <a:avLst/>
          </a:prstGeom>
          <a:noFill/>
          <a:ln>
            <a:noFill/>
          </a:ln>
        </p:spPr>
        <p:txBody>
          <a:bodyPr wrap="none" lIns="90700" tIns="45354" rIns="90700" bIns="45354" rtlCol="0">
            <a:spAutoFit/>
          </a:bodyPr>
          <a:lstStyle/>
          <a:p>
            <a:r>
              <a:rPr lang="en-US" dirty="0">
                <a:solidFill>
                  <a:prstClr val="black"/>
                </a:solidFill>
              </a:rPr>
              <a:t> [</a:t>
            </a:r>
            <a:r>
              <a:rPr lang="en-US" b="1" dirty="0" err="1">
                <a:solidFill>
                  <a:prstClr val="black"/>
                </a:solidFill>
              </a:rPr>
              <a:t>LeCun</a:t>
            </a:r>
            <a:r>
              <a:rPr lang="en-US" b="1" dirty="0">
                <a:solidFill>
                  <a:prstClr val="black"/>
                </a:solidFill>
              </a:rPr>
              <a:t> et al</a:t>
            </a:r>
            <a:r>
              <a:rPr lang="en-US" dirty="0">
                <a:solidFill>
                  <a:prstClr val="black"/>
                </a:solidFill>
              </a:rPr>
              <a:t>., </a:t>
            </a:r>
            <a:r>
              <a:rPr lang="en-US" b="1" dirty="0">
                <a:solidFill>
                  <a:prstClr val="black"/>
                </a:solidFill>
              </a:rPr>
              <a:t>1998</a:t>
            </a:r>
            <a:r>
              <a:rPr lang="en-US" dirty="0">
                <a:solidFill>
                  <a:prstClr val="black"/>
                </a:solidFill>
              </a:rPr>
              <a:t>]</a:t>
            </a:r>
            <a:endParaRPr lang="en-US" dirty="0" smtClean="0">
              <a:solidFill>
                <a:prstClr val="black"/>
              </a:solidFill>
            </a:endParaRPr>
          </a:p>
        </p:txBody>
      </p:sp>
      <p:sp>
        <p:nvSpPr>
          <p:cNvPr id="51" name="Rectangle 50"/>
          <p:cNvSpPr/>
          <p:nvPr/>
        </p:nvSpPr>
        <p:spPr>
          <a:xfrm>
            <a:off x="21" y="6581001"/>
            <a:ext cx="6629401" cy="276999"/>
          </a:xfrm>
          <a:prstGeom prst="rect">
            <a:avLst/>
          </a:prstGeom>
        </p:spPr>
        <p:txBody>
          <a:bodyPr wrap="square" lIns="90700" tIns="45354" rIns="90700" bIns="45354">
            <a:spAutoFit/>
          </a:bodyPr>
          <a:lstStyle/>
          <a:p>
            <a:r>
              <a:rPr lang="en-US" sz="1200" dirty="0">
                <a:solidFill>
                  <a:prstClr val="black"/>
                </a:solidFill>
              </a:rPr>
              <a:t>This slide is taken from Andrew Ng</a:t>
            </a:r>
          </a:p>
        </p:txBody>
      </p:sp>
    </p:spTree>
    <p:extLst>
      <p:ext uri="{BB962C8B-B14F-4D97-AF65-F5344CB8AC3E}">
        <p14:creationId xmlns:p14="http://schemas.microsoft.com/office/powerpoint/2010/main" val="3382795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LeNet-5</a:t>
            </a:r>
            <a:endParaRPr lang="en-US" dirty="0">
              <a:latin typeface="+mn-lt"/>
            </a:endParaRPr>
          </a:p>
        </p:txBody>
      </p:sp>
      <mc:AlternateContent xmlns:mc="http://schemas.openxmlformats.org/markup-compatibility/2006" xmlns:a14="http://schemas.microsoft.com/office/drawing/2010/main">
        <mc:Choice Requires="a14">
          <p:sp>
            <p:nvSpPr>
              <p:cNvPr id="76" name="Content Placeholder 2"/>
              <p:cNvSpPr>
                <a:spLocks noGrp="1"/>
              </p:cNvSpPr>
              <p:nvPr>
                <p:ph idx="1"/>
              </p:nvPr>
            </p:nvSpPr>
            <p:spPr>
              <a:xfrm>
                <a:off x="609621" y="1752675"/>
                <a:ext cx="7848601" cy="4373562"/>
              </a:xfrm>
            </p:spPr>
            <p:txBody>
              <a:bodyPr>
                <a:noAutofit/>
              </a:bodyPr>
              <a:lstStyle/>
              <a:p>
                <a:r>
                  <a:rPr lang="en-US" sz="2600" dirty="0"/>
                  <a:t>Only 60K parameters</a:t>
                </a:r>
              </a:p>
              <a:p>
                <a:r>
                  <a:rPr lang="en-US" sz="2600" dirty="0"/>
                  <a:t>As we go deeper in the network: </a:t>
                </a:r>
                <a14:m>
                  <m:oMath xmlns:m="http://schemas.openxmlformats.org/officeDocument/2006/math">
                    <m:sSub>
                      <m:sSubPr>
                        <m:ctrlPr>
                          <a:rPr lang="en-US" sz="2600" i="1">
                            <a:latin typeface="Cambria Math" panose="02040503050406030204" pitchFamily="18" charset="0"/>
                          </a:rPr>
                        </m:ctrlPr>
                      </m:sSubPr>
                      <m:e>
                        <m:r>
                          <a:rPr lang="en-US" sz="2600" i="1">
                            <a:latin typeface="Cambria Math"/>
                          </a:rPr>
                          <m:t>𝑁</m:t>
                        </m:r>
                      </m:e>
                      <m:sub>
                        <m:r>
                          <a:rPr lang="en-US" sz="2600" i="1">
                            <a:latin typeface="Cambria Math"/>
                          </a:rPr>
                          <m:t>𝐻</m:t>
                        </m:r>
                      </m:sub>
                    </m:sSub>
                    <m:sSub>
                      <m:sSubPr>
                        <m:ctrlPr>
                          <a:rPr lang="en-US" sz="2600" i="1">
                            <a:latin typeface="Cambria Math" panose="02040503050406030204" pitchFamily="18" charset="0"/>
                          </a:rPr>
                        </m:ctrlPr>
                      </m:sSubPr>
                      <m:e>
                        <m:r>
                          <a:rPr lang="en-US" sz="2600" i="1">
                            <a:latin typeface="Cambria Math"/>
                            <a:ea typeface="Cambria Math"/>
                          </a:rPr>
                          <m:t>↓,  </m:t>
                        </m:r>
                        <m:r>
                          <a:rPr lang="en-US" sz="2600" i="1">
                            <a:latin typeface="Cambria Math"/>
                          </a:rPr>
                          <m:t>𝑁</m:t>
                        </m:r>
                      </m:e>
                      <m:sub>
                        <m:r>
                          <a:rPr lang="en-US" sz="2600" i="1">
                            <a:latin typeface="Cambria Math"/>
                          </a:rPr>
                          <m:t>𝑊</m:t>
                        </m:r>
                      </m:sub>
                    </m:sSub>
                    <m:r>
                      <a:rPr lang="en-US" sz="2600" i="1">
                        <a:latin typeface="Cambria Math"/>
                        <a:ea typeface="Cambria Math"/>
                      </a:rPr>
                      <m:t>↓,  </m:t>
                    </m:r>
                    <m:sSub>
                      <m:sSubPr>
                        <m:ctrlPr>
                          <a:rPr lang="en-US" sz="2600" i="1">
                            <a:latin typeface="Cambria Math" panose="02040503050406030204" pitchFamily="18" charset="0"/>
                          </a:rPr>
                        </m:ctrlPr>
                      </m:sSubPr>
                      <m:e>
                        <m:r>
                          <a:rPr lang="en-US" sz="2600" i="1">
                            <a:latin typeface="Cambria Math"/>
                          </a:rPr>
                          <m:t>𝑁</m:t>
                        </m:r>
                      </m:e>
                      <m:sub>
                        <m:r>
                          <a:rPr lang="en-US" sz="2600" i="1">
                            <a:latin typeface="Cambria Math"/>
                          </a:rPr>
                          <m:t>𝐶</m:t>
                        </m:r>
                      </m:sub>
                    </m:sSub>
                    <m:r>
                      <a:rPr lang="en-US" sz="2600" i="1">
                        <a:latin typeface="Cambria Math"/>
                        <a:ea typeface="Cambria Math"/>
                      </a:rPr>
                      <m:t>↑</m:t>
                    </m:r>
                  </m:oMath>
                </a14:m>
                <a:endParaRPr lang="en-US" sz="2600" dirty="0">
                  <a:ea typeface="Cambria Math"/>
                </a:endParaRPr>
              </a:p>
              <a:p>
                <a:r>
                  <a:rPr lang="en-US" sz="2600" dirty="0"/>
                  <a:t>General structure: </a:t>
                </a:r>
                <a:br>
                  <a:rPr lang="en-US" sz="2600" dirty="0"/>
                </a:br>
                <a:r>
                  <a:rPr lang="en-US" sz="2600" dirty="0"/>
                  <a:t>conv-&gt;pool-&gt;conv-&gt;pool-&gt;FC-&gt;FC-&gt;output</a:t>
                </a:r>
              </a:p>
              <a:p>
                <a:endParaRPr lang="en-US" sz="2600" dirty="0"/>
              </a:p>
              <a:p>
                <a:r>
                  <a:rPr lang="en-US" sz="2600" dirty="0"/>
                  <a:t>Different filters look at different channels</a:t>
                </a:r>
              </a:p>
              <a:p>
                <a:r>
                  <a:rPr lang="en-US" sz="2600" dirty="0"/>
                  <a:t>Sigmoid and </a:t>
                </a:r>
                <a:r>
                  <a:rPr lang="en-US" sz="2600" dirty="0" err="1"/>
                  <a:t>Tanh</a:t>
                </a:r>
                <a:r>
                  <a:rPr lang="en-US" sz="2600" dirty="0"/>
                  <a:t> nonlinearity</a:t>
                </a:r>
              </a:p>
            </p:txBody>
          </p:sp>
        </mc:Choice>
        <mc:Fallback xmlns="">
          <p:sp>
            <p:nvSpPr>
              <p:cNvPr id="76" name="Content Placeholder 2"/>
              <p:cNvSpPr>
                <a:spLocks noGrp="1" noRot="1" noChangeAspect="1" noMove="1" noResize="1" noEditPoints="1" noAdjustHandles="1" noChangeArrowheads="1" noChangeShapeType="1" noTextEdit="1"/>
              </p:cNvSpPr>
              <p:nvPr>
                <p:ph idx="1"/>
              </p:nvPr>
            </p:nvSpPr>
            <p:spPr>
              <a:xfrm>
                <a:off x="609600" y="1752600"/>
                <a:ext cx="7848600" cy="4373563"/>
              </a:xfrm>
              <a:blipFill rotWithShape="1">
                <a:blip r:embed="rId3"/>
                <a:stretch>
                  <a:fillRect l="-1165" t="-1116"/>
                </a:stretch>
              </a:blipFill>
            </p:spPr>
            <p:txBody>
              <a:bodyPr/>
              <a:lstStyle/>
              <a:p>
                <a:r>
                  <a:rPr lang="en-US">
                    <a:noFill/>
                  </a:rPr>
                  <a:t> </a:t>
                </a:r>
              </a:p>
            </p:txBody>
          </p:sp>
        </mc:Fallback>
      </mc:AlternateContent>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0700" tIns="45354" rIns="90700" bIns="45354" numCol="1" anchor="t" anchorCtr="0" compatLnSpc="1">
            <a:prstTxWarp prst="textNoShape">
              <a:avLst/>
            </a:prstTxWarp>
          </a:bodyPr>
          <a:lstStyle/>
          <a:p>
            <a:endParaRPr lang="en-US">
              <a:solidFill>
                <a:prstClr val="black"/>
              </a:solidFill>
            </a:endParaRPr>
          </a:p>
        </p:txBody>
      </p:sp>
      <p:sp>
        <p:nvSpPr>
          <p:cNvPr id="6" name="TextBox 5"/>
          <p:cNvSpPr txBox="1"/>
          <p:nvPr/>
        </p:nvSpPr>
        <p:spPr>
          <a:xfrm>
            <a:off x="7020657" y="6465485"/>
            <a:ext cx="2065450" cy="368769"/>
          </a:xfrm>
          <a:prstGeom prst="rect">
            <a:avLst/>
          </a:prstGeom>
          <a:noFill/>
          <a:ln>
            <a:noFill/>
          </a:ln>
        </p:spPr>
        <p:txBody>
          <a:bodyPr wrap="none" lIns="90700" tIns="45354" rIns="90700" bIns="45354" rtlCol="0">
            <a:spAutoFit/>
          </a:bodyPr>
          <a:lstStyle/>
          <a:p>
            <a:r>
              <a:rPr lang="en-US" dirty="0">
                <a:solidFill>
                  <a:prstClr val="black"/>
                </a:solidFill>
              </a:rPr>
              <a:t> [</a:t>
            </a:r>
            <a:r>
              <a:rPr lang="en-US" b="1" dirty="0" err="1">
                <a:solidFill>
                  <a:prstClr val="black"/>
                </a:solidFill>
              </a:rPr>
              <a:t>LeCun</a:t>
            </a:r>
            <a:r>
              <a:rPr lang="en-US" b="1" dirty="0">
                <a:solidFill>
                  <a:prstClr val="black"/>
                </a:solidFill>
              </a:rPr>
              <a:t> et al</a:t>
            </a:r>
            <a:r>
              <a:rPr lang="en-US" dirty="0">
                <a:solidFill>
                  <a:prstClr val="black"/>
                </a:solidFill>
              </a:rPr>
              <a:t>., </a:t>
            </a:r>
            <a:r>
              <a:rPr lang="en-US" b="1" dirty="0">
                <a:solidFill>
                  <a:prstClr val="black"/>
                </a:solidFill>
              </a:rPr>
              <a:t>1998</a:t>
            </a:r>
            <a:r>
              <a:rPr lang="en-US" dirty="0">
                <a:solidFill>
                  <a:prstClr val="black"/>
                </a:solidFill>
              </a:rPr>
              <a:t>]</a:t>
            </a:r>
            <a:endParaRPr lang="en-US" dirty="0" smtClean="0">
              <a:solidFill>
                <a:prstClr val="black"/>
              </a:solidFill>
            </a:endParaRPr>
          </a:p>
        </p:txBody>
      </p:sp>
      <p:cxnSp>
        <p:nvCxnSpPr>
          <p:cNvPr id="5" name="Straight Connector 4"/>
          <p:cNvCxnSpPr/>
          <p:nvPr/>
        </p:nvCxnSpPr>
        <p:spPr>
          <a:xfrm>
            <a:off x="762021" y="3733800"/>
            <a:ext cx="7162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6635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4638"/>
            <a:ext cx="9144000" cy="1143000"/>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0875" tIns="45442" rIns="90875" bIns="45442" rtlCol="1" anchor="ctr"/>
          <a:lstStyle/>
          <a:p>
            <a:pPr marL="0" marR="0" lvl="0" indent="0" algn="ctr" defTabSz="908753"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2" name="Title 1"/>
          <p:cNvSpPr>
            <a:spLocks noGrp="1"/>
          </p:cNvSpPr>
          <p:nvPr>
            <p:ph type="title"/>
          </p:nvPr>
        </p:nvSpPr>
        <p:spPr/>
        <p:txBody>
          <a:bodyPr/>
          <a:lstStyle/>
          <a:p>
            <a:r>
              <a:rPr lang="en-US" dirty="0" smtClean="0">
                <a:solidFill>
                  <a:schemeClr val="bg1"/>
                </a:solidFill>
              </a:rPr>
              <a:t>Backpropagation of convolution</a:t>
            </a:r>
            <a:endParaRPr lang="en-US" dirty="0">
              <a:solidFill>
                <a:schemeClr val="bg1"/>
              </a:solidFill>
            </a:endParaRPr>
          </a:p>
        </p:txBody>
      </p:sp>
      <p:sp>
        <p:nvSpPr>
          <p:cNvPr id="3" name="Content Placeholder 2"/>
          <p:cNvSpPr>
            <a:spLocks noGrp="1"/>
          </p:cNvSpPr>
          <p:nvPr>
            <p:ph idx="1"/>
          </p:nvPr>
        </p:nvSpPr>
        <p:spPr/>
        <p:txBody>
          <a:bodyPr/>
          <a:lstStyle/>
          <a:p>
            <a:pPr lvl="1">
              <a:buFontTx/>
              <a:buChar char="-"/>
            </a:pPr>
            <a:endParaRPr lang="en-US" dirty="0" smtClean="0"/>
          </a:p>
          <a:p>
            <a:pPr>
              <a:buFontTx/>
              <a:buChar char="-"/>
            </a:pP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30" y="1676453"/>
            <a:ext cx="668655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6581001"/>
            <a:ext cx="6629400" cy="276999"/>
          </a:xfrm>
          <a:prstGeom prst="rect">
            <a:avLst/>
          </a:prstGeom>
        </p:spPr>
        <p:txBody>
          <a:bodyPr wrap="square" lIns="90875" tIns="45442" rIns="90875" bIns="45442">
            <a:spAutoFit/>
          </a:bodyPr>
          <a:lstStyle/>
          <a:p>
            <a:pPr marL="0" marR="0" lvl="0" indent="0" algn="l" defTabSz="90875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Slide taken from Forward And Backpropagation in Convolutional Neural Network. - Medium</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114800"/>
            <a:ext cx="7601454" cy="1522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8899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762001" y="3025194"/>
            <a:ext cx="7618864" cy="1367040"/>
          </a:xfrm>
          <a:prstGeom prst="rect">
            <a:avLst/>
          </a:prstGeom>
        </p:spPr>
        <p:txBody>
          <a:bodyPr vert="horz" wrap="square" lIns="0" tIns="12605" rIns="0" bIns="0" rtlCol="0">
            <a:spAutoFit/>
          </a:bodyPr>
          <a:lstStyle/>
          <a:p>
            <a:pPr marL="12605">
              <a:spcBef>
                <a:spcPts val="99"/>
              </a:spcBef>
            </a:pPr>
            <a:r>
              <a:rPr lang="en-US" spc="-20" dirty="0" smtClean="0">
                <a:solidFill>
                  <a:srgbClr val="FFFFFF"/>
                </a:solidFill>
              </a:rPr>
              <a:t>3b. </a:t>
            </a:r>
            <a:r>
              <a:rPr spc="-20" dirty="0" smtClean="0">
                <a:solidFill>
                  <a:srgbClr val="FFFFFF"/>
                </a:solidFill>
              </a:rPr>
              <a:t>Convolutional </a:t>
            </a:r>
            <a:r>
              <a:rPr spc="-6" dirty="0">
                <a:solidFill>
                  <a:srgbClr val="FFFFFF"/>
                </a:solidFill>
              </a:rPr>
              <a:t>Neural </a:t>
            </a:r>
            <a:r>
              <a:rPr spc="-16" dirty="0">
                <a:solidFill>
                  <a:srgbClr val="FFFFFF"/>
                </a:solidFill>
              </a:rPr>
              <a:t>Networks</a:t>
            </a:r>
            <a:r>
              <a:rPr spc="16" dirty="0">
                <a:solidFill>
                  <a:srgbClr val="FFFFFF"/>
                </a:solidFill>
              </a:rPr>
              <a:t> </a:t>
            </a:r>
            <a:r>
              <a:rPr spc="-6" dirty="0">
                <a:solidFill>
                  <a:srgbClr val="FFFFFF"/>
                </a:solidFill>
              </a:rPr>
              <a:t>(CNNs)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C7BF122B-7480-8F4E-9F99-9604165C09F7}"/>
              </a:ext>
            </a:extLst>
          </p:cNvPr>
          <p:cNvSpPr txBox="1"/>
          <p:nvPr/>
        </p:nvSpPr>
        <p:spPr>
          <a:xfrm>
            <a:off x="709759" y="887563"/>
            <a:ext cx="7512365" cy="864034"/>
          </a:xfrm>
          <a:prstGeom prst="rect">
            <a:avLst/>
          </a:prstGeom>
          <a:noFill/>
        </p:spPr>
        <p:txBody>
          <a:bodyPr vert="horz" wrap="square" lIns="0" tIns="0" rIns="0" bIns="0" rtlCol="0">
            <a:spAutoFit/>
          </a:bodyPr>
          <a:lstStyle/>
          <a:p>
            <a:pPr algn="ctr">
              <a:lnSpc>
                <a:spcPts val="3301"/>
              </a:lnSpc>
            </a:pPr>
            <a:r>
              <a:rPr lang="en-CA" sz="3000" dirty="0">
                <a:solidFill>
                  <a:srgbClr val="000000"/>
                </a:solidFill>
                <a:latin typeface="Arial"/>
                <a:cs typeface="Arial"/>
              </a:rPr>
              <a:t>An image classification CNN</a:t>
            </a:r>
          </a:p>
          <a:p>
            <a:pPr>
              <a:lnSpc>
                <a:spcPts val="3301"/>
              </a:lnSpc>
            </a:pPr>
            <a:endParaRPr lang="en-CA" sz="3000" dirty="0">
              <a:solidFill>
                <a:srgbClr val="000000"/>
              </a:solidFill>
            </a:endParaRPr>
          </a:p>
        </p:txBody>
      </p:sp>
      <p:pic>
        <p:nvPicPr>
          <p:cNvPr id="3" name="Picture 2">
            <a:extLst>
              <a:ext uri="{FF2B5EF4-FFF2-40B4-BE49-F238E27FC236}">
                <a16:creationId xmlns:a16="http://schemas.microsoft.com/office/drawing/2014/main" id="{F449C9A8-78E1-DA4F-863A-70DDEB6A3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41" y="2348885"/>
            <a:ext cx="8635999" cy="2947148"/>
          </a:xfrm>
          <a:prstGeom prst="rect">
            <a:avLst/>
          </a:prstGeom>
        </p:spPr>
      </p:pic>
    </p:spTree>
    <p:extLst>
      <p:ext uri="{BB962C8B-B14F-4D97-AF65-F5344CB8AC3E}">
        <p14:creationId xmlns:p14="http://schemas.microsoft.com/office/powerpoint/2010/main" val="22303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 y="101571"/>
            <a:ext cx="9143998" cy="553998"/>
          </a:xfrm>
        </p:spPr>
        <p:txBody>
          <a:bodyPr anchor="ctr"/>
          <a:lstStyle/>
          <a:p>
            <a:pPr algn="ctr"/>
            <a:r>
              <a:rPr lang="en-US" sz="3600" b="1" dirty="0">
                <a:latin typeface="Arial" panose="020B0604020202020204" pitchFamily="34" charset="0"/>
                <a:cs typeface="Arial" panose="020B0604020202020204" pitchFamily="34" charset="0"/>
              </a:rPr>
              <a:t>What do </a:t>
            </a:r>
            <a:r>
              <a:rPr lang="en-US" sz="3600" b="1" i="1" dirty="0">
                <a:latin typeface="Arial" panose="020B0604020202020204" pitchFamily="34" charset="0"/>
                <a:cs typeface="Arial" panose="020B0604020202020204" pitchFamily="34" charset="0"/>
              </a:rPr>
              <a:t>you</a:t>
            </a:r>
            <a:r>
              <a:rPr lang="en-US" sz="3600" b="1" dirty="0">
                <a:latin typeface="Arial" panose="020B0604020202020204" pitchFamily="34" charset="0"/>
                <a:cs typeface="Arial" panose="020B0604020202020204" pitchFamily="34" charset="0"/>
              </a:rPr>
              <a:t> see?</a:t>
            </a:r>
          </a:p>
        </p:txBody>
      </p:sp>
      <p:pic>
        <p:nvPicPr>
          <p:cNvPr id="5" name="Picture 2" descr="Image result for city sce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0" y="757136"/>
            <a:ext cx="9153530" cy="610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600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0"/>
            <a:ext cx="9143998" cy="623634"/>
          </a:xfrm>
          <a:prstGeom prst="rect">
            <a:avLst/>
          </a:prstGeom>
        </p:spPr>
        <p:txBody>
          <a:bodyPr vert="horz" wrap="square" lIns="0" tIns="12605" rIns="0" bIns="0" rtlCol="0">
            <a:spAutoFit/>
          </a:bodyPr>
          <a:lstStyle/>
          <a:p>
            <a:pPr marL="12605" algn="ctr">
              <a:spcBef>
                <a:spcPts val="99"/>
              </a:spcBef>
            </a:pPr>
            <a:r>
              <a:rPr sz="4000" spc="-20" dirty="0"/>
              <a:t>Representation Learning in Deep CNNs</a:t>
            </a:r>
          </a:p>
        </p:txBody>
      </p:sp>
      <p:sp>
        <p:nvSpPr>
          <p:cNvPr id="5" name="object 5"/>
          <p:cNvSpPr/>
          <p:nvPr/>
        </p:nvSpPr>
        <p:spPr>
          <a:xfrm>
            <a:off x="3424428" y="2343912"/>
            <a:ext cx="2354580" cy="227380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443487" y="1852709"/>
            <a:ext cx="2315185" cy="382082"/>
          </a:xfrm>
          <a:prstGeom prst="rect">
            <a:avLst/>
          </a:prstGeom>
        </p:spPr>
        <p:txBody>
          <a:bodyPr vert="horz" wrap="square" lIns="0" tIns="12605" rIns="0" bIns="0" rtlCol="0">
            <a:spAutoFit/>
          </a:bodyPr>
          <a:lstStyle/>
          <a:p>
            <a:pPr marL="12605" algn="ctr">
              <a:spcBef>
                <a:spcPts val="99"/>
              </a:spcBef>
            </a:pPr>
            <a:r>
              <a:rPr sz="2400" spc="-30" dirty="0">
                <a:latin typeface="Gill Sans MT"/>
                <a:cs typeface="Gill Sans MT"/>
              </a:rPr>
              <a:t>Mid </a:t>
            </a:r>
            <a:r>
              <a:rPr sz="2400" spc="-46" dirty="0">
                <a:latin typeface="Gill Sans MT"/>
                <a:cs typeface="Gill Sans MT"/>
              </a:rPr>
              <a:t>level</a:t>
            </a:r>
            <a:r>
              <a:rPr sz="2400" spc="-59" dirty="0">
                <a:latin typeface="Gill Sans MT"/>
                <a:cs typeface="Gill Sans MT"/>
              </a:rPr>
              <a:t> </a:t>
            </a:r>
            <a:r>
              <a:rPr sz="2400" spc="-50" dirty="0">
                <a:latin typeface="Gill Sans MT"/>
                <a:cs typeface="Gill Sans MT"/>
              </a:rPr>
              <a:t>features</a:t>
            </a:r>
            <a:endParaRPr sz="2400">
              <a:latin typeface="Gill Sans MT"/>
              <a:cs typeface="Gill Sans MT"/>
            </a:endParaRPr>
          </a:p>
        </p:txBody>
      </p:sp>
      <p:sp>
        <p:nvSpPr>
          <p:cNvPr id="7" name="object 7"/>
          <p:cNvSpPr/>
          <p:nvPr/>
        </p:nvSpPr>
        <p:spPr>
          <a:xfrm>
            <a:off x="436650" y="2343912"/>
            <a:ext cx="2388871" cy="2273808"/>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36632" y="1855755"/>
            <a:ext cx="2390828" cy="382082"/>
          </a:xfrm>
          <a:prstGeom prst="rect">
            <a:avLst/>
          </a:prstGeom>
        </p:spPr>
        <p:txBody>
          <a:bodyPr vert="horz" wrap="square" lIns="0" tIns="12605" rIns="0" bIns="0" rtlCol="0">
            <a:spAutoFit/>
          </a:bodyPr>
          <a:lstStyle/>
          <a:p>
            <a:pPr marL="12605" algn="ctr">
              <a:spcBef>
                <a:spcPts val="99"/>
              </a:spcBef>
            </a:pPr>
            <a:r>
              <a:rPr sz="2400" spc="-50" dirty="0">
                <a:latin typeface="Gill Sans MT"/>
                <a:cs typeface="Gill Sans MT"/>
              </a:rPr>
              <a:t>Low </a:t>
            </a:r>
            <a:r>
              <a:rPr sz="2400" spc="-46" dirty="0">
                <a:latin typeface="Gill Sans MT"/>
                <a:cs typeface="Gill Sans MT"/>
              </a:rPr>
              <a:t>level</a:t>
            </a:r>
            <a:r>
              <a:rPr sz="2400" spc="-16" dirty="0">
                <a:latin typeface="Gill Sans MT"/>
                <a:cs typeface="Gill Sans MT"/>
              </a:rPr>
              <a:t> </a:t>
            </a:r>
            <a:r>
              <a:rPr sz="2400" spc="-56" dirty="0">
                <a:latin typeface="Gill Sans MT"/>
                <a:cs typeface="Gill Sans MT"/>
              </a:rPr>
              <a:t>features</a:t>
            </a:r>
            <a:endParaRPr sz="2400" dirty="0">
              <a:latin typeface="Gill Sans MT"/>
              <a:cs typeface="Gill Sans MT"/>
            </a:endParaRPr>
          </a:p>
        </p:txBody>
      </p:sp>
      <p:sp>
        <p:nvSpPr>
          <p:cNvPr id="9" name="object 9"/>
          <p:cNvSpPr/>
          <p:nvPr/>
        </p:nvSpPr>
        <p:spPr>
          <a:xfrm>
            <a:off x="6364223" y="2343912"/>
            <a:ext cx="2343150" cy="2273808"/>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320043" y="1849654"/>
            <a:ext cx="2429693" cy="382082"/>
          </a:xfrm>
          <a:prstGeom prst="rect">
            <a:avLst/>
          </a:prstGeom>
        </p:spPr>
        <p:txBody>
          <a:bodyPr vert="horz" wrap="square" lIns="0" tIns="12605" rIns="0" bIns="0" rtlCol="0">
            <a:spAutoFit/>
          </a:bodyPr>
          <a:lstStyle/>
          <a:p>
            <a:pPr marL="12605" algn="ctr">
              <a:spcBef>
                <a:spcPts val="99"/>
              </a:spcBef>
            </a:pPr>
            <a:r>
              <a:rPr sz="2400" spc="-36" dirty="0">
                <a:latin typeface="Gill Sans MT"/>
                <a:cs typeface="Gill Sans MT"/>
              </a:rPr>
              <a:t>High </a:t>
            </a:r>
            <a:r>
              <a:rPr sz="2400" spc="-46" dirty="0">
                <a:latin typeface="Gill Sans MT"/>
                <a:cs typeface="Gill Sans MT"/>
              </a:rPr>
              <a:t>level</a:t>
            </a:r>
            <a:r>
              <a:rPr sz="2400" spc="-36" dirty="0">
                <a:latin typeface="Gill Sans MT"/>
                <a:cs typeface="Gill Sans MT"/>
              </a:rPr>
              <a:t> </a:t>
            </a:r>
            <a:r>
              <a:rPr sz="2400" spc="-56" dirty="0">
                <a:latin typeface="Gill Sans MT"/>
                <a:cs typeface="Gill Sans MT"/>
              </a:rPr>
              <a:t>features</a:t>
            </a:r>
            <a:endParaRPr sz="2400">
              <a:latin typeface="Gill Sans MT"/>
              <a:cs typeface="Gill Sans MT"/>
            </a:endParaRPr>
          </a:p>
        </p:txBody>
      </p:sp>
      <p:sp>
        <p:nvSpPr>
          <p:cNvPr id="11" name="object 11"/>
          <p:cNvSpPr/>
          <p:nvPr/>
        </p:nvSpPr>
        <p:spPr>
          <a:xfrm>
            <a:off x="2905942" y="3260174"/>
            <a:ext cx="426244" cy="431800"/>
          </a:xfrm>
          <a:custGeom>
            <a:avLst/>
            <a:gdLst/>
            <a:ahLst/>
            <a:cxnLst/>
            <a:rect l="l" t="t" r="r" b="b"/>
            <a:pathLst>
              <a:path w="568325" h="431800">
                <a:moveTo>
                  <a:pt x="352336" y="0"/>
                </a:moveTo>
                <a:lnTo>
                  <a:pt x="352336" y="107848"/>
                </a:lnTo>
                <a:lnTo>
                  <a:pt x="0" y="107848"/>
                </a:lnTo>
                <a:lnTo>
                  <a:pt x="0" y="323545"/>
                </a:lnTo>
                <a:lnTo>
                  <a:pt x="352336" y="323545"/>
                </a:lnTo>
                <a:lnTo>
                  <a:pt x="352336" y="431393"/>
                </a:lnTo>
                <a:lnTo>
                  <a:pt x="568032" y="215696"/>
                </a:lnTo>
                <a:lnTo>
                  <a:pt x="352336" y="0"/>
                </a:lnTo>
                <a:close/>
              </a:path>
            </a:pathLst>
          </a:custGeom>
          <a:solidFill>
            <a:srgbClr val="000000"/>
          </a:solidFill>
        </p:spPr>
        <p:txBody>
          <a:bodyPr wrap="square" lIns="0" tIns="0" rIns="0" bIns="0" rtlCol="0"/>
          <a:lstStyle/>
          <a:p>
            <a:endParaRPr/>
          </a:p>
        </p:txBody>
      </p:sp>
      <p:sp>
        <p:nvSpPr>
          <p:cNvPr id="12" name="object 12"/>
          <p:cNvSpPr/>
          <p:nvPr/>
        </p:nvSpPr>
        <p:spPr>
          <a:xfrm>
            <a:off x="2905942" y="3260174"/>
            <a:ext cx="426244" cy="431800"/>
          </a:xfrm>
          <a:custGeom>
            <a:avLst/>
            <a:gdLst/>
            <a:ahLst/>
            <a:cxnLst/>
            <a:rect l="l" t="t" r="r" b="b"/>
            <a:pathLst>
              <a:path w="568325" h="431800">
                <a:moveTo>
                  <a:pt x="0" y="107795"/>
                </a:moveTo>
                <a:lnTo>
                  <a:pt x="352154" y="107795"/>
                </a:lnTo>
                <a:lnTo>
                  <a:pt x="352154" y="0"/>
                </a:lnTo>
                <a:lnTo>
                  <a:pt x="567745" y="215591"/>
                </a:lnTo>
                <a:lnTo>
                  <a:pt x="352154" y="431182"/>
                </a:lnTo>
                <a:lnTo>
                  <a:pt x="352154" y="323387"/>
                </a:lnTo>
                <a:lnTo>
                  <a:pt x="0" y="323387"/>
                </a:lnTo>
                <a:lnTo>
                  <a:pt x="0" y="107795"/>
                </a:lnTo>
                <a:close/>
              </a:path>
            </a:pathLst>
          </a:custGeom>
          <a:ln w="12693">
            <a:solidFill>
              <a:srgbClr val="000000"/>
            </a:solidFill>
          </a:ln>
        </p:spPr>
        <p:txBody>
          <a:bodyPr wrap="square" lIns="0" tIns="0" rIns="0" bIns="0" rtlCol="0"/>
          <a:lstStyle/>
          <a:p>
            <a:endParaRPr/>
          </a:p>
        </p:txBody>
      </p:sp>
      <p:sp>
        <p:nvSpPr>
          <p:cNvPr id="13" name="object 13"/>
          <p:cNvSpPr/>
          <p:nvPr/>
        </p:nvSpPr>
        <p:spPr>
          <a:xfrm>
            <a:off x="5864886" y="3260174"/>
            <a:ext cx="426244" cy="431800"/>
          </a:xfrm>
          <a:custGeom>
            <a:avLst/>
            <a:gdLst/>
            <a:ahLst/>
            <a:cxnLst/>
            <a:rect l="l" t="t" r="r" b="b"/>
            <a:pathLst>
              <a:path w="568325" h="431800">
                <a:moveTo>
                  <a:pt x="352336" y="0"/>
                </a:moveTo>
                <a:lnTo>
                  <a:pt x="352336" y="107848"/>
                </a:lnTo>
                <a:lnTo>
                  <a:pt x="0" y="107848"/>
                </a:lnTo>
                <a:lnTo>
                  <a:pt x="0" y="323545"/>
                </a:lnTo>
                <a:lnTo>
                  <a:pt x="352336" y="323545"/>
                </a:lnTo>
                <a:lnTo>
                  <a:pt x="352336" y="431406"/>
                </a:lnTo>
                <a:lnTo>
                  <a:pt x="568032" y="215696"/>
                </a:lnTo>
                <a:lnTo>
                  <a:pt x="352336" y="0"/>
                </a:lnTo>
                <a:close/>
              </a:path>
            </a:pathLst>
          </a:custGeom>
          <a:solidFill>
            <a:srgbClr val="000000"/>
          </a:solidFill>
        </p:spPr>
        <p:txBody>
          <a:bodyPr wrap="square" lIns="0" tIns="0" rIns="0" bIns="0" rtlCol="0"/>
          <a:lstStyle/>
          <a:p>
            <a:endParaRPr/>
          </a:p>
        </p:txBody>
      </p:sp>
      <p:sp>
        <p:nvSpPr>
          <p:cNvPr id="14" name="object 14"/>
          <p:cNvSpPr/>
          <p:nvPr/>
        </p:nvSpPr>
        <p:spPr>
          <a:xfrm>
            <a:off x="5864886" y="3260170"/>
            <a:ext cx="426244" cy="431800"/>
          </a:xfrm>
          <a:custGeom>
            <a:avLst/>
            <a:gdLst/>
            <a:ahLst/>
            <a:cxnLst/>
            <a:rect l="l" t="t" r="r" b="b"/>
            <a:pathLst>
              <a:path w="568325" h="431800">
                <a:moveTo>
                  <a:pt x="0" y="107795"/>
                </a:moveTo>
                <a:lnTo>
                  <a:pt x="352154" y="107795"/>
                </a:lnTo>
                <a:lnTo>
                  <a:pt x="352154" y="0"/>
                </a:lnTo>
                <a:lnTo>
                  <a:pt x="567745" y="215591"/>
                </a:lnTo>
                <a:lnTo>
                  <a:pt x="352154" y="431182"/>
                </a:lnTo>
                <a:lnTo>
                  <a:pt x="352154" y="323387"/>
                </a:lnTo>
                <a:lnTo>
                  <a:pt x="0" y="323387"/>
                </a:lnTo>
                <a:lnTo>
                  <a:pt x="0" y="107795"/>
                </a:lnTo>
                <a:close/>
              </a:path>
            </a:pathLst>
          </a:custGeom>
          <a:ln w="12693">
            <a:solidFill>
              <a:srgbClr val="000000"/>
            </a:solidFill>
          </a:ln>
        </p:spPr>
        <p:txBody>
          <a:bodyPr wrap="square" lIns="0" tIns="0" rIns="0" bIns="0" rtlCol="0"/>
          <a:lstStyle/>
          <a:p>
            <a:endParaRPr/>
          </a:p>
        </p:txBody>
      </p:sp>
      <p:sp>
        <p:nvSpPr>
          <p:cNvPr id="15" name="object 15"/>
          <p:cNvSpPr txBox="1"/>
          <p:nvPr/>
        </p:nvSpPr>
        <p:spPr>
          <a:xfrm>
            <a:off x="219296" y="4638547"/>
            <a:ext cx="2825201" cy="995144"/>
          </a:xfrm>
          <a:prstGeom prst="rect">
            <a:avLst/>
          </a:prstGeom>
        </p:spPr>
        <p:txBody>
          <a:bodyPr vert="horz" wrap="square" lIns="0" tIns="12605" rIns="0" bIns="0" rtlCol="0">
            <a:spAutoFit/>
          </a:bodyPr>
          <a:lstStyle/>
          <a:p>
            <a:pPr algn="ctr">
              <a:spcBef>
                <a:spcPts val="99"/>
              </a:spcBef>
            </a:pPr>
            <a:r>
              <a:rPr sz="2400" spc="-36" dirty="0">
                <a:latin typeface="Gill Sans MT"/>
                <a:cs typeface="Gill Sans MT"/>
              </a:rPr>
              <a:t>Edges, </a:t>
            </a:r>
            <a:r>
              <a:rPr sz="2400" spc="-50" dirty="0">
                <a:latin typeface="Gill Sans MT"/>
                <a:cs typeface="Gill Sans MT"/>
              </a:rPr>
              <a:t>dark</a:t>
            </a:r>
            <a:r>
              <a:rPr sz="2400" spc="-220" dirty="0">
                <a:latin typeface="Gill Sans MT"/>
                <a:cs typeface="Gill Sans MT"/>
              </a:rPr>
              <a:t> </a:t>
            </a:r>
            <a:r>
              <a:rPr sz="2400" spc="-50" dirty="0">
                <a:latin typeface="Gill Sans MT"/>
                <a:cs typeface="Gill Sans MT"/>
              </a:rPr>
              <a:t>spots</a:t>
            </a:r>
            <a:endParaRPr sz="2400" dirty="0">
              <a:latin typeface="Gill Sans MT"/>
              <a:cs typeface="Gill Sans MT"/>
            </a:endParaRPr>
          </a:p>
          <a:p>
            <a:pPr algn="ctr">
              <a:spcBef>
                <a:spcPts val="1870"/>
              </a:spcBef>
            </a:pPr>
            <a:r>
              <a:rPr sz="2400" spc="-50" dirty="0">
                <a:latin typeface="Gill Sans MT"/>
                <a:cs typeface="Gill Sans MT"/>
              </a:rPr>
              <a:t>Conv </a:t>
            </a:r>
            <a:r>
              <a:rPr sz="2400" spc="-69" dirty="0">
                <a:latin typeface="Gill Sans MT"/>
                <a:cs typeface="Gill Sans MT"/>
              </a:rPr>
              <a:t>Layer</a:t>
            </a:r>
            <a:r>
              <a:rPr sz="2400" spc="-6" dirty="0">
                <a:latin typeface="Gill Sans MT"/>
                <a:cs typeface="Gill Sans MT"/>
              </a:rPr>
              <a:t> </a:t>
            </a:r>
            <a:r>
              <a:rPr sz="2400" dirty="0">
                <a:latin typeface="Gill Sans MT"/>
                <a:cs typeface="Gill Sans MT"/>
              </a:rPr>
              <a:t>1</a:t>
            </a:r>
          </a:p>
        </p:txBody>
      </p:sp>
      <p:sp>
        <p:nvSpPr>
          <p:cNvPr id="19" name="object 19"/>
          <p:cNvSpPr txBox="1"/>
          <p:nvPr/>
        </p:nvSpPr>
        <p:spPr>
          <a:xfrm>
            <a:off x="7875212" y="6562150"/>
            <a:ext cx="1169671" cy="179536"/>
          </a:xfrm>
          <a:prstGeom prst="rect">
            <a:avLst/>
          </a:prstGeom>
        </p:spPr>
        <p:txBody>
          <a:bodyPr vert="horz" wrap="square" lIns="0" tIns="0" rIns="0" bIns="0" rtlCol="0">
            <a:spAutoFit/>
          </a:bodyPr>
          <a:lstStyle/>
          <a:p>
            <a:pPr marL="12605">
              <a:lnSpc>
                <a:spcPts val="1420"/>
              </a:lnSpc>
            </a:pPr>
            <a:r>
              <a:rPr sz="1200" spc="16" dirty="0">
                <a:latin typeface="Gill Sans MT"/>
                <a:cs typeface="Gill Sans MT"/>
              </a:rPr>
              <a:t>Lee+ </a:t>
            </a:r>
            <a:r>
              <a:rPr sz="1200" i="1" spc="-20" dirty="0">
                <a:latin typeface="Gill Sans MT"/>
                <a:cs typeface="Gill Sans MT"/>
              </a:rPr>
              <a:t>ICML </a:t>
            </a:r>
            <a:r>
              <a:rPr sz="1200" spc="-10" dirty="0">
                <a:latin typeface="Gill Sans MT"/>
                <a:cs typeface="Gill Sans MT"/>
              </a:rPr>
              <a:t>2009</a:t>
            </a:r>
            <a:endParaRPr sz="1200" dirty="0">
              <a:latin typeface="Gill Sans MT"/>
              <a:cs typeface="Gill Sans MT"/>
            </a:endParaRPr>
          </a:p>
        </p:txBody>
      </p:sp>
      <p:sp>
        <p:nvSpPr>
          <p:cNvPr id="16" name="object 16"/>
          <p:cNvSpPr txBox="1"/>
          <p:nvPr/>
        </p:nvSpPr>
        <p:spPr>
          <a:xfrm>
            <a:off x="3343914" y="4455674"/>
            <a:ext cx="2514272" cy="1171069"/>
          </a:xfrm>
          <a:prstGeom prst="rect">
            <a:avLst/>
          </a:prstGeom>
        </p:spPr>
        <p:txBody>
          <a:bodyPr vert="horz" wrap="square" lIns="0" tIns="12605" rIns="0" bIns="0" rtlCol="0">
            <a:spAutoFit/>
          </a:bodyPr>
          <a:lstStyle/>
          <a:p>
            <a:pPr marL="118411" marR="5070" indent="-106448" algn="ctr">
              <a:lnSpc>
                <a:spcPct val="157500"/>
              </a:lnSpc>
              <a:spcBef>
                <a:spcPts val="99"/>
              </a:spcBef>
            </a:pPr>
            <a:r>
              <a:rPr sz="2400" spc="-65" dirty="0">
                <a:latin typeface="Gill Sans MT"/>
                <a:cs typeface="Gill Sans MT"/>
              </a:rPr>
              <a:t>Eyes, </a:t>
            </a:r>
            <a:r>
              <a:rPr sz="2400" spc="-50" dirty="0">
                <a:latin typeface="Gill Sans MT"/>
                <a:cs typeface="Gill Sans MT"/>
              </a:rPr>
              <a:t>ears,</a:t>
            </a:r>
            <a:r>
              <a:rPr sz="2400" spc="-385" dirty="0">
                <a:latin typeface="Gill Sans MT"/>
                <a:cs typeface="Gill Sans MT"/>
              </a:rPr>
              <a:t> </a:t>
            </a:r>
            <a:r>
              <a:rPr sz="2400" spc="-36" dirty="0">
                <a:latin typeface="Gill Sans MT"/>
                <a:cs typeface="Gill Sans MT"/>
              </a:rPr>
              <a:t>nose</a:t>
            </a:r>
            <a:r>
              <a:rPr lang="en-US" sz="2400" spc="-36" dirty="0">
                <a:latin typeface="Gill Sans MT"/>
                <a:cs typeface="Gill Sans MT"/>
              </a:rPr>
              <a:t> </a:t>
            </a:r>
            <a:br>
              <a:rPr lang="en-US" sz="2400" spc="-36" dirty="0">
                <a:latin typeface="Gill Sans MT"/>
                <a:cs typeface="Gill Sans MT"/>
              </a:rPr>
            </a:br>
            <a:r>
              <a:rPr sz="2400" spc="-50" dirty="0" err="1">
                <a:latin typeface="Gill Sans MT"/>
                <a:cs typeface="Gill Sans MT"/>
              </a:rPr>
              <a:t>Conv</a:t>
            </a:r>
            <a:r>
              <a:rPr sz="2400" spc="-50" dirty="0">
                <a:latin typeface="Gill Sans MT"/>
                <a:cs typeface="Gill Sans MT"/>
              </a:rPr>
              <a:t> </a:t>
            </a:r>
            <a:r>
              <a:rPr sz="2400" spc="-69" dirty="0">
                <a:latin typeface="Gill Sans MT"/>
                <a:cs typeface="Gill Sans MT"/>
              </a:rPr>
              <a:t>Layer</a:t>
            </a:r>
            <a:r>
              <a:rPr sz="2400" spc="-20" dirty="0">
                <a:latin typeface="Gill Sans MT"/>
                <a:cs typeface="Gill Sans MT"/>
              </a:rPr>
              <a:t> </a:t>
            </a:r>
            <a:r>
              <a:rPr sz="2400" dirty="0">
                <a:latin typeface="Gill Sans MT"/>
                <a:cs typeface="Gill Sans MT"/>
              </a:rPr>
              <a:t>2</a:t>
            </a:r>
          </a:p>
        </p:txBody>
      </p:sp>
      <p:sp>
        <p:nvSpPr>
          <p:cNvPr id="17" name="object 17"/>
          <p:cNvSpPr txBox="1"/>
          <p:nvPr/>
        </p:nvSpPr>
        <p:spPr>
          <a:xfrm>
            <a:off x="6291151" y="4638547"/>
            <a:ext cx="2487421" cy="995144"/>
          </a:xfrm>
          <a:prstGeom prst="rect">
            <a:avLst/>
          </a:prstGeom>
        </p:spPr>
        <p:txBody>
          <a:bodyPr vert="horz" wrap="square" lIns="0" tIns="12605" rIns="0" bIns="0" rtlCol="0">
            <a:spAutoFit/>
          </a:bodyPr>
          <a:lstStyle/>
          <a:p>
            <a:pPr marL="12605" algn="ctr">
              <a:spcBef>
                <a:spcPts val="99"/>
              </a:spcBef>
            </a:pPr>
            <a:r>
              <a:rPr sz="2400" spc="-50" dirty="0">
                <a:latin typeface="Gill Sans MT"/>
                <a:cs typeface="Gill Sans MT"/>
              </a:rPr>
              <a:t>Facial</a:t>
            </a:r>
            <a:r>
              <a:rPr sz="2400" spc="-56" dirty="0">
                <a:latin typeface="Gill Sans MT"/>
                <a:cs typeface="Gill Sans MT"/>
              </a:rPr>
              <a:t> </a:t>
            </a:r>
            <a:r>
              <a:rPr sz="2400" spc="-65" dirty="0">
                <a:latin typeface="Gill Sans MT"/>
                <a:cs typeface="Gill Sans MT"/>
              </a:rPr>
              <a:t>structure</a:t>
            </a:r>
            <a:endParaRPr sz="2400">
              <a:latin typeface="Gill Sans MT"/>
              <a:cs typeface="Gill Sans MT"/>
            </a:endParaRPr>
          </a:p>
          <a:p>
            <a:pPr marL="31490" algn="ctr">
              <a:spcBef>
                <a:spcPts val="1870"/>
              </a:spcBef>
            </a:pPr>
            <a:r>
              <a:rPr sz="2400" spc="-50" dirty="0">
                <a:latin typeface="Gill Sans MT"/>
                <a:cs typeface="Gill Sans MT"/>
              </a:rPr>
              <a:t>Conv </a:t>
            </a:r>
            <a:r>
              <a:rPr sz="2400" spc="-69" dirty="0">
                <a:latin typeface="Gill Sans MT"/>
                <a:cs typeface="Gill Sans MT"/>
              </a:rPr>
              <a:t>Layer</a:t>
            </a:r>
            <a:r>
              <a:rPr sz="2400" spc="-10" dirty="0">
                <a:latin typeface="Gill Sans MT"/>
                <a:cs typeface="Gill Sans MT"/>
              </a:rPr>
              <a:t> </a:t>
            </a:r>
            <a:r>
              <a:rPr sz="2400" dirty="0">
                <a:latin typeface="Gill Sans MT"/>
                <a:cs typeface="Gill Sans MT"/>
              </a:rPr>
              <a:t>3</a:t>
            </a:r>
            <a:endParaRPr sz="2400">
              <a:latin typeface="Gill Sans MT"/>
              <a:cs typeface="Gill Sans M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0"/>
            <a:ext cx="9143998" cy="623634"/>
          </a:xfrm>
          <a:prstGeom prst="rect">
            <a:avLst/>
          </a:prstGeom>
        </p:spPr>
        <p:txBody>
          <a:bodyPr vert="horz" wrap="square" lIns="0" tIns="12605" rIns="0" bIns="0" rtlCol="0">
            <a:spAutoFit/>
          </a:bodyPr>
          <a:lstStyle/>
          <a:p>
            <a:pPr marL="12605" algn="ctr">
              <a:spcBef>
                <a:spcPts val="99"/>
              </a:spcBef>
            </a:pPr>
            <a:r>
              <a:rPr sz="4000" spc="-20" dirty="0"/>
              <a:t>CNNs for Classification</a:t>
            </a:r>
          </a:p>
        </p:txBody>
      </p:sp>
      <p:sp>
        <p:nvSpPr>
          <p:cNvPr id="5" name="object 5"/>
          <p:cNvSpPr/>
          <p:nvPr/>
        </p:nvSpPr>
        <p:spPr>
          <a:xfrm>
            <a:off x="667512" y="1185695"/>
            <a:ext cx="7790688" cy="277977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6222" y="3810002"/>
            <a:ext cx="8991600" cy="2545570"/>
          </a:xfrm>
          <a:prstGeom prst="rect">
            <a:avLst/>
          </a:prstGeom>
        </p:spPr>
        <p:txBody>
          <a:bodyPr vert="horz" wrap="square" lIns="0" tIns="202810" rIns="0" bIns="0" rtlCol="0">
            <a:spAutoFit/>
          </a:bodyPr>
          <a:lstStyle/>
          <a:p>
            <a:pPr marL="352726" indent="-340125">
              <a:spcBef>
                <a:spcPts val="1610"/>
              </a:spcBef>
              <a:buAutoNum type="arabicPeriod"/>
              <a:tabLst>
                <a:tab pos="352726" algn="l"/>
              </a:tabLst>
            </a:pPr>
            <a:r>
              <a:rPr sz="2400" b="1" spc="-85" dirty="0">
                <a:latin typeface="Gill Sans MT"/>
                <a:cs typeface="Gill Sans MT"/>
              </a:rPr>
              <a:t>Convolution</a:t>
            </a:r>
            <a:r>
              <a:rPr sz="2400" spc="-85" dirty="0">
                <a:latin typeface="Gill Sans MT"/>
                <a:cs typeface="Gill Sans MT"/>
              </a:rPr>
              <a:t>: </a:t>
            </a:r>
            <a:r>
              <a:rPr sz="2400" spc="-26" dirty="0">
                <a:latin typeface="Gill Sans MT"/>
                <a:cs typeface="Gill Sans MT"/>
              </a:rPr>
              <a:t>Apply </a:t>
            </a:r>
            <a:r>
              <a:rPr sz="2400" spc="-65" dirty="0">
                <a:latin typeface="Gill Sans MT"/>
                <a:cs typeface="Gill Sans MT"/>
              </a:rPr>
              <a:t>filters </a:t>
            </a:r>
            <a:r>
              <a:rPr sz="2400" spc="-50" dirty="0">
                <a:latin typeface="Gill Sans MT"/>
                <a:cs typeface="Gill Sans MT"/>
              </a:rPr>
              <a:t>to </a:t>
            </a:r>
            <a:r>
              <a:rPr sz="2400" spc="-26" dirty="0">
                <a:latin typeface="Gill Sans MT"/>
                <a:cs typeface="Gill Sans MT"/>
              </a:rPr>
              <a:t>generate </a:t>
            </a:r>
            <a:r>
              <a:rPr sz="2400" spc="-50" dirty="0">
                <a:latin typeface="Gill Sans MT"/>
                <a:cs typeface="Gill Sans MT"/>
              </a:rPr>
              <a:t>feature</a:t>
            </a:r>
            <a:r>
              <a:rPr sz="2400" spc="-99" dirty="0">
                <a:latin typeface="Gill Sans MT"/>
                <a:cs typeface="Gill Sans MT"/>
              </a:rPr>
              <a:t> </a:t>
            </a:r>
            <a:r>
              <a:rPr sz="2400" spc="-36" dirty="0">
                <a:latin typeface="Gill Sans MT"/>
                <a:cs typeface="Gill Sans MT"/>
              </a:rPr>
              <a:t>maps.</a:t>
            </a:r>
            <a:endParaRPr sz="2400" dirty="0">
              <a:latin typeface="Gill Sans MT"/>
              <a:cs typeface="Gill Sans MT"/>
            </a:endParaRPr>
          </a:p>
          <a:p>
            <a:pPr marL="352726" indent="-340125">
              <a:spcBef>
                <a:spcPts val="1509"/>
              </a:spcBef>
              <a:buAutoNum type="arabicPeriod"/>
              <a:tabLst>
                <a:tab pos="352726" algn="l"/>
              </a:tabLst>
            </a:pPr>
            <a:r>
              <a:rPr sz="2400" b="1" spc="-79" dirty="0">
                <a:latin typeface="Gill Sans MT"/>
                <a:cs typeface="Gill Sans MT"/>
              </a:rPr>
              <a:t>Non-linearity</a:t>
            </a:r>
            <a:r>
              <a:rPr sz="2400" spc="-79" dirty="0">
                <a:latin typeface="Gill Sans MT"/>
                <a:cs typeface="Gill Sans MT"/>
              </a:rPr>
              <a:t>: </a:t>
            </a:r>
            <a:r>
              <a:rPr sz="2400" spc="-30" dirty="0">
                <a:latin typeface="Gill Sans MT"/>
                <a:cs typeface="Gill Sans MT"/>
              </a:rPr>
              <a:t>Often</a:t>
            </a:r>
            <a:r>
              <a:rPr sz="2400" spc="-131" dirty="0">
                <a:latin typeface="Gill Sans MT"/>
                <a:cs typeface="Gill Sans MT"/>
              </a:rPr>
              <a:t> </a:t>
            </a:r>
            <a:r>
              <a:rPr sz="2400" spc="-69" dirty="0">
                <a:latin typeface="Gill Sans MT"/>
                <a:cs typeface="Gill Sans MT"/>
              </a:rPr>
              <a:t>ReLU.</a:t>
            </a:r>
            <a:endParaRPr sz="2400" dirty="0">
              <a:latin typeface="Gill Sans MT"/>
              <a:cs typeface="Gill Sans MT"/>
            </a:endParaRPr>
          </a:p>
          <a:p>
            <a:pPr marL="352726" indent="-340125">
              <a:spcBef>
                <a:spcPts val="1420"/>
              </a:spcBef>
              <a:buAutoNum type="arabicPeriod"/>
              <a:tabLst>
                <a:tab pos="352726" algn="l"/>
              </a:tabLst>
            </a:pPr>
            <a:r>
              <a:rPr sz="2400" b="1" spc="-99" dirty="0">
                <a:latin typeface="Gill Sans MT"/>
                <a:cs typeface="Gill Sans MT"/>
              </a:rPr>
              <a:t>Pooling</a:t>
            </a:r>
            <a:r>
              <a:rPr sz="2400" spc="-99" dirty="0">
                <a:latin typeface="Gill Sans MT"/>
                <a:cs typeface="Gill Sans MT"/>
              </a:rPr>
              <a:t>: </a:t>
            </a:r>
            <a:r>
              <a:rPr sz="2400" spc="-36" dirty="0">
                <a:latin typeface="Gill Sans MT"/>
                <a:cs typeface="Gill Sans MT"/>
              </a:rPr>
              <a:t>Downsampling operation </a:t>
            </a:r>
            <a:r>
              <a:rPr sz="2400" spc="-30" dirty="0">
                <a:latin typeface="Gill Sans MT"/>
                <a:cs typeface="Gill Sans MT"/>
              </a:rPr>
              <a:t>on </a:t>
            </a:r>
            <a:r>
              <a:rPr sz="2400" spc="-20" dirty="0">
                <a:latin typeface="Gill Sans MT"/>
                <a:cs typeface="Gill Sans MT"/>
              </a:rPr>
              <a:t>each </a:t>
            </a:r>
            <a:r>
              <a:rPr sz="2400" spc="-50" dirty="0">
                <a:latin typeface="Gill Sans MT"/>
                <a:cs typeface="Gill Sans MT"/>
              </a:rPr>
              <a:t>feature</a:t>
            </a:r>
            <a:r>
              <a:rPr sz="2400" spc="-20" dirty="0">
                <a:latin typeface="Gill Sans MT"/>
                <a:cs typeface="Gill Sans MT"/>
              </a:rPr>
              <a:t> </a:t>
            </a:r>
            <a:r>
              <a:rPr sz="2400" spc="-36" dirty="0">
                <a:latin typeface="Gill Sans MT"/>
                <a:cs typeface="Gill Sans MT"/>
              </a:rPr>
              <a:t>map.</a:t>
            </a:r>
            <a:endParaRPr sz="2400" dirty="0">
              <a:latin typeface="Gill Sans MT"/>
              <a:cs typeface="Gill Sans MT"/>
            </a:endParaRPr>
          </a:p>
          <a:p>
            <a:pPr>
              <a:spcBef>
                <a:spcPts val="1885"/>
              </a:spcBef>
            </a:pPr>
            <a:r>
              <a:rPr sz="2000" b="1" spc="-113" dirty="0">
                <a:latin typeface="Gill Sans MT"/>
                <a:cs typeface="Gill Sans MT"/>
              </a:rPr>
              <a:t>Train </a:t>
            </a:r>
            <a:r>
              <a:rPr sz="2000" b="1" spc="-95" dirty="0">
                <a:latin typeface="Gill Sans MT"/>
                <a:cs typeface="Gill Sans MT"/>
              </a:rPr>
              <a:t>model </a:t>
            </a:r>
            <a:r>
              <a:rPr sz="2000" b="1" spc="-65" dirty="0">
                <a:latin typeface="Gill Sans MT"/>
                <a:cs typeface="Gill Sans MT"/>
              </a:rPr>
              <a:t>with </a:t>
            </a:r>
            <a:r>
              <a:rPr sz="2000" b="1" spc="-113" dirty="0">
                <a:latin typeface="Gill Sans MT"/>
                <a:cs typeface="Gill Sans MT"/>
              </a:rPr>
              <a:t>image</a:t>
            </a:r>
            <a:r>
              <a:rPr sz="2000" b="1" spc="246" dirty="0">
                <a:latin typeface="Gill Sans MT"/>
                <a:cs typeface="Gill Sans MT"/>
              </a:rPr>
              <a:t> </a:t>
            </a:r>
            <a:r>
              <a:rPr sz="2000" b="1" spc="-79" dirty="0">
                <a:latin typeface="Gill Sans MT"/>
                <a:cs typeface="Gill Sans MT"/>
              </a:rPr>
              <a:t>data.</a:t>
            </a:r>
            <a:endParaRPr sz="2000" dirty="0">
              <a:latin typeface="Gill Sans MT"/>
              <a:cs typeface="Gill Sans MT"/>
            </a:endParaRPr>
          </a:p>
          <a:p>
            <a:pPr>
              <a:lnSpc>
                <a:spcPct val="100000"/>
              </a:lnSpc>
            </a:pPr>
            <a:r>
              <a:rPr sz="2000" b="1" spc="-89" dirty="0">
                <a:latin typeface="Gill Sans MT"/>
                <a:cs typeface="Gill Sans MT"/>
              </a:rPr>
              <a:t>Learn </a:t>
            </a:r>
            <a:r>
              <a:rPr sz="2000" b="1" spc="-75" dirty="0">
                <a:latin typeface="Gill Sans MT"/>
                <a:cs typeface="Gill Sans MT"/>
              </a:rPr>
              <a:t>weights </a:t>
            </a:r>
            <a:r>
              <a:rPr sz="2000" b="1" spc="-50" dirty="0">
                <a:latin typeface="Gill Sans MT"/>
                <a:cs typeface="Gill Sans MT"/>
              </a:rPr>
              <a:t>of </a:t>
            </a:r>
            <a:r>
              <a:rPr sz="2000" b="1" spc="-59" dirty="0">
                <a:latin typeface="Gill Sans MT"/>
                <a:cs typeface="Gill Sans MT"/>
              </a:rPr>
              <a:t>filters </a:t>
            </a:r>
            <a:r>
              <a:rPr sz="2000" b="1" spc="-65" dirty="0">
                <a:latin typeface="Gill Sans MT"/>
                <a:cs typeface="Gill Sans MT"/>
              </a:rPr>
              <a:t>in </a:t>
            </a:r>
            <a:r>
              <a:rPr sz="2000" b="1" spc="-69" dirty="0">
                <a:latin typeface="Gill Sans MT"/>
                <a:cs typeface="Gill Sans MT"/>
              </a:rPr>
              <a:t>convolutional</a:t>
            </a:r>
            <a:r>
              <a:rPr sz="2000" b="1" spc="335" dirty="0">
                <a:latin typeface="Gill Sans MT"/>
                <a:cs typeface="Gill Sans MT"/>
              </a:rPr>
              <a:t> </a:t>
            </a:r>
            <a:r>
              <a:rPr sz="2000" b="1" spc="-65" dirty="0">
                <a:latin typeface="Gill Sans MT"/>
                <a:cs typeface="Gill Sans MT"/>
              </a:rPr>
              <a:t>layers.</a:t>
            </a:r>
            <a:endParaRPr sz="2000" dirty="0">
              <a:latin typeface="Gill Sans MT"/>
              <a:cs typeface="Gill Sans MT"/>
            </a:endParaRPr>
          </a:p>
        </p:txBody>
      </p:sp>
      <p:grpSp>
        <p:nvGrpSpPr>
          <p:cNvPr id="2" name="Group 1"/>
          <p:cNvGrpSpPr/>
          <p:nvPr/>
        </p:nvGrpSpPr>
        <p:grpSpPr>
          <a:xfrm>
            <a:off x="6566302" y="5638820"/>
            <a:ext cx="2501520" cy="1250333"/>
            <a:chOff x="6464680" y="4158359"/>
            <a:chExt cx="3212720" cy="1575950"/>
          </a:xfrm>
        </p:grpSpPr>
        <p:sp>
          <p:nvSpPr>
            <p:cNvPr id="7" name="object 7"/>
            <p:cNvSpPr/>
            <p:nvPr/>
          </p:nvSpPr>
          <p:spPr>
            <a:xfrm>
              <a:off x="6464681" y="4158359"/>
              <a:ext cx="3136520" cy="426084"/>
            </a:xfrm>
            <a:custGeom>
              <a:avLst/>
              <a:gdLst/>
              <a:ahLst/>
              <a:cxnLst/>
              <a:rect l="l" t="t" r="r" b="b"/>
              <a:pathLst>
                <a:path w="3303904" h="426085">
                  <a:moveTo>
                    <a:pt x="3232962"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3232962" y="425564"/>
                  </a:lnTo>
                  <a:lnTo>
                    <a:pt x="3260567" y="419989"/>
                  </a:lnTo>
                  <a:lnTo>
                    <a:pt x="3283108" y="404787"/>
                  </a:lnTo>
                  <a:lnTo>
                    <a:pt x="3298306" y="382241"/>
                  </a:lnTo>
                  <a:lnTo>
                    <a:pt x="3303879" y="354634"/>
                  </a:lnTo>
                  <a:lnTo>
                    <a:pt x="3303879" y="70929"/>
                  </a:lnTo>
                  <a:lnTo>
                    <a:pt x="3298306" y="43323"/>
                  </a:lnTo>
                  <a:lnTo>
                    <a:pt x="3283108" y="20777"/>
                  </a:lnTo>
                  <a:lnTo>
                    <a:pt x="3260567" y="5574"/>
                  </a:lnTo>
                  <a:lnTo>
                    <a:pt x="3232962" y="0"/>
                  </a:lnTo>
                  <a:close/>
                </a:path>
              </a:pathLst>
            </a:custGeom>
            <a:solidFill>
              <a:srgbClr val="262431"/>
            </a:solidFill>
          </p:spPr>
          <p:txBody>
            <a:bodyPr wrap="square" lIns="0" tIns="0" rIns="0" bIns="0" rtlCol="0"/>
            <a:lstStyle/>
            <a:p>
              <a:endParaRPr sz="1400"/>
            </a:p>
          </p:txBody>
        </p:sp>
        <p:sp>
          <p:nvSpPr>
            <p:cNvPr id="8" name="object 8"/>
            <p:cNvSpPr txBox="1"/>
            <p:nvPr/>
          </p:nvSpPr>
          <p:spPr>
            <a:xfrm>
              <a:off x="6813988" y="4226050"/>
              <a:ext cx="2522758" cy="493275"/>
            </a:xfrm>
            <a:prstGeom prst="rect">
              <a:avLst/>
            </a:prstGeom>
          </p:spPr>
          <p:txBody>
            <a:bodyPr vert="horz" wrap="square" lIns="0" tIns="12700" rIns="0" bIns="0" rtlCol="0">
              <a:spAutoFit/>
            </a:bodyPr>
            <a:lstStyle/>
            <a:p>
              <a:pPr marL="12605">
                <a:spcBef>
                  <a:spcPts val="99"/>
                </a:spcBef>
              </a:pPr>
              <a:r>
                <a:rPr sz="1200" spc="-6" dirty="0">
                  <a:solidFill>
                    <a:srgbClr val="F8F8F2"/>
                  </a:solidFill>
                  <a:latin typeface="Courier New"/>
                  <a:cs typeface="Courier New"/>
                </a:rPr>
                <a:t>tf</a:t>
              </a:r>
              <a:r>
                <a:rPr sz="1200" spc="-6" dirty="0">
                  <a:solidFill>
                    <a:srgbClr val="F92672"/>
                  </a:solidFill>
                  <a:latin typeface="Courier New"/>
                  <a:cs typeface="Courier New"/>
                </a:rPr>
                <a:t>.</a:t>
              </a:r>
              <a:r>
                <a:rPr sz="1200" spc="-6" dirty="0">
                  <a:solidFill>
                    <a:srgbClr val="F8F8F2"/>
                  </a:solidFill>
                  <a:latin typeface="Courier New"/>
                  <a:cs typeface="Courier New"/>
                </a:rPr>
                <a:t>keras</a:t>
              </a:r>
              <a:r>
                <a:rPr sz="1200" spc="-6" dirty="0">
                  <a:solidFill>
                    <a:srgbClr val="F92672"/>
                  </a:solidFill>
                  <a:latin typeface="Courier New"/>
                  <a:cs typeface="Courier New"/>
                </a:rPr>
                <a:t>.</a:t>
              </a:r>
              <a:r>
                <a:rPr sz="1200" spc="-6" dirty="0">
                  <a:solidFill>
                    <a:srgbClr val="F8F8F2"/>
                  </a:solidFill>
                  <a:latin typeface="Courier New"/>
                  <a:cs typeface="Courier New"/>
                </a:rPr>
                <a:t>layers</a:t>
              </a:r>
              <a:r>
                <a:rPr sz="1200" spc="-6" dirty="0">
                  <a:solidFill>
                    <a:srgbClr val="F92672"/>
                  </a:solidFill>
                  <a:latin typeface="Courier New"/>
                  <a:cs typeface="Courier New"/>
                </a:rPr>
                <a:t>.</a:t>
              </a:r>
              <a:r>
                <a:rPr sz="1200" spc="-6" dirty="0">
                  <a:solidFill>
                    <a:srgbClr val="F8F8F2"/>
                  </a:solidFill>
                  <a:latin typeface="Courier New"/>
                  <a:cs typeface="Courier New"/>
                </a:rPr>
                <a:t>Conv2D</a:t>
              </a:r>
              <a:endParaRPr sz="1200" dirty="0">
                <a:latin typeface="Courier New"/>
                <a:cs typeface="Courier New"/>
              </a:endParaRPr>
            </a:p>
          </p:txBody>
        </p:sp>
        <p:sp>
          <p:nvSpPr>
            <p:cNvPr id="9" name="object 9"/>
            <p:cNvSpPr/>
            <p:nvPr/>
          </p:nvSpPr>
          <p:spPr>
            <a:xfrm>
              <a:off x="6524245" y="4197097"/>
              <a:ext cx="224027" cy="329183"/>
            </a:xfrm>
            <a:prstGeom prst="rect">
              <a:avLst/>
            </a:prstGeom>
            <a:blipFill>
              <a:blip r:embed="rId4" cstate="print"/>
              <a:stretch>
                <a:fillRect/>
              </a:stretch>
            </a:blipFill>
          </p:spPr>
          <p:txBody>
            <a:bodyPr wrap="square" lIns="0" tIns="0" rIns="0" bIns="0" rtlCol="0"/>
            <a:lstStyle/>
            <a:p>
              <a:endParaRPr sz="1400"/>
            </a:p>
          </p:txBody>
        </p:sp>
        <p:sp>
          <p:nvSpPr>
            <p:cNvPr id="10" name="object 10"/>
            <p:cNvSpPr/>
            <p:nvPr/>
          </p:nvSpPr>
          <p:spPr>
            <a:xfrm>
              <a:off x="6464680" y="4665682"/>
              <a:ext cx="3136520" cy="426084"/>
            </a:xfrm>
            <a:custGeom>
              <a:avLst/>
              <a:gdLst/>
              <a:ahLst/>
              <a:cxnLst/>
              <a:rect l="l" t="t" r="r" b="b"/>
              <a:pathLst>
                <a:path w="3303904" h="426085">
                  <a:moveTo>
                    <a:pt x="3232962"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3232962" y="425564"/>
                  </a:lnTo>
                  <a:lnTo>
                    <a:pt x="3260567" y="419989"/>
                  </a:lnTo>
                  <a:lnTo>
                    <a:pt x="3283108" y="404787"/>
                  </a:lnTo>
                  <a:lnTo>
                    <a:pt x="3298306" y="382241"/>
                  </a:lnTo>
                  <a:lnTo>
                    <a:pt x="3303879" y="354634"/>
                  </a:lnTo>
                  <a:lnTo>
                    <a:pt x="3303879" y="70929"/>
                  </a:lnTo>
                  <a:lnTo>
                    <a:pt x="3298306" y="43323"/>
                  </a:lnTo>
                  <a:lnTo>
                    <a:pt x="3283108" y="20777"/>
                  </a:lnTo>
                  <a:lnTo>
                    <a:pt x="3260567" y="5574"/>
                  </a:lnTo>
                  <a:lnTo>
                    <a:pt x="3232962" y="0"/>
                  </a:lnTo>
                  <a:close/>
                </a:path>
              </a:pathLst>
            </a:custGeom>
            <a:solidFill>
              <a:srgbClr val="262431"/>
            </a:solidFill>
          </p:spPr>
          <p:txBody>
            <a:bodyPr wrap="square" lIns="0" tIns="0" rIns="0" bIns="0" rtlCol="0"/>
            <a:lstStyle/>
            <a:p>
              <a:endParaRPr sz="1400"/>
            </a:p>
          </p:txBody>
        </p:sp>
        <p:sp>
          <p:nvSpPr>
            <p:cNvPr id="11" name="object 11"/>
            <p:cNvSpPr txBox="1"/>
            <p:nvPr/>
          </p:nvSpPr>
          <p:spPr>
            <a:xfrm>
              <a:off x="6813985" y="4735068"/>
              <a:ext cx="2523436" cy="493275"/>
            </a:xfrm>
            <a:prstGeom prst="rect">
              <a:avLst/>
            </a:prstGeom>
          </p:spPr>
          <p:txBody>
            <a:bodyPr vert="horz" wrap="square" lIns="0" tIns="12700" rIns="0" bIns="0" rtlCol="0">
              <a:spAutoFit/>
            </a:bodyPr>
            <a:lstStyle/>
            <a:p>
              <a:pPr marL="12605">
                <a:spcBef>
                  <a:spcPts val="99"/>
                </a:spcBef>
              </a:pPr>
              <a:r>
                <a:rPr sz="1200" spc="-6" dirty="0">
                  <a:solidFill>
                    <a:srgbClr val="F8F8F2"/>
                  </a:solidFill>
                  <a:latin typeface="Courier New"/>
                  <a:cs typeface="Courier New"/>
                </a:rPr>
                <a:t>tf</a:t>
              </a:r>
              <a:r>
                <a:rPr sz="1200" spc="-6" dirty="0">
                  <a:solidFill>
                    <a:srgbClr val="F92672"/>
                  </a:solidFill>
                  <a:latin typeface="Courier New"/>
                  <a:cs typeface="Courier New"/>
                </a:rPr>
                <a:t>.</a:t>
              </a:r>
              <a:r>
                <a:rPr sz="1200" spc="-6" dirty="0">
                  <a:solidFill>
                    <a:srgbClr val="F8F8F2"/>
                  </a:solidFill>
                  <a:latin typeface="Courier New"/>
                  <a:cs typeface="Courier New"/>
                </a:rPr>
                <a:t>keras</a:t>
              </a:r>
              <a:r>
                <a:rPr sz="1200" spc="-6" dirty="0">
                  <a:solidFill>
                    <a:srgbClr val="F92672"/>
                  </a:solidFill>
                  <a:latin typeface="Courier New"/>
                  <a:cs typeface="Courier New"/>
                </a:rPr>
                <a:t>.</a:t>
              </a:r>
              <a:r>
                <a:rPr sz="1200" spc="-6" dirty="0">
                  <a:solidFill>
                    <a:srgbClr val="F8F8F2"/>
                  </a:solidFill>
                  <a:latin typeface="Courier New"/>
                  <a:cs typeface="Courier New"/>
                </a:rPr>
                <a:t>activations</a:t>
              </a:r>
              <a:r>
                <a:rPr sz="1200" spc="-6" dirty="0">
                  <a:solidFill>
                    <a:srgbClr val="F92672"/>
                  </a:solidFill>
                  <a:latin typeface="Courier New"/>
                  <a:cs typeface="Courier New"/>
                </a:rPr>
                <a:t>.</a:t>
              </a:r>
              <a:r>
                <a:rPr sz="1200" spc="-6" dirty="0">
                  <a:solidFill>
                    <a:srgbClr val="F8F8F2"/>
                  </a:solidFill>
                  <a:latin typeface="Courier New"/>
                  <a:cs typeface="Courier New"/>
                </a:rPr>
                <a:t>*</a:t>
              </a:r>
              <a:endParaRPr sz="1200">
                <a:latin typeface="Courier New"/>
                <a:cs typeface="Courier New"/>
              </a:endParaRPr>
            </a:p>
          </p:txBody>
        </p:sp>
        <p:sp>
          <p:nvSpPr>
            <p:cNvPr id="12" name="object 12"/>
            <p:cNvSpPr/>
            <p:nvPr/>
          </p:nvSpPr>
          <p:spPr>
            <a:xfrm>
              <a:off x="6524245" y="4703064"/>
              <a:ext cx="224027" cy="329184"/>
            </a:xfrm>
            <a:prstGeom prst="rect">
              <a:avLst/>
            </a:prstGeom>
            <a:blipFill>
              <a:blip r:embed="rId5" cstate="print"/>
              <a:stretch>
                <a:fillRect/>
              </a:stretch>
            </a:blipFill>
          </p:spPr>
          <p:txBody>
            <a:bodyPr wrap="square" lIns="0" tIns="0" rIns="0" bIns="0" rtlCol="0"/>
            <a:lstStyle/>
            <a:p>
              <a:endParaRPr sz="1400"/>
            </a:p>
          </p:txBody>
        </p:sp>
        <p:sp>
          <p:nvSpPr>
            <p:cNvPr id="13" name="object 13"/>
            <p:cNvSpPr/>
            <p:nvPr/>
          </p:nvSpPr>
          <p:spPr>
            <a:xfrm>
              <a:off x="6464680" y="5172941"/>
              <a:ext cx="3136520" cy="426084"/>
            </a:xfrm>
            <a:custGeom>
              <a:avLst/>
              <a:gdLst/>
              <a:ahLst/>
              <a:cxnLst/>
              <a:rect l="l" t="t" r="r" b="b"/>
              <a:pathLst>
                <a:path w="3303904" h="426085">
                  <a:moveTo>
                    <a:pt x="3232962"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3232962" y="425564"/>
                  </a:lnTo>
                  <a:lnTo>
                    <a:pt x="3260567" y="419989"/>
                  </a:lnTo>
                  <a:lnTo>
                    <a:pt x="3283108" y="404787"/>
                  </a:lnTo>
                  <a:lnTo>
                    <a:pt x="3298306" y="382241"/>
                  </a:lnTo>
                  <a:lnTo>
                    <a:pt x="3303879" y="354634"/>
                  </a:lnTo>
                  <a:lnTo>
                    <a:pt x="3303879" y="70929"/>
                  </a:lnTo>
                  <a:lnTo>
                    <a:pt x="3298306" y="43323"/>
                  </a:lnTo>
                  <a:lnTo>
                    <a:pt x="3283108" y="20777"/>
                  </a:lnTo>
                  <a:lnTo>
                    <a:pt x="3260567" y="5574"/>
                  </a:lnTo>
                  <a:lnTo>
                    <a:pt x="3232962" y="0"/>
                  </a:lnTo>
                  <a:close/>
                </a:path>
              </a:pathLst>
            </a:custGeom>
            <a:solidFill>
              <a:srgbClr val="262431"/>
            </a:solidFill>
          </p:spPr>
          <p:txBody>
            <a:bodyPr wrap="square" lIns="0" tIns="0" rIns="0" bIns="0" rtlCol="0"/>
            <a:lstStyle/>
            <a:p>
              <a:endParaRPr sz="1400"/>
            </a:p>
          </p:txBody>
        </p:sp>
        <p:sp>
          <p:nvSpPr>
            <p:cNvPr id="14" name="object 14"/>
            <p:cNvSpPr txBox="1"/>
            <p:nvPr/>
          </p:nvSpPr>
          <p:spPr>
            <a:xfrm>
              <a:off x="6813985" y="5241034"/>
              <a:ext cx="2863415" cy="493275"/>
            </a:xfrm>
            <a:prstGeom prst="rect">
              <a:avLst/>
            </a:prstGeom>
          </p:spPr>
          <p:txBody>
            <a:bodyPr vert="horz" wrap="square" lIns="0" tIns="12700" rIns="0" bIns="0" rtlCol="0">
              <a:spAutoFit/>
            </a:bodyPr>
            <a:lstStyle/>
            <a:p>
              <a:pPr marL="12605">
                <a:spcBef>
                  <a:spcPts val="99"/>
                </a:spcBef>
              </a:pPr>
              <a:r>
                <a:rPr sz="1200" spc="-6" dirty="0">
                  <a:solidFill>
                    <a:srgbClr val="F8F8F2"/>
                  </a:solidFill>
                  <a:latin typeface="Courier New"/>
                  <a:cs typeface="Courier New"/>
                </a:rPr>
                <a:t>tf</a:t>
              </a:r>
              <a:r>
                <a:rPr sz="1200" spc="-6" dirty="0">
                  <a:solidFill>
                    <a:srgbClr val="F92672"/>
                  </a:solidFill>
                  <a:latin typeface="Courier New"/>
                  <a:cs typeface="Courier New"/>
                </a:rPr>
                <a:t>.</a:t>
              </a:r>
              <a:r>
                <a:rPr sz="1200" spc="-6" dirty="0">
                  <a:solidFill>
                    <a:srgbClr val="F8F8F2"/>
                  </a:solidFill>
                  <a:latin typeface="Courier New"/>
                  <a:cs typeface="Courier New"/>
                </a:rPr>
                <a:t>keras</a:t>
              </a:r>
              <a:r>
                <a:rPr sz="1200" spc="-6" dirty="0">
                  <a:solidFill>
                    <a:srgbClr val="F92672"/>
                  </a:solidFill>
                  <a:latin typeface="Courier New"/>
                  <a:cs typeface="Courier New"/>
                </a:rPr>
                <a:t>.</a:t>
              </a:r>
              <a:r>
                <a:rPr sz="1200" spc="-6" dirty="0">
                  <a:solidFill>
                    <a:srgbClr val="F8F8F2"/>
                  </a:solidFill>
                  <a:latin typeface="Courier New"/>
                  <a:cs typeface="Courier New"/>
                </a:rPr>
                <a:t>layers</a:t>
              </a:r>
              <a:r>
                <a:rPr sz="1200" spc="-6" dirty="0">
                  <a:solidFill>
                    <a:srgbClr val="F92672"/>
                  </a:solidFill>
                  <a:latin typeface="Courier New"/>
                  <a:cs typeface="Courier New"/>
                </a:rPr>
                <a:t>.</a:t>
              </a:r>
              <a:r>
                <a:rPr sz="1200" spc="-6" dirty="0">
                  <a:solidFill>
                    <a:srgbClr val="F8F8F2"/>
                  </a:solidFill>
                  <a:latin typeface="Courier New"/>
                  <a:cs typeface="Courier New"/>
                </a:rPr>
                <a:t>MaxPool2D</a:t>
              </a:r>
              <a:endParaRPr sz="1200">
                <a:latin typeface="Courier New"/>
                <a:cs typeface="Courier New"/>
              </a:endParaRPr>
            </a:p>
          </p:txBody>
        </p:sp>
        <p:sp>
          <p:nvSpPr>
            <p:cNvPr id="15" name="object 15"/>
            <p:cNvSpPr/>
            <p:nvPr/>
          </p:nvSpPr>
          <p:spPr>
            <a:xfrm>
              <a:off x="6524245" y="5212079"/>
              <a:ext cx="224027" cy="329184"/>
            </a:xfrm>
            <a:prstGeom prst="rect">
              <a:avLst/>
            </a:prstGeom>
            <a:blipFill>
              <a:blip r:embed="rId6" cstate="print"/>
              <a:stretch>
                <a:fillRect/>
              </a:stretch>
            </a:blipFill>
          </p:spPr>
          <p:txBody>
            <a:bodyPr wrap="square" lIns="0" tIns="0" rIns="0" bIns="0" rtlCol="0"/>
            <a:lstStyle/>
            <a:p>
              <a:endParaRPr sz="1400"/>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0E625-08D7-7243-92AB-9E68508A4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82" y="2348900"/>
            <a:ext cx="8635617" cy="4066335"/>
          </a:xfrm>
          <a:prstGeom prst="rect">
            <a:avLst/>
          </a:prstGeom>
        </p:spPr>
      </p:pic>
      <p:sp>
        <p:nvSpPr>
          <p:cNvPr id="6" name="TextBox 2">
            <a:extLst>
              <a:ext uri="{FF2B5EF4-FFF2-40B4-BE49-F238E27FC236}">
                <a16:creationId xmlns:a16="http://schemas.microsoft.com/office/drawing/2014/main" id="{C7BF122B-7480-8F4E-9F99-9604165C09F7}"/>
              </a:ext>
            </a:extLst>
          </p:cNvPr>
          <p:cNvSpPr txBox="1"/>
          <p:nvPr/>
        </p:nvSpPr>
        <p:spPr>
          <a:xfrm>
            <a:off x="709759" y="887563"/>
            <a:ext cx="7512365" cy="864034"/>
          </a:xfrm>
          <a:prstGeom prst="rect">
            <a:avLst/>
          </a:prstGeom>
          <a:noFill/>
        </p:spPr>
        <p:txBody>
          <a:bodyPr vert="horz" wrap="square" lIns="0" tIns="0" rIns="0" bIns="0" rtlCol="0">
            <a:spAutoFit/>
          </a:bodyPr>
          <a:lstStyle/>
          <a:p>
            <a:pPr algn="ctr" defTabSz="816708">
              <a:lnSpc>
                <a:spcPts val="3301"/>
              </a:lnSpc>
            </a:pPr>
            <a:r>
              <a:rPr lang="en-CA" sz="3000" dirty="0">
                <a:solidFill>
                  <a:srgbClr val="000000"/>
                </a:solidFill>
                <a:latin typeface="Arial"/>
                <a:cs typeface="Arial"/>
              </a:rPr>
              <a:t>Example – Six convolutional layers</a:t>
            </a:r>
          </a:p>
          <a:p>
            <a:pPr defTabSz="816708">
              <a:lnSpc>
                <a:spcPts val="3301"/>
              </a:lnSpc>
            </a:pPr>
            <a:endParaRPr lang="en-CA" sz="3000" dirty="0">
              <a:solidFill>
                <a:srgbClr val="000000"/>
              </a:solidFill>
            </a:endParaRPr>
          </a:p>
        </p:txBody>
      </p:sp>
    </p:spTree>
    <p:extLst>
      <p:ext uri="{BB962C8B-B14F-4D97-AF65-F5344CB8AC3E}">
        <p14:creationId xmlns:p14="http://schemas.microsoft.com/office/powerpoint/2010/main" val="31976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26"/>
            <a:ext cx="9143998" cy="628302"/>
          </a:xfrm>
          <a:prstGeom prst="rect">
            <a:avLst/>
          </a:prstGeom>
        </p:spPr>
        <p:txBody>
          <a:bodyPr vert="horz" wrap="square" lIns="0" tIns="12605" rIns="0" bIns="0" rtlCol="0">
            <a:spAutoFit/>
          </a:bodyPr>
          <a:lstStyle/>
          <a:p>
            <a:pPr marL="12605" algn="ctr">
              <a:spcBef>
                <a:spcPts val="99"/>
              </a:spcBef>
            </a:pPr>
            <a:r>
              <a:rPr sz="4000" spc="-20" dirty="0"/>
              <a:t>Convolutional Layers: Local Connectivity</a:t>
            </a:r>
          </a:p>
        </p:txBody>
      </p:sp>
      <p:sp>
        <p:nvSpPr>
          <p:cNvPr id="5" name="object 5"/>
          <p:cNvSpPr/>
          <p:nvPr/>
        </p:nvSpPr>
        <p:spPr>
          <a:xfrm>
            <a:off x="432074" y="1170451"/>
            <a:ext cx="4983481" cy="392277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633475" y="2268224"/>
            <a:ext cx="3140392" cy="2710998"/>
          </a:xfrm>
          <a:prstGeom prst="rect">
            <a:avLst/>
          </a:prstGeom>
        </p:spPr>
        <p:txBody>
          <a:bodyPr vert="horz" wrap="square" lIns="0" tIns="12605" rIns="0" bIns="0" rtlCol="0">
            <a:spAutoFit/>
          </a:bodyPr>
          <a:lstStyle/>
          <a:p>
            <a:pPr marL="12605">
              <a:lnSpc>
                <a:spcPts val="3327"/>
              </a:lnSpc>
              <a:spcBef>
                <a:spcPts val="99"/>
              </a:spcBef>
            </a:pPr>
            <a:r>
              <a:rPr sz="2800" spc="-16" dirty="0">
                <a:latin typeface="Gill Sans MT"/>
                <a:cs typeface="Gill Sans MT"/>
              </a:rPr>
              <a:t>For </a:t>
            </a:r>
            <a:r>
              <a:rPr sz="2800" dirty="0">
                <a:latin typeface="Gill Sans MT"/>
                <a:cs typeface="Gill Sans MT"/>
              </a:rPr>
              <a:t>a </a:t>
            </a:r>
            <a:r>
              <a:rPr sz="2800" spc="-16" dirty="0">
                <a:latin typeface="Gill Sans MT"/>
                <a:cs typeface="Gill Sans MT"/>
              </a:rPr>
              <a:t>neuron </a:t>
            </a:r>
            <a:r>
              <a:rPr sz="2800" spc="-6" dirty="0">
                <a:latin typeface="Gill Sans MT"/>
                <a:cs typeface="Gill Sans MT"/>
              </a:rPr>
              <a:t>in </a:t>
            </a:r>
            <a:r>
              <a:rPr sz="2800" spc="-10" dirty="0">
                <a:latin typeface="Gill Sans MT"/>
                <a:cs typeface="Gill Sans MT"/>
              </a:rPr>
              <a:t>hidden </a:t>
            </a:r>
            <a:r>
              <a:rPr sz="2800" spc="-16" dirty="0">
                <a:latin typeface="Gill Sans MT"/>
                <a:cs typeface="Gill Sans MT"/>
              </a:rPr>
              <a:t>layer:</a:t>
            </a:r>
            <a:endParaRPr sz="2800">
              <a:latin typeface="Gill Sans MT"/>
              <a:cs typeface="Gill Sans MT"/>
            </a:endParaRPr>
          </a:p>
          <a:p>
            <a:pPr marL="295396" indent="-283436">
              <a:lnSpc>
                <a:spcPts val="2847"/>
              </a:lnSpc>
              <a:buChar char="-"/>
              <a:tabLst>
                <a:tab pos="295396" algn="l"/>
                <a:tab pos="296028" algn="l"/>
              </a:tabLst>
            </a:pPr>
            <a:r>
              <a:rPr sz="2400" spc="-141" dirty="0">
                <a:latin typeface="Gill Sans MT"/>
                <a:cs typeface="Gill Sans MT"/>
              </a:rPr>
              <a:t>Take </a:t>
            </a:r>
            <a:r>
              <a:rPr sz="2400" spc="-46" dirty="0">
                <a:latin typeface="Gill Sans MT"/>
                <a:cs typeface="Gill Sans MT"/>
              </a:rPr>
              <a:t>inputs </a:t>
            </a:r>
            <a:r>
              <a:rPr sz="2400" spc="-56" dirty="0">
                <a:latin typeface="Gill Sans MT"/>
                <a:cs typeface="Gill Sans MT"/>
              </a:rPr>
              <a:t>from</a:t>
            </a:r>
            <a:r>
              <a:rPr sz="2400" spc="161" dirty="0">
                <a:latin typeface="Gill Sans MT"/>
                <a:cs typeface="Gill Sans MT"/>
              </a:rPr>
              <a:t> </a:t>
            </a:r>
            <a:r>
              <a:rPr sz="2400" spc="-30" dirty="0">
                <a:latin typeface="Gill Sans MT"/>
                <a:cs typeface="Gill Sans MT"/>
              </a:rPr>
              <a:t>patch</a:t>
            </a:r>
            <a:endParaRPr sz="2400">
              <a:latin typeface="Gill Sans MT"/>
              <a:cs typeface="Gill Sans MT"/>
            </a:endParaRPr>
          </a:p>
          <a:p>
            <a:pPr marL="295396" indent="-283436">
              <a:buChar char="-"/>
              <a:tabLst>
                <a:tab pos="295396" algn="l"/>
                <a:tab pos="296028" algn="l"/>
              </a:tabLst>
            </a:pPr>
            <a:r>
              <a:rPr sz="2400" spc="-30" dirty="0">
                <a:latin typeface="Gill Sans MT"/>
                <a:cs typeface="Gill Sans MT"/>
              </a:rPr>
              <a:t>Compute </a:t>
            </a:r>
            <a:r>
              <a:rPr sz="2400" spc="-36" dirty="0">
                <a:latin typeface="Gill Sans MT"/>
                <a:cs typeface="Gill Sans MT"/>
              </a:rPr>
              <a:t>weighted</a:t>
            </a:r>
            <a:r>
              <a:rPr sz="2400" spc="10" dirty="0">
                <a:latin typeface="Gill Sans MT"/>
                <a:cs typeface="Gill Sans MT"/>
              </a:rPr>
              <a:t> </a:t>
            </a:r>
            <a:r>
              <a:rPr sz="2400" spc="-36" dirty="0">
                <a:latin typeface="Gill Sans MT"/>
                <a:cs typeface="Gill Sans MT"/>
              </a:rPr>
              <a:t>sum</a:t>
            </a:r>
            <a:endParaRPr sz="2400">
              <a:latin typeface="Gill Sans MT"/>
              <a:cs typeface="Gill Sans MT"/>
            </a:endParaRPr>
          </a:p>
          <a:p>
            <a:pPr marL="295396" indent="-283436">
              <a:spcBef>
                <a:spcPts val="20"/>
              </a:spcBef>
              <a:buChar char="-"/>
              <a:tabLst>
                <a:tab pos="295396" algn="l"/>
                <a:tab pos="296028" algn="l"/>
              </a:tabLst>
            </a:pPr>
            <a:r>
              <a:rPr sz="2400" spc="-26" dirty="0">
                <a:latin typeface="Gill Sans MT"/>
                <a:cs typeface="Gill Sans MT"/>
              </a:rPr>
              <a:t>Apply</a:t>
            </a:r>
            <a:r>
              <a:rPr sz="2400" spc="-16" dirty="0">
                <a:latin typeface="Gill Sans MT"/>
                <a:cs typeface="Gill Sans MT"/>
              </a:rPr>
              <a:t> </a:t>
            </a:r>
            <a:r>
              <a:rPr sz="2400" spc="-40" dirty="0">
                <a:latin typeface="Gill Sans MT"/>
                <a:cs typeface="Gill Sans MT"/>
              </a:rPr>
              <a:t>bias</a:t>
            </a:r>
            <a:endParaRPr sz="2400">
              <a:latin typeface="Gill Sans MT"/>
              <a:cs typeface="Gill Sans MT"/>
            </a:endParaRPr>
          </a:p>
        </p:txBody>
      </p:sp>
      <p:sp>
        <p:nvSpPr>
          <p:cNvPr id="7" name="object 7"/>
          <p:cNvSpPr/>
          <p:nvPr/>
        </p:nvSpPr>
        <p:spPr>
          <a:xfrm>
            <a:off x="6772302" y="1283742"/>
            <a:ext cx="2201228" cy="426085"/>
          </a:xfrm>
          <a:custGeom>
            <a:avLst/>
            <a:gdLst/>
            <a:ahLst/>
            <a:cxnLst/>
            <a:rect l="l" t="t" r="r" b="b"/>
            <a:pathLst>
              <a:path w="2934970" h="426085">
                <a:moveTo>
                  <a:pt x="2863570"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2863570" y="425564"/>
                </a:lnTo>
                <a:lnTo>
                  <a:pt x="2891174" y="419989"/>
                </a:lnTo>
                <a:lnTo>
                  <a:pt x="2913716" y="404787"/>
                </a:lnTo>
                <a:lnTo>
                  <a:pt x="2928914" y="382241"/>
                </a:lnTo>
                <a:lnTo>
                  <a:pt x="2934487" y="354634"/>
                </a:lnTo>
                <a:lnTo>
                  <a:pt x="2934487" y="70929"/>
                </a:lnTo>
                <a:lnTo>
                  <a:pt x="2928914" y="43323"/>
                </a:lnTo>
                <a:lnTo>
                  <a:pt x="2913716" y="20777"/>
                </a:lnTo>
                <a:lnTo>
                  <a:pt x="2891174" y="5574"/>
                </a:lnTo>
                <a:lnTo>
                  <a:pt x="2863570" y="0"/>
                </a:lnTo>
                <a:close/>
              </a:path>
            </a:pathLst>
          </a:custGeom>
          <a:solidFill>
            <a:srgbClr val="262431"/>
          </a:solidFill>
        </p:spPr>
        <p:txBody>
          <a:bodyPr wrap="square" lIns="0" tIns="0" rIns="0" bIns="0" rtlCol="0"/>
          <a:lstStyle/>
          <a:p>
            <a:endParaRPr/>
          </a:p>
        </p:txBody>
      </p:sp>
      <p:sp>
        <p:nvSpPr>
          <p:cNvPr id="8" name="object 8"/>
          <p:cNvSpPr txBox="1"/>
          <p:nvPr/>
        </p:nvSpPr>
        <p:spPr>
          <a:xfrm>
            <a:off x="7121616" y="1351787"/>
            <a:ext cx="1774030" cy="443712"/>
          </a:xfrm>
          <a:prstGeom prst="rect">
            <a:avLst/>
          </a:prstGeom>
        </p:spPr>
        <p:txBody>
          <a:bodyPr vert="horz" wrap="square" lIns="0" tIns="12605" rIns="0" bIns="0" rtlCol="0">
            <a:spAutoFit/>
          </a:bodyPr>
          <a:lstStyle/>
          <a:p>
            <a:pPr marL="12605">
              <a:spcBef>
                <a:spcPts val="99"/>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a:t>
            </a:r>
            <a:endParaRPr sz="1400">
              <a:latin typeface="Courier New"/>
              <a:cs typeface="Courier New"/>
            </a:endParaRPr>
          </a:p>
        </p:txBody>
      </p:sp>
      <p:sp>
        <p:nvSpPr>
          <p:cNvPr id="9" name="object 9"/>
          <p:cNvSpPr/>
          <p:nvPr/>
        </p:nvSpPr>
        <p:spPr>
          <a:xfrm>
            <a:off x="6830589" y="1322834"/>
            <a:ext cx="224027" cy="3291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26"/>
            <a:ext cx="9143998" cy="628302"/>
          </a:xfrm>
          <a:prstGeom prst="rect">
            <a:avLst/>
          </a:prstGeom>
        </p:spPr>
        <p:txBody>
          <a:bodyPr vert="horz" wrap="square" lIns="0" tIns="12605" rIns="0" bIns="0" rtlCol="0">
            <a:spAutoFit/>
          </a:bodyPr>
          <a:lstStyle/>
          <a:p>
            <a:pPr marL="12605" algn="ctr">
              <a:spcBef>
                <a:spcPts val="99"/>
              </a:spcBef>
            </a:pPr>
            <a:r>
              <a:rPr sz="4000" spc="-20" dirty="0"/>
              <a:t>Convolutional Layers: Local Connectivity</a:t>
            </a:r>
          </a:p>
        </p:txBody>
      </p:sp>
      <p:sp>
        <p:nvSpPr>
          <p:cNvPr id="5" name="object 5"/>
          <p:cNvSpPr/>
          <p:nvPr/>
        </p:nvSpPr>
        <p:spPr>
          <a:xfrm>
            <a:off x="132353" y="1493669"/>
            <a:ext cx="4754880" cy="284973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029200" y="1853541"/>
            <a:ext cx="4114806" cy="1533657"/>
          </a:xfrm>
          <a:prstGeom prst="rect">
            <a:avLst/>
          </a:prstGeom>
        </p:spPr>
        <p:txBody>
          <a:bodyPr vert="horz" wrap="square" lIns="0" tIns="12605" rIns="0" bIns="0" rtlCol="0">
            <a:spAutoFit/>
          </a:bodyPr>
          <a:lstStyle/>
          <a:p>
            <a:pPr marL="12605">
              <a:lnSpc>
                <a:spcPts val="3327"/>
              </a:lnSpc>
              <a:spcBef>
                <a:spcPts val="99"/>
              </a:spcBef>
            </a:pPr>
            <a:r>
              <a:rPr sz="2400" dirty="0"/>
              <a:t>For a neuron in hidden layer:</a:t>
            </a:r>
          </a:p>
          <a:p>
            <a:pPr marL="354860" indent="-342900">
              <a:lnSpc>
                <a:spcPts val="2847"/>
              </a:lnSpc>
              <a:buFont typeface="Arial" panose="020B0604020202020204" pitchFamily="34" charset="0"/>
              <a:buChar char="•"/>
              <a:tabLst>
                <a:tab pos="295396" algn="l"/>
                <a:tab pos="296028" algn="l"/>
              </a:tabLst>
            </a:pPr>
            <a:r>
              <a:rPr sz="2400" dirty="0"/>
              <a:t>Take inputs from patch</a:t>
            </a:r>
          </a:p>
          <a:p>
            <a:pPr marL="354860" indent="-342900">
              <a:buFont typeface="Arial" panose="020B0604020202020204" pitchFamily="34" charset="0"/>
              <a:buChar char="•"/>
              <a:tabLst>
                <a:tab pos="295396" algn="l"/>
                <a:tab pos="296028" algn="l"/>
              </a:tabLst>
            </a:pPr>
            <a:r>
              <a:rPr sz="2400" dirty="0"/>
              <a:t>Compute weighted sum</a:t>
            </a:r>
          </a:p>
          <a:p>
            <a:pPr marL="354860" indent="-342900">
              <a:spcBef>
                <a:spcPts val="20"/>
              </a:spcBef>
              <a:buFont typeface="Arial" panose="020B0604020202020204" pitchFamily="34" charset="0"/>
              <a:buChar char="•"/>
              <a:tabLst>
                <a:tab pos="295396" algn="l"/>
                <a:tab pos="296028" algn="l"/>
              </a:tabLst>
            </a:pPr>
            <a:r>
              <a:rPr sz="2400" dirty="0"/>
              <a:t>Apply bias</a:t>
            </a:r>
          </a:p>
        </p:txBody>
      </p:sp>
      <p:sp>
        <p:nvSpPr>
          <p:cNvPr id="7" name="object 7"/>
          <p:cNvSpPr txBox="1"/>
          <p:nvPr/>
        </p:nvSpPr>
        <p:spPr>
          <a:xfrm>
            <a:off x="69817" y="5581655"/>
            <a:ext cx="1990405" cy="1128770"/>
          </a:xfrm>
          <a:prstGeom prst="rect">
            <a:avLst/>
          </a:prstGeom>
        </p:spPr>
        <p:txBody>
          <a:bodyPr vert="horz" wrap="square" lIns="0" tIns="9447" rIns="0" bIns="0" rtlCol="0">
            <a:spAutoFit/>
          </a:bodyPr>
          <a:lstStyle/>
          <a:p>
            <a:pPr marL="159994" marR="30235" indent="-122816">
              <a:lnSpc>
                <a:spcPct val="100800"/>
              </a:lnSpc>
              <a:spcBef>
                <a:spcPts val="75"/>
              </a:spcBef>
            </a:pPr>
            <a:r>
              <a:rPr sz="2400" spc="-20" dirty="0">
                <a:latin typeface="Gill Sans MT"/>
                <a:cs typeface="Gill Sans MT"/>
              </a:rPr>
              <a:t>4x4 </a:t>
            </a:r>
            <a:r>
              <a:rPr sz="2400" spc="-56" dirty="0">
                <a:latin typeface="Gill Sans MT"/>
                <a:cs typeface="Gill Sans MT"/>
              </a:rPr>
              <a:t>filter:</a:t>
            </a:r>
            <a:r>
              <a:rPr sz="2400" spc="-246" dirty="0">
                <a:latin typeface="Gill Sans MT"/>
                <a:cs typeface="Gill Sans MT"/>
              </a:rPr>
              <a:t> </a:t>
            </a:r>
            <a:r>
              <a:rPr sz="2400" spc="-50" dirty="0">
                <a:latin typeface="Gill Sans MT"/>
                <a:cs typeface="Gill Sans MT"/>
              </a:rPr>
              <a:t>matrix</a:t>
            </a:r>
            <a:r>
              <a:rPr lang="en-US" sz="2400" spc="-50" dirty="0">
                <a:latin typeface="Gill Sans MT"/>
                <a:cs typeface="Gill Sans MT"/>
              </a:rPr>
              <a:t> </a:t>
            </a:r>
            <a:r>
              <a:rPr sz="2400" spc="-30" dirty="0">
                <a:latin typeface="Gill Sans MT"/>
                <a:cs typeface="Gill Sans MT"/>
              </a:rPr>
              <a:t>of </a:t>
            </a:r>
            <a:r>
              <a:rPr sz="2400" spc="-50" dirty="0">
                <a:latin typeface="Gill Sans MT"/>
                <a:cs typeface="Gill Sans MT"/>
              </a:rPr>
              <a:t>weights</a:t>
            </a:r>
            <a:r>
              <a:rPr lang="en-US" sz="2400" spc="-26" dirty="0">
                <a:latin typeface="Gill Sans MT"/>
                <a:cs typeface="Gill Sans MT"/>
              </a:rPr>
              <a:t> </a:t>
            </a:r>
            <a:r>
              <a:rPr lang="en-US" sz="2400" spc="-26" dirty="0" err="1">
                <a:latin typeface="Gill Sans MT"/>
                <a:cs typeface="Gill Sans MT"/>
              </a:rPr>
              <a:t>w</a:t>
            </a:r>
            <a:r>
              <a:rPr lang="en-US" sz="2400" spc="-26" baseline="-25000" dirty="0" err="1">
                <a:latin typeface="Gill Sans MT"/>
                <a:cs typeface="Gill Sans MT"/>
              </a:rPr>
              <a:t>ij</a:t>
            </a:r>
            <a:endParaRPr sz="2800" baseline="-25000" dirty="0">
              <a:latin typeface="Cambria Math"/>
              <a:cs typeface="Cambria Math"/>
            </a:endParaRPr>
          </a:p>
        </p:txBody>
      </p:sp>
      <p:sp>
        <p:nvSpPr>
          <p:cNvPr id="8" name="object 8"/>
          <p:cNvSpPr txBox="1"/>
          <p:nvPr/>
        </p:nvSpPr>
        <p:spPr>
          <a:xfrm>
            <a:off x="2070382" y="6337485"/>
            <a:ext cx="2896481" cy="413102"/>
          </a:xfrm>
          <a:prstGeom prst="rect">
            <a:avLst/>
          </a:prstGeom>
        </p:spPr>
        <p:txBody>
          <a:bodyPr vert="horz" wrap="square" lIns="0" tIns="134787" rIns="0" bIns="0" rtlCol="0">
            <a:spAutoFit/>
          </a:bodyPr>
          <a:lstStyle/>
          <a:p>
            <a:pPr marL="90700">
              <a:spcBef>
                <a:spcPts val="789"/>
              </a:spcBef>
            </a:pPr>
            <a:r>
              <a:rPr lang="en-US" spc="-59" dirty="0">
                <a:latin typeface="Gill Sans MT"/>
                <a:cs typeface="Gill Sans MT"/>
              </a:rPr>
              <a:t>f</a:t>
            </a:r>
            <a:r>
              <a:rPr spc="-59" dirty="0">
                <a:latin typeface="Gill Sans MT"/>
                <a:cs typeface="Gill Sans MT"/>
              </a:rPr>
              <a:t>or </a:t>
            </a:r>
            <a:r>
              <a:rPr spc="-30" dirty="0">
                <a:latin typeface="Gill Sans MT"/>
                <a:cs typeface="Gill Sans MT"/>
              </a:rPr>
              <a:t>neuron </a:t>
            </a:r>
            <a:r>
              <a:rPr spc="-20" dirty="0">
                <a:latin typeface="Gill Sans MT"/>
                <a:cs typeface="Gill Sans MT"/>
              </a:rPr>
              <a:t>(p,q) </a:t>
            </a:r>
            <a:r>
              <a:rPr spc="-40" dirty="0">
                <a:latin typeface="Gill Sans MT"/>
                <a:cs typeface="Gill Sans MT"/>
              </a:rPr>
              <a:t>in </a:t>
            </a:r>
            <a:r>
              <a:rPr spc="-20" dirty="0">
                <a:latin typeface="Gill Sans MT"/>
                <a:cs typeface="Gill Sans MT"/>
              </a:rPr>
              <a:t>hidden</a:t>
            </a:r>
            <a:r>
              <a:rPr spc="131" dirty="0">
                <a:latin typeface="Gill Sans MT"/>
                <a:cs typeface="Gill Sans MT"/>
              </a:rPr>
              <a:t> </a:t>
            </a:r>
            <a:r>
              <a:rPr spc="-59" dirty="0">
                <a:latin typeface="Gill Sans MT"/>
                <a:cs typeface="Gill Sans MT"/>
              </a:rPr>
              <a:t>layer</a:t>
            </a:r>
            <a:endParaRPr dirty="0">
              <a:latin typeface="Gill Sans MT"/>
              <a:cs typeface="Gill Sans MT"/>
            </a:endParaRPr>
          </a:p>
        </p:txBody>
      </p:sp>
      <p:sp>
        <p:nvSpPr>
          <p:cNvPr id="9" name="object 9"/>
          <p:cNvSpPr txBox="1"/>
          <p:nvPr/>
        </p:nvSpPr>
        <p:spPr>
          <a:xfrm>
            <a:off x="5407777" y="5776738"/>
            <a:ext cx="3736229" cy="1010052"/>
          </a:xfrm>
          <a:prstGeom prst="rect">
            <a:avLst/>
          </a:prstGeom>
        </p:spPr>
        <p:txBody>
          <a:bodyPr vert="horz" wrap="square" lIns="0" tIns="12605" rIns="0" bIns="0" rtlCol="0">
            <a:spAutoFit/>
          </a:bodyPr>
          <a:lstStyle/>
          <a:p>
            <a:pPr marL="346420" indent="-335394">
              <a:spcBef>
                <a:spcPts val="99"/>
              </a:spcBef>
              <a:buAutoNum type="arabicParenR"/>
              <a:tabLst>
                <a:tab pos="602177" algn="l"/>
              </a:tabLst>
            </a:pPr>
            <a:r>
              <a:rPr sz="2000" spc="-30" dirty="0">
                <a:latin typeface="Gill Sans MT"/>
                <a:cs typeface="Gill Sans MT"/>
              </a:rPr>
              <a:t>applying </a:t>
            </a:r>
            <a:r>
              <a:rPr sz="2000" dirty="0">
                <a:latin typeface="Gill Sans MT"/>
                <a:cs typeface="Gill Sans MT"/>
              </a:rPr>
              <a:t>a </a:t>
            </a:r>
            <a:r>
              <a:rPr sz="2000" spc="-40" dirty="0">
                <a:latin typeface="Gill Sans MT"/>
                <a:cs typeface="Gill Sans MT"/>
              </a:rPr>
              <a:t>window </a:t>
            </a:r>
            <a:r>
              <a:rPr sz="2000" spc="-26" dirty="0">
                <a:latin typeface="Gill Sans MT"/>
                <a:cs typeface="Gill Sans MT"/>
              </a:rPr>
              <a:t>of</a:t>
            </a:r>
            <a:r>
              <a:rPr sz="2000" spc="26" dirty="0">
                <a:latin typeface="Gill Sans MT"/>
                <a:cs typeface="Gill Sans MT"/>
              </a:rPr>
              <a:t> </a:t>
            </a:r>
            <a:r>
              <a:rPr sz="2000" spc="-50" dirty="0">
                <a:latin typeface="Gill Sans MT"/>
                <a:cs typeface="Gill Sans MT"/>
              </a:rPr>
              <a:t>weights</a:t>
            </a:r>
            <a:endParaRPr sz="2000" dirty="0">
              <a:latin typeface="Gill Sans MT"/>
              <a:cs typeface="Gill Sans MT"/>
            </a:endParaRPr>
          </a:p>
          <a:p>
            <a:pPr marL="346420" indent="-335394">
              <a:lnSpc>
                <a:spcPts val="2829"/>
              </a:lnSpc>
              <a:spcBef>
                <a:spcPts val="26"/>
              </a:spcBef>
              <a:buAutoNum type="arabicParenR"/>
              <a:tabLst>
                <a:tab pos="528456" algn="l"/>
              </a:tabLst>
            </a:pPr>
            <a:r>
              <a:rPr sz="2000" spc="-30" dirty="0">
                <a:latin typeface="Gill Sans MT"/>
                <a:cs typeface="Gill Sans MT"/>
              </a:rPr>
              <a:t>computing </a:t>
            </a:r>
            <a:r>
              <a:rPr sz="2000" spc="-59" dirty="0">
                <a:latin typeface="Gill Sans MT"/>
                <a:cs typeface="Gill Sans MT"/>
              </a:rPr>
              <a:t>linear</a:t>
            </a:r>
            <a:r>
              <a:rPr sz="2000" spc="-10" dirty="0">
                <a:latin typeface="Gill Sans MT"/>
                <a:cs typeface="Gill Sans MT"/>
              </a:rPr>
              <a:t> </a:t>
            </a:r>
            <a:r>
              <a:rPr sz="2000" spc="-40" dirty="0">
                <a:latin typeface="Gill Sans MT"/>
                <a:cs typeface="Gill Sans MT"/>
              </a:rPr>
              <a:t>combinations</a:t>
            </a:r>
            <a:endParaRPr sz="2000" dirty="0">
              <a:latin typeface="Gill Sans MT"/>
              <a:cs typeface="Gill Sans MT"/>
            </a:endParaRPr>
          </a:p>
          <a:p>
            <a:pPr marL="346420" indent="-335394">
              <a:lnSpc>
                <a:spcPts val="2829"/>
              </a:lnSpc>
              <a:buAutoNum type="arabicParenR"/>
              <a:tabLst>
                <a:tab pos="348309" algn="l"/>
              </a:tabLst>
            </a:pPr>
            <a:r>
              <a:rPr sz="2000" spc="-46" dirty="0">
                <a:latin typeface="Gill Sans MT"/>
                <a:cs typeface="Gill Sans MT"/>
              </a:rPr>
              <a:t>activating </a:t>
            </a:r>
            <a:r>
              <a:rPr sz="2000" spc="-56" dirty="0">
                <a:latin typeface="Gill Sans MT"/>
                <a:cs typeface="Gill Sans MT"/>
              </a:rPr>
              <a:t>with </a:t>
            </a:r>
            <a:r>
              <a:rPr sz="2000" spc="-50" dirty="0">
                <a:latin typeface="Gill Sans MT"/>
                <a:cs typeface="Gill Sans MT"/>
              </a:rPr>
              <a:t>non-linear</a:t>
            </a:r>
            <a:r>
              <a:rPr sz="2000" spc="79" dirty="0">
                <a:latin typeface="Gill Sans MT"/>
                <a:cs typeface="Gill Sans MT"/>
              </a:rPr>
              <a:t> </a:t>
            </a:r>
            <a:r>
              <a:rPr sz="2000" spc="-46" dirty="0">
                <a:latin typeface="Gill Sans MT"/>
                <a:cs typeface="Gill Sans MT"/>
              </a:rPr>
              <a:t>function</a:t>
            </a:r>
            <a:endParaRPr sz="2000" dirty="0">
              <a:latin typeface="Gill Sans MT"/>
              <a:cs typeface="Gill Sans MT"/>
            </a:endParaRPr>
          </a:p>
        </p:txBody>
      </p:sp>
      <p:sp>
        <p:nvSpPr>
          <p:cNvPr id="10" name="object 10"/>
          <p:cNvSpPr/>
          <p:nvPr/>
        </p:nvSpPr>
        <p:spPr>
          <a:xfrm>
            <a:off x="6096021" y="1283742"/>
            <a:ext cx="2971801" cy="426085"/>
          </a:xfrm>
          <a:custGeom>
            <a:avLst/>
            <a:gdLst/>
            <a:ahLst/>
            <a:cxnLst/>
            <a:rect l="l" t="t" r="r" b="b"/>
            <a:pathLst>
              <a:path w="2934970" h="426085">
                <a:moveTo>
                  <a:pt x="2863570"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2863570" y="425564"/>
                </a:lnTo>
                <a:lnTo>
                  <a:pt x="2891174" y="419989"/>
                </a:lnTo>
                <a:lnTo>
                  <a:pt x="2913716" y="404787"/>
                </a:lnTo>
                <a:lnTo>
                  <a:pt x="2928914" y="382241"/>
                </a:lnTo>
                <a:lnTo>
                  <a:pt x="2934487" y="354634"/>
                </a:lnTo>
                <a:lnTo>
                  <a:pt x="2934487" y="70929"/>
                </a:lnTo>
                <a:lnTo>
                  <a:pt x="2928914" y="43323"/>
                </a:lnTo>
                <a:lnTo>
                  <a:pt x="2913716" y="20777"/>
                </a:lnTo>
                <a:lnTo>
                  <a:pt x="2891174" y="5574"/>
                </a:lnTo>
                <a:lnTo>
                  <a:pt x="2863570" y="0"/>
                </a:lnTo>
                <a:close/>
              </a:path>
            </a:pathLst>
          </a:custGeom>
          <a:solidFill>
            <a:srgbClr val="262431"/>
          </a:solidFill>
        </p:spPr>
        <p:txBody>
          <a:bodyPr wrap="square" lIns="0" tIns="0" rIns="0" bIns="0" rtlCol="0"/>
          <a:lstStyle/>
          <a:p>
            <a:endParaRPr/>
          </a:p>
        </p:txBody>
      </p:sp>
      <p:sp>
        <p:nvSpPr>
          <p:cNvPr id="11" name="object 11"/>
          <p:cNvSpPr txBox="1"/>
          <p:nvPr/>
        </p:nvSpPr>
        <p:spPr>
          <a:xfrm>
            <a:off x="6576632" y="1351834"/>
            <a:ext cx="2415041" cy="228193"/>
          </a:xfrm>
          <a:prstGeom prst="rect">
            <a:avLst/>
          </a:prstGeom>
        </p:spPr>
        <p:txBody>
          <a:bodyPr vert="horz" wrap="square" lIns="0" tIns="12605" rIns="0" bIns="0" rtlCol="0">
            <a:spAutoFit/>
          </a:bodyPr>
          <a:lstStyle/>
          <a:p>
            <a:pPr marL="12605">
              <a:spcBef>
                <a:spcPts val="99"/>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a:t>
            </a:r>
            <a:endParaRPr sz="1400" dirty="0">
              <a:latin typeface="Courier New"/>
              <a:cs typeface="Courier New"/>
            </a:endParaRPr>
          </a:p>
        </p:txBody>
      </p:sp>
      <p:sp>
        <p:nvSpPr>
          <p:cNvPr id="12" name="object 12"/>
          <p:cNvSpPr/>
          <p:nvPr/>
        </p:nvSpPr>
        <p:spPr>
          <a:xfrm>
            <a:off x="6189892" y="1322834"/>
            <a:ext cx="292858" cy="329184"/>
          </a:xfrm>
          <a:prstGeom prst="rect">
            <a:avLst/>
          </a:prstGeom>
          <a:blipFill>
            <a:blip r:embed="rId3" cstate="print"/>
            <a:stretch>
              <a:fillRect/>
            </a:stretch>
          </a:blipFill>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2183408" y="5448786"/>
            <a:ext cx="2670430" cy="98228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ctrTitle"/>
          </p:nvPr>
        </p:nvSpPr>
        <p:spPr>
          <a:xfrm>
            <a:off x="23" y="23"/>
            <a:ext cx="9143998" cy="1234662"/>
          </a:xfrm>
          <a:prstGeom prst="rect">
            <a:avLst/>
          </a:prstGeom>
        </p:spPr>
        <p:txBody>
          <a:bodyPr vert="horz" wrap="square" lIns="0" tIns="12605" rIns="0" bIns="0" rtlCol="0">
            <a:spAutoFit/>
          </a:bodyPr>
          <a:lstStyle/>
          <a:p>
            <a:pPr marL="12605" algn="ctr">
              <a:spcBef>
                <a:spcPts val="99"/>
              </a:spcBef>
            </a:pPr>
            <a:r>
              <a:rPr sz="4000" spc="-20" dirty="0"/>
              <a:t>CNNs: Spatial Arrangement of Output Volume</a:t>
            </a:r>
          </a:p>
        </p:txBody>
      </p:sp>
      <p:sp>
        <p:nvSpPr>
          <p:cNvPr id="9" name="object 9"/>
          <p:cNvSpPr/>
          <p:nvPr/>
        </p:nvSpPr>
        <p:spPr>
          <a:xfrm>
            <a:off x="105158" y="1764797"/>
            <a:ext cx="4665727" cy="3852671"/>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3416889" y="1439165"/>
            <a:ext cx="926533" cy="351378"/>
          </a:xfrm>
          <a:prstGeom prst="rect">
            <a:avLst/>
          </a:prstGeom>
        </p:spPr>
        <p:txBody>
          <a:bodyPr vert="horz" wrap="square" lIns="0" tIns="12605" rIns="0" bIns="0" rtlCol="0">
            <a:spAutoFit/>
          </a:bodyPr>
          <a:lstStyle/>
          <a:p>
            <a:pPr marL="12605">
              <a:spcBef>
                <a:spcPts val="99"/>
              </a:spcBef>
            </a:pPr>
            <a:r>
              <a:rPr sz="2200" b="1" spc="-89" dirty="0">
                <a:solidFill>
                  <a:srgbClr val="00B050"/>
                </a:solidFill>
                <a:latin typeface="Gill Sans MT"/>
                <a:cs typeface="Gill Sans MT"/>
              </a:rPr>
              <a:t>depth</a:t>
            </a:r>
            <a:endParaRPr sz="2200">
              <a:latin typeface="Gill Sans MT"/>
              <a:cs typeface="Gill Sans MT"/>
            </a:endParaRPr>
          </a:p>
        </p:txBody>
      </p:sp>
      <p:sp>
        <p:nvSpPr>
          <p:cNvPr id="11" name="object 11"/>
          <p:cNvSpPr txBox="1"/>
          <p:nvPr/>
        </p:nvSpPr>
        <p:spPr>
          <a:xfrm>
            <a:off x="4419625" y="4895620"/>
            <a:ext cx="906373" cy="351378"/>
          </a:xfrm>
          <a:prstGeom prst="rect">
            <a:avLst/>
          </a:prstGeom>
        </p:spPr>
        <p:txBody>
          <a:bodyPr vert="horz" wrap="square" lIns="0" tIns="12605" rIns="0" bIns="0" rtlCol="0">
            <a:spAutoFit/>
          </a:bodyPr>
          <a:lstStyle/>
          <a:p>
            <a:pPr marL="12605">
              <a:spcBef>
                <a:spcPts val="99"/>
              </a:spcBef>
            </a:pPr>
            <a:r>
              <a:rPr sz="2200" b="1" spc="-56" dirty="0">
                <a:solidFill>
                  <a:srgbClr val="FF0000"/>
                </a:solidFill>
                <a:latin typeface="Gill Sans MT"/>
                <a:cs typeface="Gill Sans MT"/>
              </a:rPr>
              <a:t>wi</a:t>
            </a:r>
            <a:r>
              <a:rPr sz="2200" b="1" spc="-85" dirty="0">
                <a:solidFill>
                  <a:srgbClr val="FF0000"/>
                </a:solidFill>
                <a:latin typeface="Gill Sans MT"/>
                <a:cs typeface="Gill Sans MT"/>
              </a:rPr>
              <a:t>d</a:t>
            </a:r>
            <a:r>
              <a:rPr sz="2200" b="1" spc="-89" dirty="0">
                <a:solidFill>
                  <a:srgbClr val="FF0000"/>
                </a:solidFill>
                <a:latin typeface="Gill Sans MT"/>
                <a:cs typeface="Gill Sans MT"/>
              </a:rPr>
              <a:t>th</a:t>
            </a:r>
            <a:endParaRPr sz="2200">
              <a:latin typeface="Gill Sans MT"/>
              <a:cs typeface="Gill Sans MT"/>
            </a:endParaRPr>
          </a:p>
        </p:txBody>
      </p:sp>
      <p:sp>
        <p:nvSpPr>
          <p:cNvPr id="12" name="object 12"/>
          <p:cNvSpPr txBox="1"/>
          <p:nvPr/>
        </p:nvSpPr>
        <p:spPr>
          <a:xfrm>
            <a:off x="4772063" y="3182620"/>
            <a:ext cx="991851" cy="351378"/>
          </a:xfrm>
          <a:prstGeom prst="rect">
            <a:avLst/>
          </a:prstGeom>
        </p:spPr>
        <p:txBody>
          <a:bodyPr vert="horz" wrap="square" lIns="0" tIns="12605" rIns="0" bIns="0" rtlCol="0">
            <a:spAutoFit/>
          </a:bodyPr>
          <a:lstStyle/>
          <a:p>
            <a:pPr marL="12605">
              <a:spcBef>
                <a:spcPts val="99"/>
              </a:spcBef>
            </a:pPr>
            <a:r>
              <a:rPr sz="2200" b="1" spc="-95" dirty="0">
                <a:solidFill>
                  <a:srgbClr val="1F4E79"/>
                </a:solidFill>
                <a:latin typeface="Gill Sans MT"/>
                <a:cs typeface="Gill Sans MT"/>
              </a:rPr>
              <a:t>h</a:t>
            </a:r>
            <a:r>
              <a:rPr sz="2200" b="1" spc="-85" dirty="0">
                <a:solidFill>
                  <a:srgbClr val="1F4E79"/>
                </a:solidFill>
                <a:latin typeface="Gill Sans MT"/>
                <a:cs typeface="Gill Sans MT"/>
              </a:rPr>
              <a:t>e</a:t>
            </a:r>
            <a:r>
              <a:rPr sz="2200" b="1" spc="-56" dirty="0">
                <a:solidFill>
                  <a:srgbClr val="1F4E79"/>
                </a:solidFill>
                <a:latin typeface="Gill Sans MT"/>
                <a:cs typeface="Gill Sans MT"/>
              </a:rPr>
              <a:t>i</a:t>
            </a:r>
            <a:r>
              <a:rPr sz="2200" b="1" spc="-105" dirty="0">
                <a:solidFill>
                  <a:srgbClr val="1F4E79"/>
                </a:solidFill>
                <a:latin typeface="Gill Sans MT"/>
                <a:cs typeface="Gill Sans MT"/>
              </a:rPr>
              <a:t>ght</a:t>
            </a:r>
            <a:endParaRPr sz="2200" dirty="0">
              <a:latin typeface="Gill Sans MT"/>
              <a:cs typeface="Gill Sans MT"/>
            </a:endParaRPr>
          </a:p>
        </p:txBody>
      </p:sp>
      <p:sp>
        <p:nvSpPr>
          <p:cNvPr id="13" name="object 13"/>
          <p:cNvSpPr txBox="1"/>
          <p:nvPr/>
        </p:nvSpPr>
        <p:spPr>
          <a:xfrm>
            <a:off x="5638823" y="1520444"/>
            <a:ext cx="3505200" cy="4378764"/>
          </a:xfrm>
          <a:prstGeom prst="rect">
            <a:avLst/>
          </a:prstGeom>
        </p:spPr>
        <p:txBody>
          <a:bodyPr vert="horz" wrap="square" lIns="0" tIns="91334" rIns="0" bIns="0" rtlCol="0">
            <a:spAutoFit/>
          </a:bodyPr>
          <a:lstStyle/>
          <a:p>
            <a:pPr marL="634" algn="ctr">
              <a:spcBef>
                <a:spcPts val="726"/>
              </a:spcBef>
            </a:pPr>
            <a:r>
              <a:rPr sz="2400" b="1" spc="-105" dirty="0">
                <a:latin typeface="Gill Sans MT"/>
                <a:cs typeface="Gill Sans MT"/>
              </a:rPr>
              <a:t>Layer</a:t>
            </a:r>
            <a:r>
              <a:rPr sz="2400" b="1" spc="-20" dirty="0">
                <a:latin typeface="Gill Sans MT"/>
                <a:cs typeface="Gill Sans MT"/>
              </a:rPr>
              <a:t> </a:t>
            </a:r>
            <a:r>
              <a:rPr sz="2400" b="1" spc="-89" dirty="0">
                <a:latin typeface="Gill Sans MT"/>
                <a:cs typeface="Gill Sans MT"/>
              </a:rPr>
              <a:t>Dimensions:</a:t>
            </a:r>
            <a:endParaRPr sz="2400" dirty="0">
              <a:latin typeface="Gill Sans MT"/>
              <a:cs typeface="Gill Sans MT"/>
            </a:endParaRPr>
          </a:p>
          <a:p>
            <a:pPr marR="67391" algn="ctr">
              <a:spcBef>
                <a:spcPts val="621"/>
              </a:spcBef>
            </a:pPr>
            <a:r>
              <a:rPr sz="2400" dirty="0">
                <a:solidFill>
                  <a:srgbClr val="1F4E79"/>
                </a:solidFill>
                <a:latin typeface="Times New Roman" panose="02020603050405020304" pitchFamily="18" charset="0"/>
                <a:cs typeface="Times New Roman" panose="02020603050405020304" pitchFamily="18" charset="0"/>
              </a:rPr>
              <a:t>ℎ</a:t>
            </a:r>
            <a:r>
              <a:rPr sz="2400" spc="26" dirty="0">
                <a:solidFill>
                  <a:srgbClr val="1F4E79"/>
                </a:solidFill>
                <a:latin typeface="Cambria Math"/>
                <a:cs typeface="Cambria Math"/>
              </a:rPr>
              <a:t> </a:t>
            </a:r>
            <a:r>
              <a:rPr lang="en-US" sz="2400" spc="329" dirty="0">
                <a:latin typeface="CommercialPi BT" panose="05020102010206080802" pitchFamily="18" charset="2"/>
                <a:cs typeface="Times New Roman" panose="02020603050405020304" pitchFamily="18" charset="0"/>
              </a:rPr>
              <a:t>x</a:t>
            </a:r>
            <a:r>
              <a:rPr sz="2400" spc="59" dirty="0">
                <a:latin typeface="Cambria Math"/>
                <a:cs typeface="Cambria Math"/>
              </a:rPr>
              <a:t> </a:t>
            </a:r>
            <a:r>
              <a:rPr lang="en-US" sz="2400" i="1" spc="285" dirty="0">
                <a:solidFill>
                  <a:srgbClr val="FF0000"/>
                </a:solidFill>
                <a:latin typeface="Times New Roman" panose="02020603050405020304" pitchFamily="18" charset="0"/>
                <a:cs typeface="Times New Roman" panose="02020603050405020304" pitchFamily="18" charset="0"/>
              </a:rPr>
              <a:t>w</a:t>
            </a:r>
            <a:r>
              <a:rPr sz="2400" spc="59" dirty="0">
                <a:solidFill>
                  <a:srgbClr val="FF0000"/>
                </a:solidFill>
                <a:latin typeface="Cambria Math"/>
                <a:cs typeface="Cambria Math"/>
              </a:rPr>
              <a:t> </a:t>
            </a:r>
            <a:r>
              <a:rPr lang="en-US" sz="2400" spc="329" dirty="0" err="1">
                <a:latin typeface="CommercialPi BT" panose="05020102010206080802" pitchFamily="18" charset="2"/>
                <a:cs typeface="Times New Roman" panose="02020603050405020304" pitchFamily="18" charset="0"/>
              </a:rPr>
              <a:t>x</a:t>
            </a:r>
            <a:r>
              <a:rPr lang="en-US" sz="2400" i="1" spc="174" dirty="0" err="1">
                <a:solidFill>
                  <a:srgbClr val="00B050"/>
                </a:solidFill>
                <a:latin typeface="Times New Roman" panose="02020603050405020304" pitchFamily="18" charset="0"/>
                <a:cs typeface="Times New Roman" panose="02020603050405020304" pitchFamily="18" charset="0"/>
              </a:rPr>
              <a:t>d</a:t>
            </a:r>
            <a:endParaRPr sz="2400" i="1" dirty="0">
              <a:latin typeface="Times New Roman" panose="02020603050405020304" pitchFamily="18" charset="0"/>
              <a:cs typeface="Times New Roman" panose="02020603050405020304" pitchFamily="18" charset="0"/>
            </a:endParaRPr>
          </a:p>
          <a:p>
            <a:pPr marL="11975" marR="5070" algn="ctr">
              <a:spcBef>
                <a:spcPts val="1051"/>
              </a:spcBef>
            </a:pPr>
            <a:r>
              <a:rPr sz="2000" spc="-40" dirty="0">
                <a:latin typeface="Gill Sans MT"/>
                <a:cs typeface="Gill Sans MT"/>
              </a:rPr>
              <a:t>where </a:t>
            </a:r>
            <a:r>
              <a:rPr sz="2000" spc="-20" dirty="0">
                <a:latin typeface="Gill Sans MT"/>
                <a:cs typeface="Gill Sans MT"/>
              </a:rPr>
              <a:t>h </a:t>
            </a:r>
            <a:r>
              <a:rPr sz="2000" spc="-10" dirty="0">
                <a:latin typeface="Gill Sans MT"/>
                <a:cs typeface="Gill Sans MT"/>
              </a:rPr>
              <a:t>and </a:t>
            </a:r>
            <a:r>
              <a:rPr sz="2000" spc="-26" dirty="0">
                <a:latin typeface="Gill Sans MT"/>
                <a:cs typeface="Gill Sans MT"/>
              </a:rPr>
              <a:t>w </a:t>
            </a:r>
            <a:r>
              <a:rPr sz="2000" spc="-50" dirty="0">
                <a:latin typeface="Gill Sans MT"/>
                <a:cs typeface="Gill Sans MT"/>
              </a:rPr>
              <a:t>are </a:t>
            </a:r>
            <a:r>
              <a:rPr sz="2000" spc="-36" dirty="0">
                <a:latin typeface="Gill Sans MT"/>
                <a:cs typeface="Gill Sans MT"/>
              </a:rPr>
              <a:t>spatial dimensions</a:t>
            </a:r>
            <a:r>
              <a:rPr lang="en-US" sz="2000" spc="-36" dirty="0">
                <a:latin typeface="Gill Sans MT"/>
                <a:cs typeface="Gill Sans MT"/>
              </a:rPr>
              <a:t> </a:t>
            </a:r>
            <a:r>
              <a:rPr sz="2000" dirty="0">
                <a:latin typeface="Gill Sans MT"/>
                <a:cs typeface="Gill Sans MT"/>
              </a:rPr>
              <a:t>d </a:t>
            </a:r>
            <a:r>
              <a:rPr sz="2000" spc="-6" dirty="0">
                <a:latin typeface="Gill Sans MT"/>
                <a:cs typeface="Gill Sans MT"/>
              </a:rPr>
              <a:t>(depth) </a:t>
            </a:r>
            <a:r>
              <a:rPr sz="2000" spc="151" dirty="0">
                <a:latin typeface="Gill Sans MT"/>
                <a:cs typeface="Gill Sans MT"/>
              </a:rPr>
              <a:t>= </a:t>
            </a:r>
            <a:r>
              <a:rPr sz="2000" spc="-36" dirty="0">
                <a:latin typeface="Gill Sans MT"/>
                <a:cs typeface="Gill Sans MT"/>
              </a:rPr>
              <a:t>number </a:t>
            </a:r>
            <a:r>
              <a:rPr sz="2000" spc="-20" dirty="0">
                <a:latin typeface="Gill Sans MT"/>
                <a:cs typeface="Gill Sans MT"/>
              </a:rPr>
              <a:t>of</a:t>
            </a:r>
            <a:r>
              <a:rPr sz="2000" spc="-180" dirty="0">
                <a:latin typeface="Gill Sans MT"/>
                <a:cs typeface="Gill Sans MT"/>
              </a:rPr>
              <a:t> </a:t>
            </a:r>
            <a:r>
              <a:rPr sz="2000" spc="-56" dirty="0">
                <a:latin typeface="Gill Sans MT"/>
                <a:cs typeface="Gill Sans MT"/>
              </a:rPr>
              <a:t>filters</a:t>
            </a:r>
            <a:endParaRPr sz="2000" dirty="0">
              <a:latin typeface="Gill Sans MT"/>
              <a:cs typeface="Gill Sans MT"/>
            </a:endParaRPr>
          </a:p>
          <a:p>
            <a:pPr marR="61106" algn="ctr">
              <a:spcBef>
                <a:spcPts val="1709"/>
              </a:spcBef>
            </a:pPr>
            <a:r>
              <a:rPr sz="2400" b="1" spc="-89" dirty="0">
                <a:latin typeface="Gill Sans MT"/>
                <a:cs typeface="Gill Sans MT"/>
              </a:rPr>
              <a:t>Stride:</a:t>
            </a:r>
            <a:endParaRPr sz="2400" dirty="0">
              <a:latin typeface="Gill Sans MT"/>
              <a:cs typeface="Gill Sans MT"/>
            </a:endParaRPr>
          </a:p>
          <a:p>
            <a:pPr marR="61724" algn="ctr">
              <a:spcBef>
                <a:spcPts val="40"/>
              </a:spcBef>
            </a:pPr>
            <a:r>
              <a:rPr sz="2000" spc="-69" dirty="0">
                <a:latin typeface="Gill Sans MT"/>
                <a:cs typeface="Gill Sans MT"/>
              </a:rPr>
              <a:t>Filter </a:t>
            </a:r>
            <a:r>
              <a:rPr sz="2000" spc="-26" dirty="0">
                <a:latin typeface="Gill Sans MT"/>
                <a:cs typeface="Gill Sans MT"/>
              </a:rPr>
              <a:t>step</a:t>
            </a:r>
            <a:r>
              <a:rPr sz="2000" spc="46" dirty="0">
                <a:latin typeface="Gill Sans MT"/>
                <a:cs typeface="Gill Sans MT"/>
              </a:rPr>
              <a:t> </a:t>
            </a:r>
            <a:r>
              <a:rPr sz="2000" spc="-56" dirty="0">
                <a:latin typeface="Gill Sans MT"/>
                <a:cs typeface="Gill Sans MT"/>
              </a:rPr>
              <a:t>size</a:t>
            </a:r>
            <a:endParaRPr sz="2000" dirty="0">
              <a:latin typeface="Gill Sans MT"/>
              <a:cs typeface="Gill Sans MT"/>
            </a:endParaRPr>
          </a:p>
          <a:p>
            <a:pPr marL="415704" marR="469880" indent="-21416" algn="ctr">
              <a:lnSpc>
                <a:spcPct val="100299"/>
              </a:lnSpc>
              <a:spcBef>
                <a:spcPts val="1729"/>
              </a:spcBef>
            </a:pPr>
            <a:r>
              <a:rPr sz="2400" b="1" spc="-89" dirty="0">
                <a:latin typeface="Gill Sans MT"/>
                <a:cs typeface="Gill Sans MT"/>
              </a:rPr>
              <a:t>Receptive Field:</a:t>
            </a:r>
            <a:r>
              <a:rPr lang="en-US" sz="2400" b="1" spc="-89" dirty="0">
                <a:latin typeface="Gill Sans MT"/>
                <a:cs typeface="Gill Sans MT"/>
              </a:rPr>
              <a:t> </a:t>
            </a:r>
            <a:r>
              <a:rPr sz="2000" spc="-40" dirty="0">
                <a:latin typeface="Gill Sans MT"/>
                <a:cs typeface="Gill Sans MT"/>
              </a:rPr>
              <a:t>Locations </a:t>
            </a:r>
            <a:r>
              <a:rPr sz="2000" spc="-46" dirty="0">
                <a:latin typeface="Gill Sans MT"/>
                <a:cs typeface="Gill Sans MT"/>
              </a:rPr>
              <a:t>in </a:t>
            </a:r>
            <a:r>
              <a:rPr sz="2000" spc="-36" dirty="0">
                <a:latin typeface="Gill Sans MT"/>
                <a:cs typeface="Gill Sans MT"/>
              </a:rPr>
              <a:t>input </a:t>
            </a:r>
            <a:r>
              <a:rPr sz="2000" spc="-20" dirty="0">
                <a:latin typeface="Gill Sans MT"/>
                <a:cs typeface="Gill Sans MT"/>
              </a:rPr>
              <a:t>image </a:t>
            </a:r>
            <a:r>
              <a:rPr sz="2000" spc="-40" dirty="0">
                <a:latin typeface="Gill Sans MT"/>
                <a:cs typeface="Gill Sans MT"/>
              </a:rPr>
              <a:t>that</a:t>
            </a:r>
            <a:r>
              <a:rPr lang="en-US" sz="2000" spc="-40" dirty="0">
                <a:latin typeface="Gill Sans MT"/>
                <a:cs typeface="Gill Sans MT"/>
              </a:rPr>
              <a:t> </a:t>
            </a:r>
            <a:r>
              <a:rPr sz="2000" dirty="0">
                <a:latin typeface="Gill Sans MT"/>
                <a:cs typeface="Gill Sans MT"/>
              </a:rPr>
              <a:t>a </a:t>
            </a:r>
            <a:r>
              <a:rPr sz="2000" spc="-16" dirty="0">
                <a:latin typeface="Gill Sans MT"/>
                <a:cs typeface="Gill Sans MT"/>
              </a:rPr>
              <a:t>node </a:t>
            </a:r>
            <a:r>
              <a:rPr sz="2000" spc="-65" dirty="0">
                <a:latin typeface="Gill Sans MT"/>
                <a:cs typeface="Gill Sans MT"/>
              </a:rPr>
              <a:t>is </a:t>
            </a:r>
            <a:r>
              <a:rPr sz="2000" spc="-20" dirty="0">
                <a:latin typeface="Gill Sans MT"/>
                <a:cs typeface="Gill Sans MT"/>
              </a:rPr>
              <a:t>path </a:t>
            </a:r>
            <a:r>
              <a:rPr sz="2000" spc="-30" dirty="0">
                <a:latin typeface="Gill Sans MT"/>
                <a:cs typeface="Gill Sans MT"/>
              </a:rPr>
              <a:t>connected</a:t>
            </a:r>
            <a:r>
              <a:rPr sz="2000" spc="40" dirty="0">
                <a:latin typeface="Gill Sans MT"/>
                <a:cs typeface="Gill Sans MT"/>
              </a:rPr>
              <a:t> </a:t>
            </a:r>
            <a:r>
              <a:rPr sz="2000" spc="-46" dirty="0">
                <a:latin typeface="Gill Sans MT"/>
                <a:cs typeface="Gill Sans MT"/>
              </a:rPr>
              <a:t>to</a:t>
            </a:r>
            <a:endParaRPr sz="2000" dirty="0">
              <a:latin typeface="Gill Sans MT"/>
              <a:cs typeface="Gill Sans MT"/>
            </a:endParaRPr>
          </a:p>
        </p:txBody>
      </p:sp>
      <p:sp>
        <p:nvSpPr>
          <p:cNvPr id="14" name="object 14"/>
          <p:cNvSpPr/>
          <p:nvPr/>
        </p:nvSpPr>
        <p:spPr>
          <a:xfrm>
            <a:off x="996475" y="5846411"/>
            <a:ext cx="7233126" cy="426085"/>
          </a:xfrm>
          <a:custGeom>
            <a:avLst/>
            <a:gdLst/>
            <a:ahLst/>
            <a:cxnLst/>
            <a:rect l="l" t="t" r="r" b="b"/>
            <a:pathLst>
              <a:path w="7621905" h="426085">
                <a:moveTo>
                  <a:pt x="7550581" y="0"/>
                </a:moveTo>
                <a:lnTo>
                  <a:pt x="70929" y="0"/>
                </a:lnTo>
                <a:lnTo>
                  <a:pt x="43323" y="5573"/>
                </a:lnTo>
                <a:lnTo>
                  <a:pt x="20777" y="20772"/>
                </a:lnTo>
                <a:lnTo>
                  <a:pt x="5574" y="43317"/>
                </a:lnTo>
                <a:lnTo>
                  <a:pt x="0" y="70929"/>
                </a:lnTo>
                <a:lnTo>
                  <a:pt x="0" y="354622"/>
                </a:lnTo>
                <a:lnTo>
                  <a:pt x="5574" y="382233"/>
                </a:lnTo>
                <a:lnTo>
                  <a:pt x="20777" y="404779"/>
                </a:lnTo>
                <a:lnTo>
                  <a:pt x="43323" y="419978"/>
                </a:lnTo>
                <a:lnTo>
                  <a:pt x="70929" y="425551"/>
                </a:lnTo>
                <a:lnTo>
                  <a:pt x="7550581" y="425551"/>
                </a:lnTo>
                <a:lnTo>
                  <a:pt x="7578188" y="419978"/>
                </a:lnTo>
                <a:lnTo>
                  <a:pt x="7600734" y="404779"/>
                </a:lnTo>
                <a:lnTo>
                  <a:pt x="7615936" y="382233"/>
                </a:lnTo>
                <a:lnTo>
                  <a:pt x="7621511" y="354622"/>
                </a:lnTo>
                <a:lnTo>
                  <a:pt x="7621511" y="70929"/>
                </a:lnTo>
                <a:lnTo>
                  <a:pt x="7615936" y="43317"/>
                </a:lnTo>
                <a:lnTo>
                  <a:pt x="7600734" y="20772"/>
                </a:lnTo>
                <a:lnTo>
                  <a:pt x="7578188" y="5573"/>
                </a:lnTo>
                <a:lnTo>
                  <a:pt x="7550581" y="0"/>
                </a:lnTo>
                <a:close/>
              </a:path>
            </a:pathLst>
          </a:custGeom>
          <a:solidFill>
            <a:srgbClr val="262431"/>
          </a:solidFill>
        </p:spPr>
        <p:txBody>
          <a:bodyPr wrap="square" lIns="0" tIns="0" rIns="0" bIns="0" rtlCol="0"/>
          <a:lstStyle/>
          <a:p>
            <a:endParaRPr/>
          </a:p>
        </p:txBody>
      </p:sp>
      <p:sp>
        <p:nvSpPr>
          <p:cNvPr id="15" name="object 15"/>
          <p:cNvSpPr txBox="1"/>
          <p:nvPr/>
        </p:nvSpPr>
        <p:spPr>
          <a:xfrm>
            <a:off x="1343517" y="5914693"/>
            <a:ext cx="6962311" cy="228193"/>
          </a:xfrm>
          <a:prstGeom prst="rect">
            <a:avLst/>
          </a:prstGeom>
        </p:spPr>
        <p:txBody>
          <a:bodyPr vert="horz" wrap="square" lIns="0" tIns="12605" rIns="0" bIns="0" rtlCol="0">
            <a:spAutoFit/>
          </a:bodyPr>
          <a:lstStyle/>
          <a:p>
            <a:pPr marL="12605">
              <a:spcBef>
                <a:spcPts val="99"/>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 filters</a:t>
            </a:r>
            <a:r>
              <a:rPr sz="1400" spc="-6" dirty="0">
                <a:solidFill>
                  <a:srgbClr val="F92672"/>
                </a:solidFill>
                <a:latin typeface="Courier New"/>
                <a:cs typeface="Courier New"/>
              </a:rPr>
              <a:t>=</a:t>
            </a:r>
            <a:r>
              <a:rPr sz="1400" spc="-6" dirty="0">
                <a:solidFill>
                  <a:srgbClr val="F8F8F2"/>
                </a:solidFill>
                <a:latin typeface="Courier New"/>
                <a:cs typeface="Courier New"/>
              </a:rPr>
              <a:t>d, kernel_size</a:t>
            </a:r>
            <a:r>
              <a:rPr sz="1400" spc="-6" dirty="0">
                <a:solidFill>
                  <a:srgbClr val="F92672"/>
                </a:solidFill>
                <a:latin typeface="Courier New"/>
                <a:cs typeface="Courier New"/>
              </a:rPr>
              <a:t>=</a:t>
            </a:r>
            <a:r>
              <a:rPr sz="1400" spc="-6" dirty="0">
                <a:solidFill>
                  <a:srgbClr val="F8F8F2"/>
                </a:solidFill>
                <a:latin typeface="Courier New"/>
                <a:cs typeface="Courier New"/>
              </a:rPr>
              <a:t>(h,w), strides</a:t>
            </a:r>
            <a:r>
              <a:rPr sz="1400" spc="-6" dirty="0">
                <a:solidFill>
                  <a:srgbClr val="F92672"/>
                </a:solidFill>
                <a:latin typeface="Courier New"/>
                <a:cs typeface="Courier New"/>
              </a:rPr>
              <a:t>=</a:t>
            </a:r>
            <a:r>
              <a:rPr sz="1400" spc="-6" dirty="0">
                <a:solidFill>
                  <a:srgbClr val="F8F8F2"/>
                </a:solidFill>
                <a:latin typeface="Courier New"/>
                <a:cs typeface="Courier New"/>
              </a:rPr>
              <a:t>s</a:t>
            </a:r>
            <a:r>
              <a:rPr sz="1400" spc="-95" dirty="0">
                <a:solidFill>
                  <a:srgbClr val="F8F8F2"/>
                </a:solidFill>
                <a:latin typeface="Courier New"/>
                <a:cs typeface="Courier New"/>
              </a:rPr>
              <a:t> </a:t>
            </a:r>
            <a:r>
              <a:rPr sz="1400" dirty="0">
                <a:solidFill>
                  <a:srgbClr val="F8F8F2"/>
                </a:solidFill>
                <a:latin typeface="Courier New"/>
                <a:cs typeface="Courier New"/>
              </a:rPr>
              <a:t>)</a:t>
            </a:r>
            <a:endParaRPr sz="1400" dirty="0">
              <a:latin typeface="Courier New"/>
              <a:cs typeface="Courier New"/>
            </a:endParaRPr>
          </a:p>
        </p:txBody>
      </p:sp>
      <p:sp>
        <p:nvSpPr>
          <p:cNvPr id="16" name="object 16"/>
          <p:cNvSpPr/>
          <p:nvPr/>
        </p:nvSpPr>
        <p:spPr>
          <a:xfrm>
            <a:off x="1027203" y="5885693"/>
            <a:ext cx="224027" cy="3291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0"/>
            <a:ext cx="9143998" cy="623634"/>
          </a:xfrm>
          <a:prstGeom prst="rect">
            <a:avLst/>
          </a:prstGeom>
        </p:spPr>
        <p:txBody>
          <a:bodyPr vert="horz" wrap="square" lIns="0" tIns="12605" rIns="0" bIns="0" rtlCol="0">
            <a:spAutoFit/>
          </a:bodyPr>
          <a:lstStyle/>
          <a:p>
            <a:pPr marL="12605" algn="ctr">
              <a:spcBef>
                <a:spcPts val="99"/>
              </a:spcBef>
            </a:pPr>
            <a:r>
              <a:rPr sz="4000" spc="-20" dirty="0"/>
              <a:t>Introducing Non-Linearity</a:t>
            </a:r>
          </a:p>
        </p:txBody>
      </p:sp>
      <p:sp>
        <p:nvSpPr>
          <p:cNvPr id="7" name="object 7"/>
          <p:cNvSpPr txBox="1"/>
          <p:nvPr/>
        </p:nvSpPr>
        <p:spPr>
          <a:xfrm>
            <a:off x="5983679" y="1157911"/>
            <a:ext cx="2660809" cy="751488"/>
          </a:xfrm>
          <a:prstGeom prst="rect">
            <a:avLst/>
          </a:prstGeom>
        </p:spPr>
        <p:txBody>
          <a:bodyPr vert="horz" wrap="square" lIns="0" tIns="12605" rIns="0" bIns="0" rtlCol="0">
            <a:spAutoFit/>
          </a:bodyPr>
          <a:lstStyle/>
          <a:p>
            <a:pPr marL="12605">
              <a:spcBef>
                <a:spcPts val="99"/>
              </a:spcBef>
            </a:pPr>
            <a:r>
              <a:rPr sz="2400" spc="-6" dirty="0">
                <a:latin typeface="Gill Sans MT"/>
                <a:cs typeface="Gill Sans MT"/>
              </a:rPr>
              <a:t>Rectified Linear </a:t>
            </a:r>
            <a:r>
              <a:rPr sz="2400" dirty="0">
                <a:latin typeface="Gill Sans MT"/>
                <a:cs typeface="Gill Sans MT"/>
              </a:rPr>
              <a:t>Unit</a:t>
            </a:r>
            <a:r>
              <a:rPr sz="2400" spc="-46" dirty="0">
                <a:latin typeface="Gill Sans MT"/>
                <a:cs typeface="Gill Sans MT"/>
              </a:rPr>
              <a:t> </a:t>
            </a:r>
            <a:r>
              <a:rPr sz="2400" spc="-6" dirty="0">
                <a:latin typeface="Gill Sans MT"/>
                <a:cs typeface="Gill Sans MT"/>
              </a:rPr>
              <a:t>(ReLU)</a:t>
            </a:r>
            <a:endParaRPr sz="2400" dirty="0">
              <a:latin typeface="Gill Sans MT"/>
              <a:cs typeface="Gill Sans MT"/>
            </a:endParaRPr>
          </a:p>
        </p:txBody>
      </p:sp>
      <p:sp>
        <p:nvSpPr>
          <p:cNvPr id="8" name="object 8"/>
          <p:cNvSpPr/>
          <p:nvPr/>
        </p:nvSpPr>
        <p:spPr>
          <a:xfrm>
            <a:off x="5863591" y="2355178"/>
            <a:ext cx="2814065" cy="2055099"/>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418356" y="3282696"/>
            <a:ext cx="5230368" cy="258470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76200" y="787168"/>
            <a:ext cx="5715000" cy="1871331"/>
          </a:xfrm>
          <a:prstGeom prst="rect">
            <a:avLst/>
          </a:prstGeom>
        </p:spPr>
        <p:txBody>
          <a:bodyPr vert="horz" wrap="square" lIns="0" tIns="9447" rIns="0" bIns="0" rtlCol="0">
            <a:spAutoFit/>
          </a:bodyPr>
          <a:lstStyle/>
          <a:p>
            <a:pPr marL="295396" marR="644977" indent="-283436">
              <a:lnSpc>
                <a:spcPct val="100800"/>
              </a:lnSpc>
              <a:spcBef>
                <a:spcPts val="75"/>
              </a:spcBef>
              <a:buChar char="-"/>
              <a:tabLst>
                <a:tab pos="295396" algn="l"/>
                <a:tab pos="296028" algn="l"/>
              </a:tabLst>
            </a:pPr>
            <a:r>
              <a:rPr sz="2400" spc="-26" dirty="0">
                <a:latin typeface="Gill Sans MT"/>
                <a:cs typeface="Gill Sans MT"/>
              </a:rPr>
              <a:t>Apply </a:t>
            </a:r>
            <a:r>
              <a:rPr sz="2400" spc="-56" dirty="0">
                <a:latin typeface="Gill Sans MT"/>
                <a:cs typeface="Gill Sans MT"/>
              </a:rPr>
              <a:t>after </a:t>
            </a:r>
            <a:r>
              <a:rPr sz="2400" spc="-26" dirty="0">
                <a:latin typeface="Gill Sans MT"/>
                <a:cs typeface="Gill Sans MT"/>
              </a:rPr>
              <a:t>every </a:t>
            </a:r>
            <a:r>
              <a:rPr sz="2400" spc="-56" dirty="0">
                <a:latin typeface="Gill Sans MT"/>
                <a:cs typeface="Gill Sans MT"/>
              </a:rPr>
              <a:t>convolution </a:t>
            </a:r>
            <a:r>
              <a:rPr sz="2400" spc="-36" dirty="0">
                <a:latin typeface="Gill Sans MT"/>
                <a:cs typeface="Gill Sans MT"/>
              </a:rPr>
              <a:t>operation </a:t>
            </a:r>
            <a:r>
              <a:rPr sz="2400" spc="-56" dirty="0">
                <a:latin typeface="Gill Sans MT"/>
                <a:cs typeface="Gill Sans MT"/>
              </a:rPr>
              <a:t>(i.e., after</a:t>
            </a:r>
            <a:r>
              <a:rPr lang="en-US" sz="2400" spc="-56" dirty="0">
                <a:latin typeface="Gill Sans MT"/>
                <a:cs typeface="Gill Sans MT"/>
              </a:rPr>
              <a:t> </a:t>
            </a:r>
            <a:r>
              <a:rPr sz="2400" spc="-50" dirty="0">
                <a:latin typeface="Gill Sans MT"/>
                <a:cs typeface="Gill Sans MT"/>
              </a:rPr>
              <a:t>convolutional</a:t>
            </a:r>
            <a:r>
              <a:rPr sz="2400" spc="-16" dirty="0">
                <a:latin typeface="Gill Sans MT"/>
                <a:cs typeface="Gill Sans MT"/>
              </a:rPr>
              <a:t> </a:t>
            </a:r>
            <a:r>
              <a:rPr sz="2400" spc="-50" dirty="0">
                <a:latin typeface="Gill Sans MT"/>
                <a:cs typeface="Gill Sans MT"/>
              </a:rPr>
              <a:t>layers)</a:t>
            </a:r>
            <a:endParaRPr sz="2400" dirty="0">
              <a:latin typeface="Gill Sans MT"/>
              <a:cs typeface="Gill Sans MT"/>
            </a:endParaRPr>
          </a:p>
          <a:p>
            <a:pPr marL="296028" marR="5070" indent="-284065">
              <a:lnSpc>
                <a:spcPts val="2899"/>
              </a:lnSpc>
              <a:spcBef>
                <a:spcPts val="10"/>
              </a:spcBef>
              <a:buChar char="-"/>
              <a:tabLst>
                <a:tab pos="295396" algn="l"/>
                <a:tab pos="296028" algn="l"/>
              </a:tabLst>
            </a:pPr>
            <a:r>
              <a:rPr sz="2400" spc="-56" dirty="0">
                <a:latin typeface="Gill Sans MT"/>
                <a:cs typeface="Gill Sans MT"/>
              </a:rPr>
              <a:t>ReLU: </a:t>
            </a:r>
            <a:r>
              <a:rPr sz="2400" spc="-46" dirty="0">
                <a:latin typeface="Gill Sans MT"/>
                <a:cs typeface="Gill Sans MT"/>
              </a:rPr>
              <a:t>pixel-by-pixel </a:t>
            </a:r>
            <a:r>
              <a:rPr sz="2400" spc="-36" dirty="0">
                <a:latin typeface="Gill Sans MT"/>
                <a:cs typeface="Gill Sans MT"/>
              </a:rPr>
              <a:t>operation </a:t>
            </a:r>
            <a:r>
              <a:rPr sz="2400" spc="-46" dirty="0">
                <a:latin typeface="Gill Sans MT"/>
                <a:cs typeface="Gill Sans MT"/>
              </a:rPr>
              <a:t>that replaces </a:t>
            </a:r>
            <a:r>
              <a:rPr sz="2400" spc="-56" dirty="0">
                <a:latin typeface="Gill Sans MT"/>
                <a:cs typeface="Gill Sans MT"/>
              </a:rPr>
              <a:t>all </a:t>
            </a:r>
            <a:r>
              <a:rPr sz="2400" spc="-36" dirty="0">
                <a:latin typeface="Gill Sans MT"/>
                <a:cs typeface="Gill Sans MT"/>
              </a:rPr>
              <a:t>negative</a:t>
            </a:r>
            <a:r>
              <a:rPr lang="en-US" sz="2400" spc="-36" dirty="0">
                <a:latin typeface="Gill Sans MT"/>
                <a:cs typeface="Gill Sans MT"/>
              </a:rPr>
              <a:t> </a:t>
            </a:r>
            <a:r>
              <a:rPr sz="2400" spc="-36" dirty="0">
                <a:latin typeface="Gill Sans MT"/>
                <a:cs typeface="Gill Sans MT"/>
              </a:rPr>
              <a:t>values by </a:t>
            </a:r>
            <a:r>
              <a:rPr sz="2400" spc="-85" dirty="0">
                <a:latin typeface="Gill Sans MT"/>
                <a:cs typeface="Gill Sans MT"/>
              </a:rPr>
              <a:t>zero. </a:t>
            </a:r>
            <a:endParaRPr lang="en-US" sz="2400" spc="-85" dirty="0">
              <a:latin typeface="Gill Sans MT"/>
              <a:cs typeface="Gill Sans MT"/>
            </a:endParaRPr>
          </a:p>
          <a:p>
            <a:pPr marL="296028" marR="5070" indent="-284065">
              <a:lnSpc>
                <a:spcPts val="2899"/>
              </a:lnSpc>
              <a:spcBef>
                <a:spcPts val="10"/>
              </a:spcBef>
              <a:buChar char="-"/>
              <a:tabLst>
                <a:tab pos="295396" algn="l"/>
                <a:tab pos="296028" algn="l"/>
              </a:tabLst>
            </a:pPr>
            <a:r>
              <a:rPr sz="2400" b="1" spc="-79" dirty="0" smtClean="0">
                <a:latin typeface="Gill Sans MT"/>
                <a:cs typeface="Gill Sans MT"/>
              </a:rPr>
              <a:t>Non-linear</a:t>
            </a:r>
            <a:r>
              <a:rPr sz="2400" b="1" spc="-65" dirty="0" smtClean="0">
                <a:latin typeface="Gill Sans MT"/>
                <a:cs typeface="Gill Sans MT"/>
              </a:rPr>
              <a:t> </a:t>
            </a:r>
            <a:r>
              <a:rPr sz="2400" b="1" spc="-75" dirty="0" smtClean="0">
                <a:latin typeface="Gill Sans MT"/>
                <a:cs typeface="Gill Sans MT"/>
              </a:rPr>
              <a:t>operation</a:t>
            </a:r>
            <a:endParaRPr sz="2400" dirty="0">
              <a:latin typeface="Gill Sans MT"/>
              <a:cs typeface="Gill Sans MT"/>
            </a:endParaRPr>
          </a:p>
        </p:txBody>
      </p:sp>
      <p:sp>
        <p:nvSpPr>
          <p:cNvPr id="11" name="object 11"/>
          <p:cNvSpPr/>
          <p:nvPr/>
        </p:nvSpPr>
        <p:spPr>
          <a:xfrm>
            <a:off x="6231075" y="5507226"/>
            <a:ext cx="2813972" cy="426085"/>
          </a:xfrm>
          <a:custGeom>
            <a:avLst/>
            <a:gdLst/>
            <a:ahLst/>
            <a:cxnLst/>
            <a:rect l="l" t="t" r="r" b="b"/>
            <a:pathLst>
              <a:path w="2887979" h="426085">
                <a:moveTo>
                  <a:pt x="2816796"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2816796" y="425564"/>
                </a:lnTo>
                <a:lnTo>
                  <a:pt x="2844408" y="419989"/>
                </a:lnTo>
                <a:lnTo>
                  <a:pt x="2866953" y="404787"/>
                </a:lnTo>
                <a:lnTo>
                  <a:pt x="2882152" y="382241"/>
                </a:lnTo>
                <a:lnTo>
                  <a:pt x="2887726" y="354634"/>
                </a:lnTo>
                <a:lnTo>
                  <a:pt x="2887726" y="70929"/>
                </a:lnTo>
                <a:lnTo>
                  <a:pt x="2882152" y="43323"/>
                </a:lnTo>
                <a:lnTo>
                  <a:pt x="2866953" y="20777"/>
                </a:lnTo>
                <a:lnTo>
                  <a:pt x="2844408" y="5574"/>
                </a:lnTo>
                <a:lnTo>
                  <a:pt x="2816796" y="0"/>
                </a:lnTo>
                <a:close/>
              </a:path>
            </a:pathLst>
          </a:custGeom>
          <a:solidFill>
            <a:srgbClr val="262431"/>
          </a:solidFill>
        </p:spPr>
        <p:txBody>
          <a:bodyPr wrap="square" lIns="0" tIns="0" rIns="0" bIns="0" rtlCol="0"/>
          <a:lstStyle/>
          <a:p>
            <a:endParaRPr/>
          </a:p>
        </p:txBody>
      </p:sp>
      <p:sp>
        <p:nvSpPr>
          <p:cNvPr id="12" name="object 12"/>
          <p:cNvSpPr txBox="1"/>
          <p:nvPr/>
        </p:nvSpPr>
        <p:spPr>
          <a:xfrm>
            <a:off x="6593290" y="5576319"/>
            <a:ext cx="2451753" cy="228239"/>
          </a:xfrm>
          <a:prstGeom prst="rect">
            <a:avLst/>
          </a:prstGeom>
        </p:spPr>
        <p:txBody>
          <a:bodyPr vert="horz" wrap="square" lIns="0" tIns="12605" rIns="0" bIns="0" rtlCol="0">
            <a:spAutoFit/>
          </a:bodyPr>
          <a:lstStyle/>
          <a:p>
            <a:pPr marL="12605">
              <a:spcBef>
                <a:spcPts val="99"/>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ReLU</a:t>
            </a:r>
            <a:endParaRPr sz="1400" dirty="0">
              <a:latin typeface="Courier New"/>
              <a:cs typeface="Courier New"/>
            </a:endParaRPr>
          </a:p>
        </p:txBody>
      </p:sp>
      <p:sp>
        <p:nvSpPr>
          <p:cNvPr id="13" name="object 13"/>
          <p:cNvSpPr/>
          <p:nvPr/>
        </p:nvSpPr>
        <p:spPr>
          <a:xfrm>
            <a:off x="6293366" y="5544314"/>
            <a:ext cx="226312" cy="329184"/>
          </a:xfrm>
          <a:prstGeom prst="rect">
            <a:avLst/>
          </a:prstGeom>
          <a:blipFill>
            <a:blip r:embed="rId4" cstate="print"/>
            <a:stretch>
              <a:fillRect/>
            </a:stretch>
          </a:blipFill>
        </p:spPr>
        <p:txBody>
          <a:bodyPr wrap="square" lIns="0" tIns="0" rIns="0" bIns="0" rtlCol="0"/>
          <a:lstStyle/>
          <a:p>
            <a:endParaRPr/>
          </a:p>
        </p:txBody>
      </p:sp>
      <p:sp>
        <p:nvSpPr>
          <p:cNvPr id="15" name="object 15"/>
          <p:cNvSpPr txBox="1"/>
          <p:nvPr/>
        </p:nvSpPr>
        <p:spPr>
          <a:xfrm>
            <a:off x="7791579" y="6562150"/>
            <a:ext cx="1581047" cy="179536"/>
          </a:xfrm>
          <a:prstGeom prst="rect">
            <a:avLst/>
          </a:prstGeom>
        </p:spPr>
        <p:txBody>
          <a:bodyPr vert="horz" wrap="square" lIns="0" tIns="0" rIns="0" bIns="0" rtlCol="0">
            <a:spAutoFit/>
          </a:bodyPr>
          <a:lstStyle/>
          <a:p>
            <a:pPr marL="12605">
              <a:lnSpc>
                <a:spcPts val="1420"/>
              </a:lnSpc>
            </a:pPr>
            <a:r>
              <a:rPr sz="1200" spc="-56" dirty="0">
                <a:latin typeface="Gill Sans MT"/>
                <a:cs typeface="Gill Sans MT"/>
              </a:rPr>
              <a:t>Karn </a:t>
            </a:r>
            <a:r>
              <a:rPr sz="1200" i="1" spc="-20" dirty="0">
                <a:latin typeface="Gill Sans MT"/>
                <a:cs typeface="Gill Sans MT"/>
              </a:rPr>
              <a:t>Intuitive </a:t>
            </a:r>
            <a:r>
              <a:rPr sz="1200" i="1" dirty="0">
                <a:latin typeface="Gill Sans MT"/>
                <a:cs typeface="Gill Sans MT"/>
              </a:rPr>
              <a:t>CNNs</a:t>
            </a:r>
            <a:endParaRPr sz="1200" dirty="0">
              <a:latin typeface="Gill Sans MT"/>
              <a:cs typeface="Gill Sans MT"/>
            </a:endParaRPr>
          </a:p>
        </p:txBody>
      </p:sp>
      <p:pic>
        <p:nvPicPr>
          <p:cNvPr id="2" name="Picture 1"/>
          <p:cNvPicPr>
            <a:picLocks noChangeAspect="1"/>
          </p:cNvPicPr>
          <p:nvPr/>
        </p:nvPicPr>
        <p:blipFill>
          <a:blip r:embed="rId5"/>
          <a:stretch>
            <a:fillRect/>
          </a:stretch>
        </p:blipFill>
        <p:spPr>
          <a:xfrm>
            <a:off x="5905500" y="4726081"/>
            <a:ext cx="2933700" cy="46672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0"/>
            <a:ext cx="9143998" cy="623634"/>
          </a:xfrm>
          <a:prstGeom prst="rect">
            <a:avLst/>
          </a:prstGeom>
        </p:spPr>
        <p:txBody>
          <a:bodyPr vert="horz" wrap="square" lIns="0" tIns="12605" rIns="0" bIns="0" rtlCol="0">
            <a:spAutoFit/>
          </a:bodyPr>
          <a:lstStyle/>
          <a:p>
            <a:pPr marL="12605" algn="ctr">
              <a:spcBef>
                <a:spcPts val="99"/>
              </a:spcBef>
            </a:pPr>
            <a:r>
              <a:rPr sz="4000" spc="-20" dirty="0"/>
              <a:t>Pooling</a:t>
            </a:r>
          </a:p>
        </p:txBody>
      </p:sp>
      <p:sp>
        <p:nvSpPr>
          <p:cNvPr id="5" name="object 5"/>
          <p:cNvSpPr/>
          <p:nvPr/>
        </p:nvSpPr>
        <p:spPr>
          <a:xfrm>
            <a:off x="228600" y="1127760"/>
            <a:ext cx="8119872" cy="4495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457057" y="5709413"/>
            <a:ext cx="6571297" cy="443636"/>
          </a:xfrm>
          <a:prstGeom prst="rect">
            <a:avLst/>
          </a:prstGeom>
        </p:spPr>
        <p:txBody>
          <a:bodyPr vert="horz" wrap="square" lIns="0" tIns="12605" rIns="0" bIns="0" rtlCol="0">
            <a:spAutoFit/>
          </a:bodyPr>
          <a:lstStyle/>
          <a:p>
            <a:pPr marL="12605">
              <a:spcBef>
                <a:spcPts val="99"/>
              </a:spcBef>
            </a:pPr>
            <a:r>
              <a:rPr lang="en-US" sz="2800" spc="-50" dirty="0">
                <a:latin typeface="Gill Sans MT"/>
                <a:cs typeface="Gill Sans MT"/>
              </a:rPr>
              <a:t>Max Pooling, average pooling</a:t>
            </a:r>
            <a:endParaRPr sz="2800" dirty="0">
              <a:latin typeface="Gill Sans MT"/>
              <a:cs typeface="Gill Sans MT"/>
            </a:endParaRPr>
          </a:p>
        </p:txBody>
      </p:sp>
      <p:sp>
        <p:nvSpPr>
          <p:cNvPr id="7" name="object 7"/>
          <p:cNvSpPr txBox="1"/>
          <p:nvPr/>
        </p:nvSpPr>
        <p:spPr>
          <a:xfrm>
            <a:off x="6441213" y="3827805"/>
            <a:ext cx="2395061" cy="1490152"/>
          </a:xfrm>
          <a:prstGeom prst="rect">
            <a:avLst/>
          </a:prstGeom>
        </p:spPr>
        <p:txBody>
          <a:bodyPr vert="horz" wrap="square" lIns="0" tIns="12605" rIns="0" bIns="0" rtlCol="0">
            <a:spAutoFit/>
          </a:bodyPr>
          <a:lstStyle/>
          <a:p>
            <a:pPr marL="352726" indent="-340125">
              <a:spcBef>
                <a:spcPts val="99"/>
              </a:spcBef>
              <a:buAutoNum type="arabicParenR"/>
              <a:tabLst>
                <a:tab pos="352726" algn="l"/>
              </a:tabLst>
            </a:pPr>
            <a:r>
              <a:rPr sz="2400" spc="-26" dirty="0">
                <a:latin typeface="Gill Sans MT"/>
                <a:cs typeface="Gill Sans MT"/>
              </a:rPr>
              <a:t>Reduced</a:t>
            </a:r>
            <a:r>
              <a:rPr sz="2400" spc="-30" dirty="0">
                <a:latin typeface="Gill Sans MT"/>
                <a:cs typeface="Gill Sans MT"/>
              </a:rPr>
              <a:t> </a:t>
            </a:r>
            <a:r>
              <a:rPr sz="2400" spc="-50" dirty="0">
                <a:latin typeface="Gill Sans MT"/>
                <a:cs typeface="Gill Sans MT"/>
              </a:rPr>
              <a:t>dimensionality</a:t>
            </a:r>
            <a:endParaRPr sz="2400">
              <a:latin typeface="Gill Sans MT"/>
              <a:cs typeface="Gill Sans MT"/>
            </a:endParaRPr>
          </a:p>
          <a:p>
            <a:pPr marL="352726" indent="-340125">
              <a:spcBef>
                <a:spcPts val="26"/>
              </a:spcBef>
              <a:buAutoNum type="arabicParenR"/>
              <a:tabLst>
                <a:tab pos="352726" algn="l"/>
              </a:tabLst>
            </a:pPr>
            <a:r>
              <a:rPr sz="2400" spc="-30" dirty="0">
                <a:latin typeface="Gill Sans MT"/>
                <a:cs typeface="Gill Sans MT"/>
              </a:rPr>
              <a:t>Spatial</a:t>
            </a:r>
            <a:r>
              <a:rPr sz="2400" spc="-16" dirty="0">
                <a:latin typeface="Gill Sans MT"/>
                <a:cs typeface="Gill Sans MT"/>
              </a:rPr>
              <a:t> </a:t>
            </a:r>
            <a:r>
              <a:rPr sz="2400" spc="-46" dirty="0">
                <a:latin typeface="Gill Sans MT"/>
                <a:cs typeface="Gill Sans MT"/>
              </a:rPr>
              <a:t>invariance</a:t>
            </a:r>
            <a:endParaRPr sz="2400">
              <a:latin typeface="Gill Sans MT"/>
              <a:cs typeface="Gill Sans MT"/>
            </a:endParaRPr>
          </a:p>
        </p:txBody>
      </p:sp>
      <p:sp>
        <p:nvSpPr>
          <p:cNvPr id="8" name="object 8"/>
          <p:cNvSpPr/>
          <p:nvPr/>
        </p:nvSpPr>
        <p:spPr>
          <a:xfrm>
            <a:off x="3801154" y="3240720"/>
            <a:ext cx="2313624" cy="1153161"/>
          </a:xfrm>
          <a:custGeom>
            <a:avLst/>
            <a:gdLst/>
            <a:ahLst/>
            <a:cxnLst/>
            <a:rect l="l" t="t" r="r" b="b"/>
            <a:pathLst>
              <a:path w="3084829" h="1153160">
                <a:moveTo>
                  <a:pt x="2968142" y="0"/>
                </a:moveTo>
                <a:lnTo>
                  <a:pt x="116357" y="0"/>
                </a:lnTo>
                <a:lnTo>
                  <a:pt x="71066" y="9143"/>
                </a:lnTo>
                <a:lnTo>
                  <a:pt x="34080" y="34080"/>
                </a:lnTo>
                <a:lnTo>
                  <a:pt x="9144" y="71066"/>
                </a:lnTo>
                <a:lnTo>
                  <a:pt x="0" y="116357"/>
                </a:lnTo>
                <a:lnTo>
                  <a:pt x="0" y="1036523"/>
                </a:lnTo>
                <a:lnTo>
                  <a:pt x="9144" y="1081814"/>
                </a:lnTo>
                <a:lnTo>
                  <a:pt x="34080" y="1118800"/>
                </a:lnTo>
                <a:lnTo>
                  <a:pt x="71066" y="1143736"/>
                </a:lnTo>
                <a:lnTo>
                  <a:pt x="116357" y="1152880"/>
                </a:lnTo>
                <a:lnTo>
                  <a:pt x="2968142" y="1152880"/>
                </a:lnTo>
                <a:lnTo>
                  <a:pt x="3013433" y="1143736"/>
                </a:lnTo>
                <a:lnTo>
                  <a:pt x="3050419" y="1118800"/>
                </a:lnTo>
                <a:lnTo>
                  <a:pt x="3075355" y="1081814"/>
                </a:lnTo>
                <a:lnTo>
                  <a:pt x="3084499" y="1036523"/>
                </a:lnTo>
                <a:lnTo>
                  <a:pt x="3084499" y="116357"/>
                </a:lnTo>
                <a:lnTo>
                  <a:pt x="3075355" y="71066"/>
                </a:lnTo>
                <a:lnTo>
                  <a:pt x="3050419" y="34080"/>
                </a:lnTo>
                <a:lnTo>
                  <a:pt x="3013433" y="9143"/>
                </a:lnTo>
                <a:lnTo>
                  <a:pt x="2968142" y="0"/>
                </a:lnTo>
                <a:close/>
              </a:path>
            </a:pathLst>
          </a:custGeom>
          <a:solidFill>
            <a:srgbClr val="262431"/>
          </a:solidFill>
        </p:spPr>
        <p:txBody>
          <a:bodyPr wrap="square" lIns="0" tIns="0" rIns="0" bIns="0" rtlCol="0"/>
          <a:lstStyle/>
          <a:p>
            <a:endParaRPr/>
          </a:p>
        </p:txBody>
      </p:sp>
      <p:sp>
        <p:nvSpPr>
          <p:cNvPr id="9" name="object 9"/>
          <p:cNvSpPr/>
          <p:nvPr/>
        </p:nvSpPr>
        <p:spPr>
          <a:xfrm>
            <a:off x="5792748" y="3922778"/>
            <a:ext cx="224027" cy="32918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3894772" y="3354377"/>
            <a:ext cx="2074544" cy="861903"/>
          </a:xfrm>
          <a:prstGeom prst="rect">
            <a:avLst/>
          </a:prstGeom>
        </p:spPr>
        <p:txBody>
          <a:bodyPr vert="horz" wrap="square" lIns="0" tIns="17015" rIns="0" bIns="0" rtlCol="0">
            <a:spAutoFit/>
          </a:bodyPr>
          <a:lstStyle/>
          <a:p>
            <a:pPr marL="316191" indent="-316823">
              <a:lnSpc>
                <a:spcPct val="97800"/>
              </a:lnSpc>
              <a:spcBef>
                <a:spcPts val="135"/>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MaxPool2D(</a:t>
            </a:r>
            <a:r>
              <a:rPr lang="en-US" sz="1400" spc="-6" dirty="0">
                <a:solidFill>
                  <a:srgbClr val="F8F8F2"/>
                </a:solidFill>
                <a:latin typeface="Courier New"/>
                <a:cs typeface="Courier New"/>
              </a:rPr>
              <a:t> </a:t>
            </a:r>
            <a:r>
              <a:rPr sz="1400" spc="-6" dirty="0" err="1">
                <a:solidFill>
                  <a:srgbClr val="F8F8F2"/>
                </a:solidFill>
                <a:latin typeface="Courier New"/>
                <a:cs typeface="Courier New"/>
              </a:rPr>
              <a:t>pool_size</a:t>
            </a:r>
            <a:r>
              <a:rPr sz="1400" spc="-6" dirty="0">
                <a:solidFill>
                  <a:srgbClr val="F92672"/>
                </a:solidFill>
                <a:latin typeface="Courier New"/>
                <a:cs typeface="Courier New"/>
              </a:rPr>
              <a:t>=</a:t>
            </a:r>
            <a:r>
              <a:rPr sz="1400" spc="-6" dirty="0">
                <a:solidFill>
                  <a:srgbClr val="F8F8F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r>
              <a:rPr sz="1400" spc="-6" dirty="0">
                <a:solidFill>
                  <a:srgbClr val="F8F8F2"/>
                </a:solidFill>
                <a:latin typeface="Courier New"/>
                <a:cs typeface="Courier New"/>
              </a:rPr>
              <a:t>strides</a:t>
            </a:r>
            <a:r>
              <a:rPr sz="1400" spc="-6" dirty="0">
                <a:solidFill>
                  <a:srgbClr val="F92672"/>
                </a:solidFill>
                <a:latin typeface="Courier New"/>
                <a:cs typeface="Courier New"/>
              </a:rPr>
              <a:t>=</a:t>
            </a:r>
            <a:r>
              <a:rPr sz="1400" spc="-6" dirty="0">
                <a:solidFill>
                  <a:srgbClr val="AE81FF"/>
                </a:solidFill>
                <a:latin typeface="Courier New"/>
                <a:cs typeface="Courier New"/>
              </a:rPr>
              <a:t>2</a:t>
            </a:r>
            <a:endParaRPr sz="1400" dirty="0">
              <a:latin typeface="Courier New"/>
              <a:cs typeface="Courier New"/>
            </a:endParaRPr>
          </a:p>
        </p:txBody>
      </p:sp>
      <p:sp>
        <p:nvSpPr>
          <p:cNvPr id="11" name="object 11"/>
          <p:cNvSpPr txBox="1"/>
          <p:nvPr/>
        </p:nvSpPr>
        <p:spPr>
          <a:xfrm>
            <a:off x="3894772" y="3988193"/>
            <a:ext cx="80485" cy="228268"/>
          </a:xfrm>
          <a:prstGeom prst="rect">
            <a:avLst/>
          </a:prstGeom>
        </p:spPr>
        <p:txBody>
          <a:bodyPr vert="horz" wrap="square" lIns="0" tIns="12605" rIns="0" bIns="0" rtlCol="0">
            <a:spAutoFit/>
          </a:bodyPr>
          <a:lstStyle/>
          <a:p>
            <a:pPr>
              <a:spcBef>
                <a:spcPts val="99"/>
              </a:spcBef>
            </a:pPr>
            <a:r>
              <a:rPr sz="1400" dirty="0">
                <a:solidFill>
                  <a:srgbClr val="F8F8F2"/>
                </a:solidFill>
                <a:latin typeface="Courier New"/>
                <a:cs typeface="Courier New"/>
              </a:rPr>
              <a:t>)</a:t>
            </a:r>
            <a:endParaRPr sz="1400">
              <a:latin typeface="Courier New"/>
              <a:cs typeface="Courier New"/>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p:nvPr/>
        </p:nvSpPr>
        <p:spPr>
          <a:xfrm>
            <a:off x="0" y="0"/>
            <a:ext cx="9148264" cy="1025922"/>
          </a:xfrm>
          <a:prstGeom prst="rect">
            <a:avLst/>
          </a:prstGeom>
          <a:noFill/>
        </p:spPr>
        <p:txBody>
          <a:bodyPr vert="horz" wrap="square" lIns="0" tIns="0" rIns="0" bIns="0" rtlCol="0">
            <a:spAutoFit/>
          </a:bodyPr>
          <a:lstStyle/>
          <a:p>
            <a:pPr algn="ctr" defTabSz="818915">
              <a:lnSpc>
                <a:spcPts val="4037"/>
              </a:lnSpc>
            </a:pPr>
            <a:r>
              <a:rPr lang="en-CA" sz="3400" dirty="0">
                <a:solidFill>
                  <a:srgbClr val="000000"/>
                </a:solidFill>
                <a:cs typeface="Calibri"/>
              </a:rPr>
              <a:t>The </a:t>
            </a:r>
            <a:r>
              <a:rPr lang="en-CA" sz="3400" dirty="0" err="1">
                <a:solidFill>
                  <a:srgbClr val="000000"/>
                </a:solidFill>
                <a:cs typeface="Calibri"/>
              </a:rPr>
              <a:t>REctified</a:t>
            </a:r>
            <a:r>
              <a:rPr lang="en-CA" sz="3400" dirty="0">
                <a:solidFill>
                  <a:srgbClr val="000000"/>
                </a:solidFill>
                <a:cs typeface="Calibri"/>
              </a:rPr>
              <a:t> Linear Unit (RELU) is a common</a:t>
            </a:r>
            <a:r>
              <a:rPr lang="en-CA" sz="3400" dirty="0">
                <a:solidFill>
                  <a:srgbClr val="000000"/>
                </a:solidFill>
                <a:latin typeface="Times New Roman"/>
              </a:rPr>
              <a:t/>
            </a:r>
            <a:br>
              <a:rPr lang="en-CA" sz="3400" dirty="0">
                <a:solidFill>
                  <a:srgbClr val="000000"/>
                </a:solidFill>
                <a:latin typeface="Times New Roman"/>
              </a:rPr>
            </a:br>
            <a:r>
              <a:rPr lang="en-CA" sz="3400" dirty="0">
                <a:solidFill>
                  <a:srgbClr val="000000"/>
                </a:solidFill>
                <a:cs typeface="Calibri"/>
              </a:rPr>
              <a:t>non-linear</a:t>
            </a:r>
            <a:r>
              <a:rPr lang="en-CA" sz="3400" b="1" dirty="0">
                <a:solidFill>
                  <a:srgbClr val="000000"/>
                </a:solidFill>
                <a:latin typeface="Calibri Bold"/>
                <a:cs typeface="Calibri Bold"/>
              </a:rPr>
              <a:t> detector</a:t>
            </a:r>
            <a:r>
              <a:rPr lang="en-CA" sz="3400" dirty="0">
                <a:solidFill>
                  <a:srgbClr val="000000"/>
                </a:solidFill>
                <a:cs typeface="Calibri"/>
              </a:rPr>
              <a:t> stage after </a:t>
            </a:r>
            <a:r>
              <a:rPr lang="en-CA" sz="3400" dirty="0" smtClean="0">
                <a:solidFill>
                  <a:srgbClr val="000000"/>
                </a:solidFill>
                <a:cs typeface="Calibri"/>
              </a:rPr>
              <a:t>convolution</a:t>
            </a:r>
            <a:endParaRPr lang="en-CA" sz="3400" dirty="0">
              <a:solidFill>
                <a:srgbClr val="000000"/>
              </a:solidFill>
              <a:cs typeface="Calibri"/>
            </a:endParaRPr>
          </a:p>
        </p:txBody>
      </p:sp>
      <p:sp>
        <p:nvSpPr>
          <p:cNvPr id="3" name="TextBox 3"/>
          <p:cNvSpPr txBox="1"/>
          <p:nvPr/>
        </p:nvSpPr>
        <p:spPr>
          <a:xfrm>
            <a:off x="76200" y="1647266"/>
            <a:ext cx="9117881" cy="718145"/>
          </a:xfrm>
          <a:prstGeom prst="rect">
            <a:avLst/>
          </a:prstGeom>
          <a:noFill/>
        </p:spPr>
        <p:txBody>
          <a:bodyPr vert="horz" wrap="none" lIns="0" tIns="0" rIns="0" bIns="0" rtlCol="0">
            <a:spAutoFit/>
          </a:bodyPr>
          <a:lstStyle/>
          <a:p>
            <a:pPr defTabSz="818915">
              <a:lnSpc>
                <a:spcPts val="1885"/>
              </a:lnSpc>
            </a:pPr>
            <a:r>
              <a:rPr lang="en-CA" dirty="0">
                <a:solidFill>
                  <a:srgbClr val="333333"/>
                </a:solidFill>
                <a:latin typeface="Consolas"/>
                <a:cs typeface="Consolas"/>
              </a:rPr>
              <a:t>x</a:t>
            </a:r>
            <a:r>
              <a:rPr lang="en-CA" dirty="0">
                <a:solidFill>
                  <a:srgbClr val="A71C5D"/>
                </a:solidFill>
                <a:latin typeface="Consolas"/>
                <a:cs typeface="Consolas"/>
              </a:rPr>
              <a:t> =</a:t>
            </a:r>
            <a:r>
              <a:rPr lang="en-CA" dirty="0">
                <a:solidFill>
                  <a:srgbClr val="333333"/>
                </a:solidFill>
                <a:latin typeface="Consolas"/>
                <a:cs typeface="Consolas"/>
              </a:rPr>
              <a:t> tf.nn.conv2d(x, W,</a:t>
            </a:r>
            <a:r>
              <a:rPr lang="en-CA" dirty="0">
                <a:solidFill>
                  <a:srgbClr val="ED6942"/>
                </a:solidFill>
                <a:latin typeface="Consolas"/>
                <a:cs typeface="Consolas"/>
              </a:rPr>
              <a:t> strides</a:t>
            </a:r>
            <a:r>
              <a:rPr lang="en-CA" dirty="0">
                <a:solidFill>
                  <a:srgbClr val="A71C5D"/>
                </a:solidFill>
                <a:latin typeface="Consolas"/>
                <a:cs typeface="Consolas"/>
              </a:rPr>
              <a:t>=</a:t>
            </a:r>
            <a:r>
              <a:rPr lang="en-CA" dirty="0">
                <a:solidFill>
                  <a:srgbClr val="333333"/>
                </a:solidFill>
                <a:latin typeface="Consolas"/>
                <a:cs typeface="Consolas"/>
              </a:rPr>
              <a:t>[</a:t>
            </a:r>
            <a:r>
              <a:rPr lang="en-CA" dirty="0">
                <a:solidFill>
                  <a:srgbClr val="0085B3"/>
                </a:solidFill>
                <a:latin typeface="Consolas"/>
                <a:cs typeface="Consolas"/>
              </a:rPr>
              <a:t>1</a:t>
            </a:r>
            <a:r>
              <a:rPr lang="en-CA" dirty="0">
                <a:solidFill>
                  <a:srgbClr val="333333"/>
                </a:solidFill>
                <a:latin typeface="Consolas"/>
                <a:cs typeface="Consolas"/>
              </a:rPr>
              <a:t>, strides, strides,</a:t>
            </a:r>
            <a:r>
              <a:rPr lang="en-CA" dirty="0">
                <a:solidFill>
                  <a:srgbClr val="0085B3"/>
                </a:solidFill>
                <a:latin typeface="Consolas"/>
                <a:cs typeface="Consolas"/>
              </a:rPr>
              <a:t> 1</a:t>
            </a:r>
            <a:r>
              <a:rPr lang="en-CA" dirty="0">
                <a:solidFill>
                  <a:srgbClr val="333333"/>
                </a:solidFill>
                <a:latin typeface="Consolas"/>
                <a:cs typeface="Consolas"/>
              </a:rPr>
              <a:t>],</a:t>
            </a:r>
            <a:r>
              <a:rPr lang="en-CA" dirty="0">
                <a:solidFill>
                  <a:srgbClr val="ED6942"/>
                </a:solidFill>
                <a:latin typeface="Consolas"/>
                <a:cs typeface="Consolas"/>
              </a:rPr>
              <a:t> padding</a:t>
            </a:r>
            <a:r>
              <a:rPr lang="en-CA" dirty="0">
                <a:solidFill>
                  <a:srgbClr val="A71C5D"/>
                </a:solidFill>
                <a:latin typeface="Consolas"/>
                <a:cs typeface="Consolas"/>
              </a:rPr>
              <a:t>=</a:t>
            </a:r>
            <a:r>
              <a:rPr lang="en-CA" dirty="0">
                <a:solidFill>
                  <a:srgbClr val="173591"/>
                </a:solidFill>
                <a:latin typeface="Consolas"/>
                <a:cs typeface="Consolas"/>
              </a:rPr>
              <a:t>'SAME'</a:t>
            </a:r>
            <a:r>
              <a:rPr lang="en-CA" dirty="0">
                <a:solidFill>
                  <a:srgbClr val="333333"/>
                </a:solidFill>
                <a:latin typeface="Consolas"/>
                <a:cs typeface="Consolas"/>
              </a:rPr>
              <a:t>)</a:t>
            </a:r>
            <a:r>
              <a:rPr lang="en-CA" dirty="0">
                <a:solidFill>
                  <a:srgbClr val="000000"/>
                </a:solidFill>
                <a:latin typeface="Times New Roman"/>
              </a:rPr>
              <a:t/>
            </a:r>
            <a:br>
              <a:rPr lang="en-CA" dirty="0">
                <a:solidFill>
                  <a:srgbClr val="000000"/>
                </a:solidFill>
                <a:latin typeface="Times New Roman"/>
              </a:rPr>
            </a:br>
            <a:r>
              <a:rPr lang="en-CA" dirty="0">
                <a:solidFill>
                  <a:srgbClr val="333333"/>
                </a:solidFill>
                <a:latin typeface="Consolas"/>
                <a:cs typeface="Consolas"/>
              </a:rPr>
              <a:t>x</a:t>
            </a:r>
            <a:r>
              <a:rPr lang="en-CA" dirty="0">
                <a:solidFill>
                  <a:srgbClr val="A71C5D"/>
                </a:solidFill>
                <a:latin typeface="Consolas"/>
                <a:cs typeface="Consolas"/>
              </a:rPr>
              <a:t> =</a:t>
            </a:r>
            <a:r>
              <a:rPr lang="en-CA" dirty="0">
                <a:solidFill>
                  <a:srgbClr val="333333"/>
                </a:solidFill>
                <a:latin typeface="Consolas"/>
                <a:cs typeface="Consolas"/>
              </a:rPr>
              <a:t> </a:t>
            </a:r>
            <a:r>
              <a:rPr lang="en-CA" dirty="0" err="1">
                <a:solidFill>
                  <a:srgbClr val="333333"/>
                </a:solidFill>
                <a:latin typeface="Consolas"/>
                <a:cs typeface="Consolas"/>
              </a:rPr>
              <a:t>tf.nn.bias_add</a:t>
            </a:r>
            <a:r>
              <a:rPr lang="en-CA" dirty="0">
                <a:solidFill>
                  <a:srgbClr val="333333"/>
                </a:solidFill>
                <a:latin typeface="Consolas"/>
                <a:cs typeface="Consolas"/>
              </a:rPr>
              <a:t>(x, b)</a:t>
            </a:r>
          </a:p>
          <a:p>
            <a:pPr defTabSz="818915">
              <a:lnSpc>
                <a:spcPts val="1804"/>
              </a:lnSpc>
            </a:pPr>
            <a:r>
              <a:rPr lang="en-CA" dirty="0">
                <a:solidFill>
                  <a:srgbClr val="333333"/>
                </a:solidFill>
                <a:latin typeface="Consolas"/>
                <a:cs typeface="Consolas"/>
              </a:rPr>
              <a:t>x= </a:t>
            </a:r>
            <a:r>
              <a:rPr lang="en-CA" dirty="0" err="1">
                <a:solidFill>
                  <a:srgbClr val="333333"/>
                </a:solidFill>
                <a:latin typeface="Consolas"/>
                <a:cs typeface="Consolas"/>
              </a:rPr>
              <a:t>tf.nn.relu</a:t>
            </a:r>
            <a:r>
              <a:rPr lang="en-CA" dirty="0">
                <a:solidFill>
                  <a:srgbClr val="333333"/>
                </a:solidFill>
                <a:latin typeface="Consolas"/>
                <a:cs typeface="Consolas"/>
              </a:rPr>
              <a:t>(x</a:t>
            </a:r>
            <a:r>
              <a:rPr lang="en-CA" dirty="0" smtClean="0">
                <a:solidFill>
                  <a:srgbClr val="333333"/>
                </a:solidFill>
                <a:latin typeface="Consolas"/>
                <a:cs typeface="Consolas"/>
              </a:rPr>
              <a:t>)</a:t>
            </a:r>
            <a:endParaRPr lang="en-CA" dirty="0">
              <a:solidFill>
                <a:srgbClr val="333333"/>
              </a:solidFill>
              <a:latin typeface="Consolas"/>
              <a:cs typeface="Consolas"/>
            </a:endParaRPr>
          </a:p>
        </p:txBody>
      </p:sp>
      <p:sp>
        <p:nvSpPr>
          <p:cNvPr id="5" name="TextBox 5"/>
          <p:cNvSpPr txBox="1"/>
          <p:nvPr/>
        </p:nvSpPr>
        <p:spPr>
          <a:xfrm>
            <a:off x="3371275" y="5434874"/>
            <a:ext cx="2146042" cy="762383"/>
          </a:xfrm>
          <a:prstGeom prst="rect">
            <a:avLst/>
          </a:prstGeom>
          <a:noFill/>
        </p:spPr>
        <p:txBody>
          <a:bodyPr vert="horz" wrap="none" lIns="0" tIns="0" rIns="0" bIns="0" rtlCol="0">
            <a:spAutoFit/>
          </a:bodyPr>
          <a:lstStyle/>
          <a:p>
            <a:pPr defTabSz="818915">
              <a:lnSpc>
                <a:spcPts val="3041"/>
              </a:lnSpc>
            </a:pPr>
            <a:r>
              <a:rPr lang="en-CA" sz="2800">
                <a:solidFill>
                  <a:srgbClr val="000000"/>
                </a:solidFill>
                <a:cs typeface="Calibri"/>
              </a:rPr>
              <a:t>f(x) = max(0, x)</a:t>
            </a:r>
          </a:p>
          <a:p>
            <a:pPr defTabSz="818915">
              <a:lnSpc>
                <a:spcPts val="3041"/>
              </a:lnSpc>
            </a:pPr>
            <a:endParaRPr lang="en-CA" sz="2800">
              <a:solidFill>
                <a:srgbClr val="000000"/>
              </a:solidFill>
            </a:endParaRPr>
          </a:p>
        </p:txBody>
      </p:sp>
      <p:sp>
        <p:nvSpPr>
          <p:cNvPr id="6" name="TextBox 6"/>
          <p:cNvSpPr txBox="1"/>
          <p:nvPr/>
        </p:nvSpPr>
        <p:spPr>
          <a:xfrm>
            <a:off x="1420093" y="5827079"/>
            <a:ext cx="6203478" cy="1219811"/>
          </a:xfrm>
          <a:prstGeom prst="rect">
            <a:avLst/>
          </a:prstGeom>
          <a:noFill/>
        </p:spPr>
        <p:txBody>
          <a:bodyPr vert="horz" wrap="none" lIns="0" tIns="0" rIns="0" bIns="0" rtlCol="0">
            <a:spAutoFit/>
          </a:bodyPr>
          <a:lstStyle/>
          <a:p>
            <a:pPr defTabSz="818915">
              <a:lnSpc>
                <a:spcPts val="3230"/>
              </a:lnSpc>
              <a:tabLst>
                <a:tab pos="591439" algn="l"/>
              </a:tabLst>
            </a:pPr>
            <a:r>
              <a:rPr lang="en-CA" sz="2800">
                <a:solidFill>
                  <a:srgbClr val="000000"/>
                </a:solidFill>
                <a:cs typeface="Calibri"/>
              </a:rPr>
              <a:t>When will we backpropagate through this?</a:t>
            </a:r>
            <a:r>
              <a:rPr lang="en-CA" sz="2800">
                <a:solidFill>
                  <a:srgbClr val="000000"/>
                </a:solidFill>
                <a:latin typeface="Times New Roman"/>
              </a:rPr>
              <a:t/>
            </a:r>
            <a:br>
              <a:rPr lang="en-CA" sz="2800">
                <a:solidFill>
                  <a:srgbClr val="000000"/>
                </a:solidFill>
                <a:latin typeface="Times New Roman"/>
              </a:rPr>
            </a:br>
            <a:r>
              <a:rPr lang="en-CA" sz="2800">
                <a:solidFill>
                  <a:srgbClr val="000000"/>
                </a:solidFill>
                <a:cs typeface="Calibri"/>
              </a:rPr>
              <a:t>	Once it “dies” what happens to it?</a:t>
            </a:r>
          </a:p>
          <a:p>
            <a:pPr defTabSz="818915">
              <a:lnSpc>
                <a:spcPts val="3230"/>
              </a:lnSpc>
            </a:pPr>
            <a:endParaRPr lang="en-CA" sz="2800">
              <a:solidFill>
                <a:srgbClr val="000000"/>
              </a:solidFill>
            </a:endParaRPr>
          </a:p>
        </p:txBody>
      </p:sp>
      <p:sp>
        <p:nvSpPr>
          <p:cNvPr id="8" name="object 8"/>
          <p:cNvSpPr/>
          <p:nvPr/>
        </p:nvSpPr>
        <p:spPr>
          <a:xfrm>
            <a:off x="2590801" y="2612362"/>
            <a:ext cx="3862062" cy="25755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6182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21"/>
            <a:ext cx="9144000" cy="6846794"/>
          </a:xfrm>
          <a:prstGeom prst="rect">
            <a:avLst/>
          </a:prstGeom>
        </p:spPr>
      </p:pic>
      <p:sp>
        <p:nvSpPr>
          <p:cNvPr id="13" name="TextBox 2"/>
          <p:cNvSpPr txBox="1"/>
          <p:nvPr/>
        </p:nvSpPr>
        <p:spPr>
          <a:xfrm>
            <a:off x="750457" y="381002"/>
            <a:ext cx="7644458" cy="1527568"/>
          </a:xfrm>
          <a:prstGeom prst="rect">
            <a:avLst/>
          </a:prstGeom>
          <a:noFill/>
        </p:spPr>
        <p:txBody>
          <a:bodyPr vert="horz" wrap="none" lIns="0" tIns="0" rIns="0" bIns="0" rtlCol="0">
            <a:spAutoFit/>
          </a:bodyPr>
          <a:lstStyle/>
          <a:p>
            <a:pPr defTabSz="818915">
              <a:lnSpc>
                <a:spcPts val="4037"/>
              </a:lnSpc>
              <a:tabLst>
                <a:tab pos="2456729" algn="l"/>
              </a:tabLst>
            </a:pPr>
            <a:r>
              <a:rPr lang="en-CA" sz="3400">
                <a:solidFill>
                  <a:srgbClr val="000000"/>
                </a:solidFill>
                <a:cs typeface="Calibri"/>
              </a:rPr>
              <a:t>Pooling reduces dimensionality by giving up</a:t>
            </a:r>
            <a:r>
              <a:rPr lang="en-CA" sz="3400">
                <a:solidFill>
                  <a:srgbClr val="000000"/>
                </a:solidFill>
                <a:latin typeface="Times New Roman"/>
              </a:rPr>
              <a:t/>
            </a:r>
            <a:br>
              <a:rPr lang="en-CA" sz="3400">
                <a:solidFill>
                  <a:srgbClr val="000000"/>
                </a:solidFill>
                <a:latin typeface="Times New Roman"/>
              </a:rPr>
            </a:br>
            <a:r>
              <a:rPr lang="en-CA" sz="3400">
                <a:solidFill>
                  <a:srgbClr val="000000"/>
                </a:solidFill>
                <a:cs typeface="Calibri"/>
              </a:rPr>
              <a:t>	spatial location</a:t>
            </a:r>
          </a:p>
          <a:p>
            <a:pPr defTabSz="818915">
              <a:lnSpc>
                <a:spcPts val="4037"/>
              </a:lnSpc>
            </a:pPr>
            <a:endParaRPr lang="en-CA" sz="3400">
              <a:solidFill>
                <a:srgbClr val="000000"/>
              </a:solidFill>
            </a:endParaRPr>
          </a:p>
        </p:txBody>
      </p:sp>
      <p:sp>
        <p:nvSpPr>
          <p:cNvPr id="3" name="TextBox 3"/>
          <p:cNvSpPr txBox="1"/>
          <p:nvPr/>
        </p:nvSpPr>
        <p:spPr>
          <a:xfrm>
            <a:off x="496457" y="1669678"/>
            <a:ext cx="7282314" cy="1500411"/>
          </a:xfrm>
          <a:prstGeom prst="rect">
            <a:avLst/>
          </a:prstGeom>
          <a:noFill/>
        </p:spPr>
        <p:txBody>
          <a:bodyPr vert="horz" wrap="none" lIns="0" tIns="0" rIns="0" bIns="0" rtlCol="0">
            <a:spAutoFit/>
          </a:bodyPr>
          <a:lstStyle/>
          <a:p>
            <a:pPr defTabSz="818915">
              <a:lnSpc>
                <a:spcPts val="3858"/>
              </a:lnSpc>
            </a:pPr>
            <a:r>
              <a:rPr lang="en-CA" sz="3200">
                <a:solidFill>
                  <a:srgbClr val="000000"/>
                </a:solidFill>
                <a:latin typeface="Arial"/>
                <a:cs typeface="Arial"/>
              </a:rPr>
              <a:t>•</a:t>
            </a:r>
            <a:r>
              <a:rPr lang="en-CA" sz="3200" b="1">
                <a:solidFill>
                  <a:srgbClr val="000000"/>
                </a:solidFill>
                <a:latin typeface="Calibri Bold"/>
                <a:cs typeface="Calibri Bold"/>
              </a:rPr>
              <a:t> max pooling</a:t>
            </a:r>
            <a:r>
              <a:rPr lang="en-CA" sz="3200">
                <a:solidFill>
                  <a:srgbClr val="000000"/>
                </a:solidFill>
                <a:cs typeface="Calibri"/>
              </a:rPr>
              <a:t> reports the maximum output</a:t>
            </a:r>
            <a:r>
              <a:rPr lang="en-CA" sz="3200">
                <a:solidFill>
                  <a:srgbClr val="000000"/>
                </a:solidFill>
                <a:latin typeface="Times New Roman"/>
              </a:rPr>
              <a:t/>
            </a:r>
            <a:br>
              <a:rPr lang="en-CA" sz="3200">
                <a:solidFill>
                  <a:srgbClr val="000000"/>
                </a:solidFill>
                <a:latin typeface="Times New Roman"/>
              </a:rPr>
            </a:br>
            <a:r>
              <a:rPr lang="en-CA" sz="3200">
                <a:solidFill>
                  <a:srgbClr val="000000"/>
                </a:solidFill>
                <a:cs typeface="Calibri"/>
              </a:rPr>
              <a:t>within a defined neighborhood</a:t>
            </a:r>
          </a:p>
          <a:p>
            <a:pPr defTabSz="818915">
              <a:lnSpc>
                <a:spcPts val="3858"/>
              </a:lnSpc>
            </a:pPr>
            <a:endParaRPr lang="en-CA" sz="3200">
              <a:solidFill>
                <a:srgbClr val="000000"/>
              </a:solidFill>
            </a:endParaRPr>
          </a:p>
        </p:txBody>
      </p:sp>
      <p:sp>
        <p:nvSpPr>
          <p:cNvPr id="4" name="TextBox 4"/>
          <p:cNvSpPr txBox="1"/>
          <p:nvPr/>
        </p:nvSpPr>
        <p:spPr>
          <a:xfrm>
            <a:off x="496457" y="2756647"/>
            <a:ext cx="5358006" cy="923331"/>
          </a:xfrm>
          <a:prstGeom prst="rect">
            <a:avLst/>
          </a:prstGeom>
          <a:noFill/>
        </p:spPr>
        <p:txBody>
          <a:bodyPr vert="horz" wrap="none" lIns="0" tIns="0" rIns="0" bIns="0" rtlCol="0">
            <a:spAutoFit/>
          </a:bodyPr>
          <a:lstStyle/>
          <a:p>
            <a:pPr defTabSz="818915">
              <a:lnSpc>
                <a:spcPts val="3610"/>
              </a:lnSpc>
            </a:pPr>
            <a:r>
              <a:rPr lang="en-CA" sz="3200">
                <a:solidFill>
                  <a:srgbClr val="000000"/>
                </a:solidFill>
                <a:latin typeface="Arial"/>
                <a:cs typeface="Arial"/>
              </a:rPr>
              <a:t>•</a:t>
            </a:r>
            <a:r>
              <a:rPr lang="en-CA" sz="3200">
                <a:solidFill>
                  <a:srgbClr val="000000"/>
                </a:solidFill>
                <a:cs typeface="Calibri"/>
              </a:rPr>
              <a:t> Padding can be SAME or VALID</a:t>
            </a:r>
          </a:p>
          <a:p>
            <a:pPr defTabSz="818915">
              <a:lnSpc>
                <a:spcPts val="3610"/>
              </a:lnSpc>
            </a:pPr>
            <a:endParaRPr lang="en-CA" sz="3200">
              <a:solidFill>
                <a:srgbClr val="000000"/>
              </a:solidFill>
            </a:endParaRPr>
          </a:p>
        </p:txBody>
      </p:sp>
      <p:sp>
        <p:nvSpPr>
          <p:cNvPr id="5" name="TextBox 5"/>
          <p:cNvSpPr txBox="1"/>
          <p:nvPr/>
        </p:nvSpPr>
        <p:spPr>
          <a:xfrm>
            <a:off x="496454" y="3753973"/>
            <a:ext cx="7851508" cy="436017"/>
          </a:xfrm>
          <a:prstGeom prst="rect">
            <a:avLst/>
          </a:prstGeom>
          <a:noFill/>
        </p:spPr>
        <p:txBody>
          <a:bodyPr vert="horz" wrap="none" lIns="0" tIns="0" rIns="0" bIns="0" rtlCol="0">
            <a:spAutoFit/>
          </a:bodyPr>
          <a:lstStyle/>
          <a:p>
            <a:pPr defTabSz="818915">
              <a:lnSpc>
                <a:spcPts val="1669"/>
              </a:lnSpc>
            </a:pPr>
            <a:r>
              <a:rPr lang="en-CA" sz="1400">
                <a:solidFill>
                  <a:srgbClr val="333333"/>
                </a:solidFill>
                <a:latin typeface="Consolas"/>
                <a:cs typeface="Consolas"/>
              </a:rPr>
              <a:t>x = tf.nn.max_pool(x,</a:t>
            </a:r>
            <a:r>
              <a:rPr lang="en-CA" sz="1400">
                <a:solidFill>
                  <a:srgbClr val="ED6942"/>
                </a:solidFill>
                <a:latin typeface="Consolas"/>
                <a:cs typeface="Consolas"/>
              </a:rPr>
              <a:t> ksize</a:t>
            </a:r>
            <a:r>
              <a:rPr lang="en-CA" sz="1400">
                <a:solidFill>
                  <a:srgbClr val="A71C5D"/>
                </a:solidFill>
                <a:latin typeface="Consolas"/>
                <a:cs typeface="Consolas"/>
              </a:rPr>
              <a:t>=</a:t>
            </a:r>
            <a:r>
              <a:rPr lang="en-CA" sz="1400">
                <a:solidFill>
                  <a:srgbClr val="333333"/>
                </a:solidFill>
                <a:latin typeface="Consolas"/>
                <a:cs typeface="Consolas"/>
              </a:rPr>
              <a:t>[</a:t>
            </a:r>
            <a:r>
              <a:rPr lang="en-CA" sz="1400">
                <a:solidFill>
                  <a:srgbClr val="0085B3"/>
                </a:solidFill>
                <a:latin typeface="Consolas"/>
                <a:cs typeface="Consolas"/>
              </a:rPr>
              <a:t>1</a:t>
            </a:r>
            <a:r>
              <a:rPr lang="en-CA" sz="1400">
                <a:solidFill>
                  <a:srgbClr val="333333"/>
                </a:solidFill>
                <a:latin typeface="Consolas"/>
                <a:cs typeface="Consolas"/>
              </a:rPr>
              <a:t>, k, k,</a:t>
            </a:r>
            <a:r>
              <a:rPr lang="en-CA" sz="1400">
                <a:solidFill>
                  <a:srgbClr val="0085B3"/>
                </a:solidFill>
                <a:latin typeface="Consolas"/>
                <a:cs typeface="Consolas"/>
              </a:rPr>
              <a:t> 1</a:t>
            </a:r>
            <a:r>
              <a:rPr lang="en-CA" sz="1400">
                <a:solidFill>
                  <a:srgbClr val="333333"/>
                </a:solidFill>
                <a:latin typeface="Consolas"/>
                <a:cs typeface="Consolas"/>
              </a:rPr>
              <a:t>],</a:t>
            </a:r>
            <a:r>
              <a:rPr lang="en-CA" sz="1400">
                <a:solidFill>
                  <a:srgbClr val="ED6942"/>
                </a:solidFill>
                <a:latin typeface="Consolas"/>
                <a:cs typeface="Consolas"/>
              </a:rPr>
              <a:t> strides</a:t>
            </a:r>
            <a:r>
              <a:rPr lang="en-CA" sz="1400">
                <a:solidFill>
                  <a:srgbClr val="A71C5D"/>
                </a:solidFill>
                <a:latin typeface="Consolas"/>
                <a:cs typeface="Consolas"/>
              </a:rPr>
              <a:t>=</a:t>
            </a:r>
            <a:r>
              <a:rPr lang="en-CA" sz="1400">
                <a:solidFill>
                  <a:srgbClr val="333333"/>
                </a:solidFill>
                <a:latin typeface="Consolas"/>
                <a:cs typeface="Consolas"/>
              </a:rPr>
              <a:t>[</a:t>
            </a:r>
            <a:r>
              <a:rPr lang="en-CA" sz="1400">
                <a:solidFill>
                  <a:srgbClr val="0085B3"/>
                </a:solidFill>
                <a:latin typeface="Consolas"/>
                <a:cs typeface="Consolas"/>
              </a:rPr>
              <a:t>1</a:t>
            </a:r>
            <a:r>
              <a:rPr lang="en-CA" sz="1400">
                <a:solidFill>
                  <a:srgbClr val="333333"/>
                </a:solidFill>
                <a:latin typeface="Consolas"/>
                <a:cs typeface="Consolas"/>
              </a:rPr>
              <a:t>, k, k,</a:t>
            </a:r>
            <a:r>
              <a:rPr lang="en-CA" sz="1400">
                <a:solidFill>
                  <a:srgbClr val="0085B3"/>
                </a:solidFill>
                <a:latin typeface="Consolas"/>
                <a:cs typeface="Consolas"/>
              </a:rPr>
              <a:t> 1</a:t>
            </a:r>
            <a:r>
              <a:rPr lang="en-CA" sz="1400">
                <a:solidFill>
                  <a:srgbClr val="333333"/>
                </a:solidFill>
                <a:latin typeface="Consolas"/>
                <a:cs typeface="Consolas"/>
              </a:rPr>
              <a:t>],</a:t>
            </a:r>
            <a:r>
              <a:rPr lang="en-CA" sz="1400">
                <a:solidFill>
                  <a:srgbClr val="ED6942"/>
                </a:solidFill>
                <a:latin typeface="Consolas"/>
                <a:cs typeface="Consolas"/>
              </a:rPr>
              <a:t> padding</a:t>
            </a:r>
            <a:r>
              <a:rPr lang="en-CA" sz="1400">
                <a:solidFill>
                  <a:srgbClr val="A71C5D"/>
                </a:solidFill>
                <a:latin typeface="Consolas"/>
                <a:cs typeface="Consolas"/>
              </a:rPr>
              <a:t>=</a:t>
            </a:r>
            <a:r>
              <a:rPr lang="en-CA" sz="1400">
                <a:solidFill>
                  <a:srgbClr val="173591"/>
                </a:solidFill>
                <a:latin typeface="Consolas"/>
                <a:cs typeface="Consolas"/>
              </a:rPr>
              <a:t>'SAME'</a:t>
            </a:r>
            <a:r>
              <a:rPr lang="en-CA" sz="1400">
                <a:solidFill>
                  <a:srgbClr val="333333"/>
                </a:solidFill>
                <a:latin typeface="Consolas"/>
                <a:cs typeface="Consolas"/>
              </a:rPr>
              <a:t>)</a:t>
            </a:r>
          </a:p>
          <a:p>
            <a:pPr defTabSz="818915">
              <a:lnSpc>
                <a:spcPts val="1669"/>
              </a:lnSpc>
            </a:pPr>
            <a:endParaRPr lang="en-CA" sz="1400">
              <a:solidFill>
                <a:srgbClr val="000000"/>
              </a:solidFill>
            </a:endParaRPr>
          </a:p>
        </p:txBody>
      </p:sp>
      <p:sp>
        <p:nvSpPr>
          <p:cNvPr id="6" name="TextBox 6"/>
          <p:cNvSpPr txBox="1"/>
          <p:nvPr/>
        </p:nvSpPr>
        <p:spPr>
          <a:xfrm>
            <a:off x="415659" y="4325471"/>
            <a:ext cx="671659"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Output</a:t>
            </a:r>
          </a:p>
          <a:p>
            <a:pPr defTabSz="818915">
              <a:lnSpc>
                <a:spcPts val="2064"/>
              </a:lnSpc>
            </a:pPr>
            <a:endParaRPr lang="en-CA">
              <a:solidFill>
                <a:srgbClr val="000000"/>
              </a:solidFill>
              <a:cs typeface="Calibri"/>
            </a:endParaRPr>
          </a:p>
        </p:txBody>
      </p:sp>
      <p:sp>
        <p:nvSpPr>
          <p:cNvPr id="7" name="TextBox 7"/>
          <p:cNvSpPr txBox="1"/>
          <p:nvPr/>
        </p:nvSpPr>
        <p:spPr>
          <a:xfrm>
            <a:off x="2066638" y="4325471"/>
            <a:ext cx="500137"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Input</a:t>
            </a:r>
          </a:p>
          <a:p>
            <a:pPr defTabSz="818915">
              <a:lnSpc>
                <a:spcPts val="2064"/>
              </a:lnSpc>
            </a:pPr>
            <a:endParaRPr lang="en-CA">
              <a:solidFill>
                <a:srgbClr val="000000"/>
              </a:solidFill>
              <a:cs typeface="Calibri"/>
            </a:endParaRPr>
          </a:p>
        </p:txBody>
      </p:sp>
      <p:sp>
        <p:nvSpPr>
          <p:cNvPr id="8" name="TextBox 8"/>
          <p:cNvSpPr txBox="1"/>
          <p:nvPr/>
        </p:nvSpPr>
        <p:spPr>
          <a:xfrm>
            <a:off x="3475184" y="4314267"/>
            <a:ext cx="694293"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Pooling</a:t>
            </a:r>
          </a:p>
          <a:p>
            <a:pPr defTabSz="818915">
              <a:lnSpc>
                <a:spcPts val="2064"/>
              </a:lnSpc>
            </a:pPr>
            <a:endParaRPr lang="en-CA">
              <a:solidFill>
                <a:srgbClr val="000000"/>
              </a:solidFill>
              <a:cs typeface="Calibri"/>
            </a:endParaRPr>
          </a:p>
        </p:txBody>
      </p:sp>
      <p:sp>
        <p:nvSpPr>
          <p:cNvPr id="9" name="TextBox 9"/>
          <p:cNvSpPr txBox="1"/>
          <p:nvPr/>
        </p:nvSpPr>
        <p:spPr>
          <a:xfrm>
            <a:off x="5103113" y="4325471"/>
            <a:ext cx="982513"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Batch H W</a:t>
            </a:r>
          </a:p>
          <a:p>
            <a:pPr defTabSz="818915">
              <a:lnSpc>
                <a:spcPts val="2064"/>
              </a:lnSpc>
            </a:pPr>
            <a:endParaRPr lang="en-CA">
              <a:solidFill>
                <a:srgbClr val="000000"/>
              </a:solidFill>
              <a:cs typeface="Calibri"/>
            </a:endParaRPr>
          </a:p>
        </p:txBody>
      </p:sp>
      <p:sp>
        <p:nvSpPr>
          <p:cNvPr id="10" name="TextBox 10"/>
          <p:cNvSpPr txBox="1"/>
          <p:nvPr/>
        </p:nvSpPr>
        <p:spPr>
          <a:xfrm>
            <a:off x="6303819" y="4325471"/>
            <a:ext cx="1295226"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Input channel</a:t>
            </a:r>
          </a:p>
          <a:p>
            <a:pPr defTabSz="818915">
              <a:lnSpc>
                <a:spcPts val="2064"/>
              </a:lnSpc>
            </a:pPr>
            <a:endParaRPr lang="en-CA">
              <a:solidFill>
                <a:srgbClr val="000000"/>
              </a:solidFill>
              <a:cs typeface="Calibri"/>
            </a:endParaRPr>
          </a:p>
        </p:txBody>
      </p:sp>
      <p:sp>
        <p:nvSpPr>
          <p:cNvPr id="11" name="TextBox 11"/>
          <p:cNvSpPr txBox="1"/>
          <p:nvPr/>
        </p:nvSpPr>
        <p:spPr>
          <a:xfrm>
            <a:off x="3140365" y="4594413"/>
            <a:ext cx="1359346"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Neighborhood</a:t>
            </a:r>
          </a:p>
          <a:p>
            <a:pPr defTabSz="818915">
              <a:lnSpc>
                <a:spcPts val="2064"/>
              </a:lnSpc>
            </a:pPr>
            <a:endParaRPr lang="en-CA">
              <a:solidFill>
                <a:srgbClr val="000000"/>
              </a:solidFill>
            </a:endParaRPr>
          </a:p>
        </p:txBody>
      </p:sp>
      <p:sp>
        <p:nvSpPr>
          <p:cNvPr id="12" name="TextBox 12"/>
          <p:cNvSpPr txBox="1"/>
          <p:nvPr/>
        </p:nvSpPr>
        <p:spPr>
          <a:xfrm>
            <a:off x="2262911" y="4852149"/>
            <a:ext cx="3141356" cy="508254"/>
          </a:xfrm>
          <a:prstGeom prst="rect">
            <a:avLst/>
          </a:prstGeom>
          <a:noFill/>
        </p:spPr>
        <p:txBody>
          <a:bodyPr vert="horz" wrap="none" lIns="0" tIns="0" rIns="0" bIns="0" rtlCol="0">
            <a:spAutoFit/>
          </a:bodyPr>
          <a:lstStyle/>
          <a:p>
            <a:pPr defTabSz="818915">
              <a:lnSpc>
                <a:spcPts val="1961"/>
              </a:lnSpc>
            </a:pPr>
            <a:r>
              <a:rPr lang="en-CA">
                <a:solidFill>
                  <a:srgbClr val="37464F"/>
                </a:solidFill>
                <a:latin typeface="Arial"/>
                <a:cs typeface="Arial"/>
              </a:rPr>
              <a:t>[batch, height, width, channels]</a:t>
            </a:r>
          </a:p>
          <a:p>
            <a:pPr defTabSz="818915">
              <a:lnSpc>
                <a:spcPts val="1961"/>
              </a:lnSpc>
            </a:pPr>
            <a:endParaRPr lang="en-CA">
              <a:solidFill>
                <a:srgbClr val="000000"/>
              </a:solidFill>
            </a:endParaRPr>
          </a:p>
        </p:txBody>
      </p:sp>
    </p:spTree>
    <p:extLst>
      <p:ext uri="{BB962C8B-B14F-4D97-AF65-F5344CB8AC3E}">
        <p14:creationId xmlns:p14="http://schemas.microsoft.com/office/powerpoint/2010/main" val="385381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l"/>
            <a:r>
              <a:rPr lang="en-US" dirty="0" smtClean="0">
                <a:latin typeface="Arial" panose="020B0604020202020204" pitchFamily="34" charset="0"/>
                <a:cs typeface="Arial" panose="020B0604020202020204" pitchFamily="34" charset="0"/>
              </a:rPr>
              <a:t>How do you see?</a:t>
            </a:r>
            <a:endParaRPr lang="en-US" dirty="0">
              <a:latin typeface="Arial" panose="020B0604020202020204" pitchFamily="34" charset="0"/>
              <a:cs typeface="Arial" panose="020B0604020202020204" pitchFamily="34" charset="0"/>
            </a:endParaRPr>
          </a:p>
        </p:txBody>
      </p:sp>
      <p:pic>
        <p:nvPicPr>
          <p:cNvPr id="6146" name="Picture 2" descr="Image result for dog vs muff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80" y="770449"/>
            <a:ext cx="2282824" cy="23013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dog vs muff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80" y="3152652"/>
            <a:ext cx="2282824" cy="22828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visual illustions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26" y="770449"/>
            <a:ext cx="4091351" cy="230138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515686" y="770482"/>
            <a:ext cx="4096181" cy="2303777"/>
            <a:chOff x="2667000" y="806449"/>
            <a:chExt cx="3886200" cy="2260601"/>
          </a:xfrm>
          <a:solidFill>
            <a:srgbClr val="FF0000"/>
          </a:solidFill>
        </p:grpSpPr>
        <p:sp>
          <p:nvSpPr>
            <p:cNvPr id="2" name="Rectangle 1"/>
            <p:cNvSpPr/>
            <p:nvPr/>
          </p:nvSpPr>
          <p:spPr>
            <a:xfrm>
              <a:off x="2667000" y="1824686"/>
              <a:ext cx="3886200" cy="3123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7000" y="1245404"/>
              <a:ext cx="3886200" cy="3034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67000" y="2406649"/>
              <a:ext cx="3886200" cy="3158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67000" y="806449"/>
              <a:ext cx="3886200" cy="1412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67000" y="2959100"/>
              <a:ext cx="3886200" cy="107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52" name="Picture 8" descr="Image result for visual illustions deep learn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08998" y="3141201"/>
            <a:ext cx="2318446" cy="231471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2678332" y="3283142"/>
            <a:ext cx="1991597" cy="1995687"/>
            <a:chOff x="6851794" y="881300"/>
            <a:chExt cx="2014990" cy="2019127"/>
          </a:xfrm>
          <a:solidFill>
            <a:schemeClr val="accent2">
              <a:lumMod val="20000"/>
              <a:lumOff val="80000"/>
            </a:schemeClr>
          </a:solidFill>
        </p:grpSpPr>
        <p:sp>
          <p:nvSpPr>
            <p:cNvPr id="6" name="Donut 5"/>
            <p:cNvSpPr/>
            <p:nvPr/>
          </p:nvSpPr>
          <p:spPr>
            <a:xfrm>
              <a:off x="6851794" y="881300"/>
              <a:ext cx="2014990" cy="2019127"/>
            </a:xfrm>
            <a:prstGeom prst="donut">
              <a:avLst>
                <a:gd name="adj" fmla="val 3226"/>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chemeClr val="tx1"/>
                </a:solidFill>
              </a:endParaRPr>
            </a:p>
          </p:txBody>
        </p:sp>
        <p:sp>
          <p:nvSpPr>
            <p:cNvPr id="20" name="Donut 19"/>
            <p:cNvSpPr/>
            <p:nvPr/>
          </p:nvSpPr>
          <p:spPr>
            <a:xfrm>
              <a:off x="7144975" y="1179203"/>
              <a:ext cx="1415630" cy="1415045"/>
            </a:xfrm>
            <a:prstGeom prst="donut">
              <a:avLst>
                <a:gd name="adj" fmla="val 3226"/>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chemeClr val="tx1"/>
                </a:solidFill>
              </a:endParaRPr>
            </a:p>
          </p:txBody>
        </p:sp>
      </p:grpSp>
      <p:pic>
        <p:nvPicPr>
          <p:cNvPr id="6154" name="Picture 10" descr="Image result for visual illustions deep learning tripp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6" y="39887"/>
            <a:ext cx="4497132" cy="6745708"/>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Image result for einstein marilyn monro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777" r="46400"/>
          <a:stretch/>
        </p:blipFill>
        <p:spPr bwMode="auto">
          <a:xfrm>
            <a:off x="3418292" y="3973591"/>
            <a:ext cx="511632" cy="614641"/>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3"/>
          <p:cNvSpPr txBox="1">
            <a:spLocks/>
          </p:cNvSpPr>
          <p:nvPr/>
        </p:nvSpPr>
        <p:spPr>
          <a:xfrm>
            <a:off x="23" y="5527122"/>
            <a:ext cx="9143998" cy="1354217"/>
          </a:xfrm>
          <a:prstGeom prst="rect">
            <a:avLst/>
          </a:prstGeom>
        </p:spPr>
        <p:txBody>
          <a:bodyPr wrap="square" lIns="0" tIns="0" rIns="0" bIns="0">
            <a:spAutoFit/>
          </a:bodyPr>
          <a:lstStyle>
            <a:lvl1pPr>
              <a:defRPr sz="4400" b="0" i="0">
                <a:solidFill>
                  <a:schemeClr val="tx1"/>
                </a:solidFill>
                <a:latin typeface="Gill Sans MT"/>
                <a:ea typeface="+mj-ea"/>
                <a:cs typeface="Gill Sans MT"/>
              </a:defRPr>
            </a:lvl1pPr>
          </a:lstStyle>
          <a:p>
            <a:pPr algn="l"/>
            <a:r>
              <a:rPr lang="en-US" kern="0" dirty="0" smtClean="0">
                <a:latin typeface="Arial" panose="020B0604020202020204" pitchFamily="34" charset="0"/>
                <a:cs typeface="Arial" panose="020B0604020202020204" pitchFamily="34" charset="0"/>
              </a:rPr>
              <a:t>How can we help</a:t>
            </a:r>
            <a:br>
              <a:rPr lang="en-US" kern="0" dirty="0" smtClean="0">
                <a:latin typeface="Arial" panose="020B0604020202020204" pitchFamily="34" charset="0"/>
                <a:cs typeface="Arial" panose="020B0604020202020204" pitchFamily="34" charset="0"/>
              </a:rPr>
            </a:br>
            <a:r>
              <a:rPr lang="en-US" kern="0" dirty="0" smtClean="0">
                <a:latin typeface="Arial" panose="020B0604020202020204" pitchFamily="34" charset="0"/>
                <a:cs typeface="Arial" panose="020B0604020202020204" pitchFamily="34" charset="0"/>
              </a:rPr>
              <a:t>computers</a:t>
            </a:r>
            <a:r>
              <a:rPr lang="en-US" kern="0" dirty="0">
                <a:latin typeface="Arial" panose="020B0604020202020204" pitchFamily="34" charset="0"/>
                <a:cs typeface="Arial" panose="020B0604020202020204" pitchFamily="34" charset="0"/>
              </a:rPr>
              <a:t> </a:t>
            </a:r>
            <a:r>
              <a:rPr lang="en-US" kern="0" dirty="0" smtClean="0">
                <a:latin typeface="Arial" panose="020B0604020202020204" pitchFamily="34" charset="0"/>
                <a:cs typeface="Arial" panose="020B0604020202020204" pitchFamily="34" charset="0"/>
              </a:rPr>
              <a:t>see? </a:t>
            </a:r>
            <a:endParaRPr lang="en-US"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0066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dissolv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dissolve">
                                      <p:cBhvr>
                                        <p:cTn id="12" dur="500"/>
                                        <p:tgtEl>
                                          <p:spTgt spid="61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dissolve">
                                      <p:cBhvr>
                                        <p:cTn id="17" dur="500"/>
                                        <p:tgtEl>
                                          <p:spTgt spid="615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52"/>
                                        </p:tgtEl>
                                        <p:attrNameLst>
                                          <p:attrName>style.visibility</p:attrName>
                                        </p:attrNameLst>
                                      </p:cBhvr>
                                      <p:to>
                                        <p:strVal val="visible"/>
                                      </p:to>
                                    </p:set>
                                    <p:animEffect transition="in" filter="dissolve">
                                      <p:cBhvr>
                                        <p:cTn id="22" dur="500"/>
                                        <p:tgtEl>
                                          <p:spTgt spid="61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par>
                                <p:cTn id="28" presetID="22" presetClass="entr" presetSubtype="8"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mph" presetSubtype="0" accel="5000" decel="5000" autoRev="1" fill="hold" nodeType="clickEffect">
                                  <p:stCondLst>
                                    <p:cond delay="0"/>
                                  </p:stCondLst>
                                  <p:childTnLst>
                                    <p:animScale>
                                      <p:cBhvr>
                                        <p:cTn id="38" dur="2000" fill="hold"/>
                                        <p:tgtEl>
                                          <p:spTgt spid="6158"/>
                                        </p:tgtEl>
                                      </p:cBhvr>
                                      <p:by x="800000" y="800000"/>
                                    </p:animScale>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150"/>
                                        </p:tgtEl>
                                        <p:attrNameLst>
                                          <p:attrName>style.visibility</p:attrName>
                                        </p:attrNameLst>
                                      </p:cBhvr>
                                      <p:to>
                                        <p:strVal val="hidden"/>
                                      </p:to>
                                    </p:set>
                                  </p:childTnLst>
                                </p:cTn>
                              </p:par>
                              <p:par>
                                <p:cTn id="43" presetID="53" presetClass="entr" presetSubtype="16" fill="hold" nodeType="withEffect">
                                  <p:stCondLst>
                                    <p:cond delay="0"/>
                                  </p:stCondLst>
                                  <p:childTnLst>
                                    <p:set>
                                      <p:cBhvr>
                                        <p:cTn id="44" dur="1" fill="hold">
                                          <p:stCondLst>
                                            <p:cond delay="0"/>
                                          </p:stCondLst>
                                        </p:cTn>
                                        <p:tgtEl>
                                          <p:spTgt spid="6154"/>
                                        </p:tgtEl>
                                        <p:attrNameLst>
                                          <p:attrName>style.visibility</p:attrName>
                                        </p:attrNameLst>
                                      </p:cBhvr>
                                      <p:to>
                                        <p:strVal val="visible"/>
                                      </p:to>
                                    </p:set>
                                    <p:anim calcmode="lin" valueType="num">
                                      <p:cBhvr>
                                        <p:cTn id="45" dur="3000" fill="hold"/>
                                        <p:tgtEl>
                                          <p:spTgt spid="6154"/>
                                        </p:tgtEl>
                                        <p:attrNameLst>
                                          <p:attrName>ppt_w</p:attrName>
                                        </p:attrNameLst>
                                      </p:cBhvr>
                                      <p:tavLst>
                                        <p:tav tm="0">
                                          <p:val>
                                            <p:fltVal val="0"/>
                                          </p:val>
                                        </p:tav>
                                        <p:tav tm="100000">
                                          <p:val>
                                            <p:strVal val="#ppt_w"/>
                                          </p:val>
                                        </p:tav>
                                      </p:tavLst>
                                    </p:anim>
                                    <p:anim calcmode="lin" valueType="num">
                                      <p:cBhvr>
                                        <p:cTn id="46" dur="3000" fill="hold"/>
                                        <p:tgtEl>
                                          <p:spTgt spid="6154"/>
                                        </p:tgtEl>
                                        <p:attrNameLst>
                                          <p:attrName>ppt_h</p:attrName>
                                        </p:attrNameLst>
                                      </p:cBhvr>
                                      <p:tavLst>
                                        <p:tav tm="0">
                                          <p:val>
                                            <p:fltVal val="0"/>
                                          </p:val>
                                        </p:tav>
                                        <p:tav tm="100000">
                                          <p:val>
                                            <p:strVal val="#ppt_h"/>
                                          </p:val>
                                        </p:tav>
                                      </p:tavLst>
                                    </p:anim>
                                    <p:animEffect transition="in" filter="fade">
                                      <p:cBhvr>
                                        <p:cTn id="47" dur="3000"/>
                                        <p:tgtEl>
                                          <p:spTgt spid="6154"/>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mph" presetSubtype="0" fill="hold" nodeType="clickEffect">
                                  <p:stCondLst>
                                    <p:cond delay="0"/>
                                  </p:stCondLst>
                                  <p:childTnLst>
                                    <p:animScale>
                                      <p:cBhvr>
                                        <p:cTn id="51" dur="2000" fill="hold"/>
                                        <p:tgtEl>
                                          <p:spTgt spid="6154"/>
                                        </p:tgtEl>
                                      </p:cBhvr>
                                      <p:by x="25000" y="25000"/>
                                    </p:animScale>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61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dissolve">
                                      <p:cBhvr>
                                        <p:cTn id="59"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
          <p:cNvSpPr txBox="1"/>
          <p:nvPr/>
        </p:nvSpPr>
        <p:spPr>
          <a:xfrm>
            <a:off x="709755" y="379251"/>
            <a:ext cx="7512365" cy="864034"/>
          </a:xfrm>
          <a:prstGeom prst="rect">
            <a:avLst/>
          </a:prstGeom>
          <a:noFill/>
        </p:spPr>
        <p:txBody>
          <a:bodyPr vert="horz" wrap="square" lIns="0" tIns="0" rIns="0" bIns="0" rtlCol="0">
            <a:spAutoFit/>
          </a:bodyPr>
          <a:lstStyle/>
          <a:p>
            <a:pPr algn="ctr" defTabSz="818915">
              <a:lnSpc>
                <a:spcPts val="3301"/>
              </a:lnSpc>
            </a:pPr>
            <a:r>
              <a:rPr lang="en-CA" sz="3000" dirty="0">
                <a:solidFill>
                  <a:srgbClr val="000000"/>
                </a:solidFill>
                <a:latin typeface="Arial"/>
                <a:cs typeface="Arial"/>
              </a:rPr>
              <a:t>Dilated Convolution</a:t>
            </a:r>
          </a:p>
          <a:p>
            <a:pPr defTabSz="818915">
              <a:lnSpc>
                <a:spcPts val="3301"/>
              </a:lnSpc>
            </a:pPr>
            <a:endParaRPr lang="en-CA" sz="3000" dirty="0">
              <a:solidFill>
                <a:srgbClr val="000000"/>
              </a:solidFill>
            </a:endParaRPr>
          </a:p>
        </p:txBody>
      </p:sp>
      <p:pic>
        <p:nvPicPr>
          <p:cNvPr id="4" name="Picture 3">
            <a:extLst>
              <a:ext uri="{FF2B5EF4-FFF2-40B4-BE49-F238E27FC236}">
                <a16:creationId xmlns:a16="http://schemas.microsoft.com/office/drawing/2014/main" id="{86A39387-9AC1-3944-8E4A-4A088932F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1" y="3619611"/>
            <a:ext cx="7397185" cy="2631930"/>
          </a:xfrm>
          <a:prstGeom prst="rect">
            <a:avLst/>
          </a:prstGeom>
        </p:spPr>
      </p:pic>
      <p:pic>
        <p:nvPicPr>
          <p:cNvPr id="6" name="Picture 5">
            <a:extLst>
              <a:ext uri="{FF2B5EF4-FFF2-40B4-BE49-F238E27FC236}">
                <a16:creationId xmlns:a16="http://schemas.microsoft.com/office/drawing/2014/main" id="{74F3C0D6-1B29-264B-839E-D383359CF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68" y="1014634"/>
            <a:ext cx="8024091" cy="2442883"/>
          </a:xfrm>
          <a:prstGeom prst="rect">
            <a:avLst/>
          </a:prstGeom>
        </p:spPr>
      </p:pic>
    </p:spTree>
    <p:extLst>
      <p:ext uri="{BB962C8B-B14F-4D97-AF65-F5344CB8AC3E}">
        <p14:creationId xmlns:p14="http://schemas.microsoft.com/office/powerpoint/2010/main" val="159194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rot="20280000">
            <a:off x="3611367" y="1856239"/>
            <a:ext cx="2801443" cy="2846934"/>
          </a:xfrm>
          <a:prstGeom prst="rect">
            <a:avLst/>
          </a:prstGeom>
        </p:spPr>
        <p:txBody>
          <a:bodyPr vert="horz" wrap="square" lIns="0" tIns="0" rIns="0" bIns="0" rtlCol="0">
            <a:spAutoFit/>
          </a:bodyPr>
          <a:lstStyle/>
          <a:p>
            <a:pPr>
              <a:lnSpc>
                <a:spcPts val="10982"/>
              </a:lnSpc>
            </a:pPr>
            <a:r>
              <a:rPr sz="11500" b="1" spc="270" dirty="0">
                <a:solidFill>
                  <a:srgbClr val="F2F2F2"/>
                </a:solidFill>
                <a:latin typeface="Tahoma"/>
                <a:cs typeface="Tahoma"/>
              </a:rPr>
              <a:t>6</a:t>
            </a:r>
            <a:r>
              <a:rPr sz="11500" b="1" spc="490" dirty="0">
                <a:solidFill>
                  <a:srgbClr val="F2F2F2"/>
                </a:solidFill>
                <a:latin typeface="Tahoma"/>
                <a:cs typeface="Tahoma"/>
              </a:rPr>
              <a:t>.</a:t>
            </a:r>
            <a:r>
              <a:rPr sz="11500" b="1" spc="966" dirty="0">
                <a:solidFill>
                  <a:srgbClr val="F2F2F2"/>
                </a:solidFill>
                <a:latin typeface="Tahoma"/>
                <a:cs typeface="Tahoma"/>
              </a:rPr>
              <a:t>S</a:t>
            </a:r>
            <a:r>
              <a:rPr sz="11500" b="1" spc="-299" dirty="0">
                <a:solidFill>
                  <a:srgbClr val="F2F2F2"/>
                </a:solidFill>
                <a:latin typeface="Tahoma"/>
                <a:cs typeface="Tahoma"/>
              </a:rPr>
              <a:t>1</a:t>
            </a:r>
            <a:endParaRPr sz="11500">
              <a:latin typeface="Tahoma"/>
              <a:cs typeface="Tahoma"/>
            </a:endParaRPr>
          </a:p>
        </p:txBody>
      </p:sp>
      <p:sp>
        <p:nvSpPr>
          <p:cNvPr id="4" name="object 4"/>
          <p:cNvSpPr txBox="1"/>
          <p:nvPr/>
        </p:nvSpPr>
        <p:spPr>
          <a:xfrm>
            <a:off x="5754922" y="1217177"/>
            <a:ext cx="2004536" cy="1679947"/>
          </a:xfrm>
          <a:prstGeom prst="rect">
            <a:avLst/>
          </a:prstGeom>
        </p:spPr>
        <p:txBody>
          <a:bodyPr vert="horz" wrap="square" lIns="0" tIns="0" rIns="0" bIns="0" rtlCol="0">
            <a:spAutoFit/>
          </a:bodyPr>
          <a:lstStyle/>
          <a:p>
            <a:pPr>
              <a:lnSpc>
                <a:spcPts val="13020"/>
              </a:lnSpc>
            </a:pPr>
            <a:r>
              <a:rPr sz="17200" b="1" spc="-1027" baseline="-19806" dirty="0">
                <a:solidFill>
                  <a:srgbClr val="F2F2F2"/>
                </a:solidFill>
                <a:latin typeface="Tahoma"/>
                <a:cs typeface="Tahoma"/>
              </a:rPr>
              <a:t>9</a:t>
            </a:r>
            <a:r>
              <a:rPr sz="11500" b="1" spc="-684" dirty="0">
                <a:solidFill>
                  <a:srgbClr val="F2F2F2"/>
                </a:solidFill>
                <a:latin typeface="Tahoma"/>
                <a:cs typeface="Tahoma"/>
              </a:rPr>
              <a:t>1</a:t>
            </a:r>
            <a:endParaRPr sz="11500">
              <a:latin typeface="Tahoma"/>
              <a:cs typeface="Tahoma"/>
            </a:endParaRPr>
          </a:p>
        </p:txBody>
      </p:sp>
      <p:sp>
        <p:nvSpPr>
          <p:cNvPr id="5" name="object 5"/>
          <p:cNvSpPr/>
          <p:nvPr/>
        </p:nvSpPr>
        <p:spPr>
          <a:xfrm>
            <a:off x="505212" y="1094234"/>
            <a:ext cx="8133588" cy="366674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ctrTitle"/>
          </p:nvPr>
        </p:nvSpPr>
        <p:spPr>
          <a:xfrm>
            <a:off x="23" y="23"/>
            <a:ext cx="9143998" cy="1234662"/>
          </a:xfrm>
          <a:prstGeom prst="rect">
            <a:avLst/>
          </a:prstGeom>
        </p:spPr>
        <p:txBody>
          <a:bodyPr vert="horz" wrap="square" lIns="0" tIns="12605" rIns="0" bIns="0" rtlCol="0">
            <a:spAutoFit/>
          </a:bodyPr>
          <a:lstStyle/>
          <a:p>
            <a:pPr marL="12605" algn="ctr">
              <a:spcBef>
                <a:spcPts val="99"/>
              </a:spcBef>
            </a:pPr>
            <a:r>
              <a:rPr sz="4000" spc="-20" dirty="0"/>
              <a:t>CNNs for Classification: Feature Learning</a:t>
            </a:r>
          </a:p>
        </p:txBody>
      </p:sp>
      <p:sp>
        <p:nvSpPr>
          <p:cNvPr id="7" name="object 7"/>
          <p:cNvSpPr txBox="1"/>
          <p:nvPr/>
        </p:nvSpPr>
        <p:spPr>
          <a:xfrm>
            <a:off x="152423" y="4976899"/>
            <a:ext cx="8762418" cy="1827584"/>
          </a:xfrm>
          <a:prstGeom prst="rect">
            <a:avLst/>
          </a:prstGeom>
        </p:spPr>
        <p:txBody>
          <a:bodyPr vert="horz" wrap="square" lIns="0" tIns="12605" rIns="0" bIns="0" rtlCol="0">
            <a:spAutoFit/>
          </a:bodyPr>
          <a:lstStyle/>
          <a:p>
            <a:pPr marL="352726" indent="-340759">
              <a:spcBef>
                <a:spcPts val="99"/>
              </a:spcBef>
              <a:buAutoNum type="arabicPeriod"/>
              <a:tabLst>
                <a:tab pos="352726" algn="l"/>
                <a:tab pos="353355" algn="l"/>
              </a:tabLst>
            </a:pPr>
            <a:r>
              <a:rPr sz="2400" spc="-36" dirty="0">
                <a:latin typeface="Gill Sans MT"/>
                <a:cs typeface="Gill Sans MT"/>
              </a:rPr>
              <a:t>Learn </a:t>
            </a:r>
            <a:r>
              <a:rPr sz="2400" spc="-56" dirty="0">
                <a:latin typeface="Gill Sans MT"/>
                <a:cs typeface="Gill Sans MT"/>
              </a:rPr>
              <a:t>features in </a:t>
            </a:r>
            <a:r>
              <a:rPr sz="2400" spc="-40" dirty="0">
                <a:latin typeface="Gill Sans MT"/>
                <a:cs typeface="Gill Sans MT"/>
              </a:rPr>
              <a:t>input </a:t>
            </a:r>
            <a:r>
              <a:rPr sz="2400" spc="-20" dirty="0">
                <a:latin typeface="Gill Sans MT"/>
                <a:cs typeface="Gill Sans MT"/>
              </a:rPr>
              <a:t>image </a:t>
            </a:r>
            <a:r>
              <a:rPr sz="2400" spc="-50" dirty="0">
                <a:latin typeface="Gill Sans MT"/>
                <a:cs typeface="Gill Sans MT"/>
              </a:rPr>
              <a:t>through</a:t>
            </a:r>
            <a:r>
              <a:rPr sz="2400" spc="155" dirty="0">
                <a:latin typeface="Gill Sans MT"/>
                <a:cs typeface="Gill Sans MT"/>
              </a:rPr>
              <a:t> </a:t>
            </a:r>
            <a:r>
              <a:rPr sz="2400" b="1" spc="-79" dirty="0">
                <a:latin typeface="Gill Sans MT"/>
                <a:cs typeface="Gill Sans MT"/>
              </a:rPr>
              <a:t>convolution</a:t>
            </a:r>
            <a:endParaRPr sz="2400" dirty="0">
              <a:latin typeface="Gill Sans MT"/>
              <a:cs typeface="Gill Sans MT"/>
            </a:endParaRPr>
          </a:p>
          <a:p>
            <a:pPr marL="352726" indent="-340759">
              <a:lnSpc>
                <a:spcPts val="2845"/>
              </a:lnSpc>
              <a:spcBef>
                <a:spcPts val="26"/>
              </a:spcBef>
              <a:buAutoNum type="arabicPeriod"/>
              <a:tabLst>
                <a:tab pos="352726" algn="l"/>
                <a:tab pos="353355" algn="l"/>
              </a:tabLst>
            </a:pPr>
            <a:r>
              <a:rPr sz="2400" spc="-56" dirty="0">
                <a:latin typeface="Gill Sans MT"/>
                <a:cs typeface="Gill Sans MT"/>
              </a:rPr>
              <a:t>Introduce </a:t>
            </a:r>
            <a:r>
              <a:rPr sz="2400" b="1" spc="-79" dirty="0">
                <a:latin typeface="Gill Sans MT"/>
                <a:cs typeface="Gill Sans MT"/>
              </a:rPr>
              <a:t>non-linearity </a:t>
            </a:r>
            <a:r>
              <a:rPr sz="2400" spc="-50" dirty="0">
                <a:latin typeface="Gill Sans MT"/>
                <a:cs typeface="Gill Sans MT"/>
              </a:rPr>
              <a:t>through </a:t>
            </a:r>
            <a:r>
              <a:rPr sz="2400" spc="-46" dirty="0">
                <a:latin typeface="Gill Sans MT"/>
                <a:cs typeface="Gill Sans MT"/>
              </a:rPr>
              <a:t>activation function (real-world </a:t>
            </a:r>
            <a:r>
              <a:rPr sz="2400" spc="-20" dirty="0">
                <a:latin typeface="Gill Sans MT"/>
                <a:cs typeface="Gill Sans MT"/>
              </a:rPr>
              <a:t>data </a:t>
            </a:r>
            <a:r>
              <a:rPr sz="2400" spc="-79" dirty="0">
                <a:latin typeface="Gill Sans MT"/>
                <a:cs typeface="Gill Sans MT"/>
              </a:rPr>
              <a:t>is</a:t>
            </a:r>
            <a:r>
              <a:rPr sz="2400" spc="375" dirty="0">
                <a:latin typeface="Gill Sans MT"/>
                <a:cs typeface="Gill Sans MT"/>
              </a:rPr>
              <a:t> </a:t>
            </a:r>
            <a:r>
              <a:rPr sz="2400" spc="-56" dirty="0">
                <a:latin typeface="Gill Sans MT"/>
                <a:cs typeface="Gill Sans MT"/>
              </a:rPr>
              <a:t>non-linear!)</a:t>
            </a:r>
            <a:endParaRPr sz="2400" dirty="0">
              <a:latin typeface="Gill Sans MT"/>
              <a:cs typeface="Gill Sans MT"/>
            </a:endParaRPr>
          </a:p>
          <a:p>
            <a:pPr marL="352726" indent="-340125">
              <a:lnSpc>
                <a:spcPts val="2845"/>
              </a:lnSpc>
              <a:buAutoNum type="arabicPeriod"/>
              <a:tabLst>
                <a:tab pos="352094" algn="l"/>
                <a:tab pos="352726" algn="l"/>
              </a:tabLst>
            </a:pPr>
            <a:r>
              <a:rPr sz="2400" spc="-30" dirty="0">
                <a:latin typeface="Gill Sans MT"/>
                <a:cs typeface="Gill Sans MT"/>
              </a:rPr>
              <a:t>Reduce </a:t>
            </a:r>
            <a:r>
              <a:rPr sz="2400" spc="-46" dirty="0">
                <a:latin typeface="Gill Sans MT"/>
                <a:cs typeface="Gill Sans MT"/>
              </a:rPr>
              <a:t>dimensionality </a:t>
            </a:r>
            <a:r>
              <a:rPr sz="2400" spc="-10" dirty="0">
                <a:latin typeface="Gill Sans MT"/>
                <a:cs typeface="Gill Sans MT"/>
              </a:rPr>
              <a:t>and </a:t>
            </a:r>
            <a:r>
              <a:rPr sz="2400" spc="-36" dirty="0">
                <a:latin typeface="Gill Sans MT"/>
                <a:cs typeface="Gill Sans MT"/>
              </a:rPr>
              <a:t>preserve </a:t>
            </a:r>
            <a:r>
              <a:rPr sz="2400" spc="-46" dirty="0">
                <a:latin typeface="Gill Sans MT"/>
                <a:cs typeface="Gill Sans MT"/>
              </a:rPr>
              <a:t>spatial invariance </a:t>
            </a:r>
            <a:r>
              <a:rPr sz="2400" spc="-56" dirty="0">
                <a:latin typeface="Gill Sans MT"/>
                <a:cs typeface="Gill Sans MT"/>
              </a:rPr>
              <a:t>with</a:t>
            </a:r>
            <a:r>
              <a:rPr sz="2400" spc="165" dirty="0">
                <a:latin typeface="Gill Sans MT"/>
                <a:cs typeface="Gill Sans MT"/>
              </a:rPr>
              <a:t> </a:t>
            </a:r>
            <a:r>
              <a:rPr sz="2400" b="1" spc="-79" dirty="0">
                <a:latin typeface="Gill Sans MT"/>
                <a:cs typeface="Gill Sans MT"/>
              </a:rPr>
              <a:t>pooling</a:t>
            </a:r>
            <a:endParaRPr sz="2400" dirty="0">
              <a:latin typeface="Gill Sans MT"/>
              <a:cs typeface="Gill Sans MT"/>
            </a:endParaRPr>
          </a:p>
        </p:txBody>
      </p:sp>
      <p:sp>
        <p:nvSpPr>
          <p:cNvPr id="8" name="object 8"/>
          <p:cNvSpPr/>
          <p:nvPr/>
        </p:nvSpPr>
        <p:spPr>
          <a:xfrm>
            <a:off x="6402490" y="1094650"/>
            <a:ext cx="2236471" cy="3663951"/>
          </a:xfrm>
          <a:custGeom>
            <a:avLst/>
            <a:gdLst/>
            <a:ahLst/>
            <a:cxnLst/>
            <a:rect l="l" t="t" r="r" b="b"/>
            <a:pathLst>
              <a:path w="2981959" h="3663950">
                <a:moveTo>
                  <a:pt x="0" y="3663848"/>
                </a:moveTo>
                <a:lnTo>
                  <a:pt x="2981667" y="3663848"/>
                </a:lnTo>
                <a:lnTo>
                  <a:pt x="2981667" y="0"/>
                </a:lnTo>
                <a:lnTo>
                  <a:pt x="0" y="0"/>
                </a:lnTo>
                <a:lnTo>
                  <a:pt x="0" y="3663848"/>
                </a:lnTo>
                <a:close/>
              </a:path>
            </a:pathLst>
          </a:custGeom>
          <a:solidFill>
            <a:srgbClr val="FFFFFF">
              <a:alpha val="79998"/>
            </a:srgbClr>
          </a:solidFill>
        </p:spPr>
        <p:txBody>
          <a:bodyPr wrap="square" lIns="0" tIns="0" rIns="0" bIns="0" rtlCol="0"/>
          <a:lstStyle/>
          <a:p>
            <a:endParaRPr/>
          </a:p>
        </p:txBody>
      </p:sp>
      <p:sp>
        <p:nvSpPr>
          <p:cNvPr id="9" name="object 9"/>
          <p:cNvSpPr/>
          <p:nvPr/>
        </p:nvSpPr>
        <p:spPr>
          <a:xfrm>
            <a:off x="6402488" y="1094646"/>
            <a:ext cx="2235519" cy="3662044"/>
          </a:xfrm>
          <a:custGeom>
            <a:avLst/>
            <a:gdLst/>
            <a:ahLst/>
            <a:cxnLst/>
            <a:rect l="l" t="t" r="r" b="b"/>
            <a:pathLst>
              <a:path w="2980690" h="3662045">
                <a:moveTo>
                  <a:pt x="0" y="0"/>
                </a:moveTo>
                <a:lnTo>
                  <a:pt x="2980148" y="0"/>
                </a:lnTo>
                <a:lnTo>
                  <a:pt x="2980148" y="3661979"/>
                </a:lnTo>
                <a:lnTo>
                  <a:pt x="0" y="3661979"/>
                </a:lnTo>
                <a:lnTo>
                  <a:pt x="0" y="0"/>
                </a:lnTo>
                <a:close/>
              </a:path>
            </a:pathLst>
          </a:custGeom>
          <a:ln w="1269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3" y="695256"/>
            <a:ext cx="9143998" cy="366674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ctrTitle"/>
          </p:nvPr>
        </p:nvSpPr>
        <p:spPr>
          <a:xfrm>
            <a:off x="23" y="23"/>
            <a:ext cx="9143998" cy="1234662"/>
          </a:xfrm>
          <a:prstGeom prst="rect">
            <a:avLst/>
          </a:prstGeom>
        </p:spPr>
        <p:txBody>
          <a:bodyPr vert="horz" wrap="square" lIns="0" tIns="12605" rIns="0" bIns="0" rtlCol="0">
            <a:spAutoFit/>
          </a:bodyPr>
          <a:lstStyle/>
          <a:p>
            <a:pPr marL="12605" algn="ctr">
              <a:spcBef>
                <a:spcPts val="99"/>
              </a:spcBef>
            </a:pPr>
            <a:r>
              <a:rPr sz="4000" spc="-20" dirty="0"/>
              <a:t>CNNs for Classification: Class Probabilities</a:t>
            </a:r>
          </a:p>
        </p:txBody>
      </p:sp>
      <p:sp>
        <p:nvSpPr>
          <p:cNvPr id="7" name="object 7"/>
          <p:cNvSpPr txBox="1"/>
          <p:nvPr/>
        </p:nvSpPr>
        <p:spPr>
          <a:xfrm>
            <a:off x="36" y="5404052"/>
            <a:ext cx="9220169" cy="1431087"/>
          </a:xfrm>
          <a:prstGeom prst="rect">
            <a:avLst/>
          </a:prstGeom>
        </p:spPr>
        <p:txBody>
          <a:bodyPr vert="horz" wrap="square" lIns="0" tIns="12605" rIns="0" bIns="0" rtlCol="0">
            <a:spAutoFit/>
          </a:bodyPr>
          <a:lstStyle/>
          <a:p>
            <a:pPr marL="352094" indent="-340125">
              <a:lnSpc>
                <a:spcPts val="2615"/>
              </a:lnSpc>
              <a:spcBef>
                <a:spcPts val="99"/>
              </a:spcBef>
              <a:buChar char="-"/>
              <a:tabLst>
                <a:tab pos="352094" algn="l"/>
                <a:tab pos="352726" algn="l"/>
              </a:tabLst>
            </a:pPr>
            <a:r>
              <a:rPr sz="2400" spc="-30" dirty="0">
                <a:latin typeface="Gill Sans MT"/>
                <a:cs typeface="Gill Sans MT"/>
              </a:rPr>
              <a:t>CONV </a:t>
            </a:r>
            <a:r>
              <a:rPr sz="2400" spc="-16" dirty="0">
                <a:latin typeface="Gill Sans MT"/>
                <a:cs typeface="Gill Sans MT"/>
              </a:rPr>
              <a:t>and POOL </a:t>
            </a:r>
            <a:r>
              <a:rPr sz="2400" spc="-56" dirty="0">
                <a:latin typeface="Gill Sans MT"/>
                <a:cs typeface="Gill Sans MT"/>
              </a:rPr>
              <a:t>layers </a:t>
            </a:r>
            <a:r>
              <a:rPr sz="2400" spc="-36" dirty="0">
                <a:latin typeface="Gill Sans MT"/>
                <a:cs typeface="Gill Sans MT"/>
              </a:rPr>
              <a:t>output </a:t>
            </a:r>
            <a:r>
              <a:rPr sz="2400" spc="-40" dirty="0">
                <a:latin typeface="Gill Sans MT"/>
                <a:cs typeface="Gill Sans MT"/>
              </a:rPr>
              <a:t>high-level </a:t>
            </a:r>
            <a:r>
              <a:rPr sz="2400" spc="-50" dirty="0">
                <a:latin typeface="Gill Sans MT"/>
                <a:cs typeface="Gill Sans MT"/>
              </a:rPr>
              <a:t>features </a:t>
            </a:r>
            <a:r>
              <a:rPr sz="2400" spc="-30" dirty="0">
                <a:latin typeface="Gill Sans MT"/>
                <a:cs typeface="Gill Sans MT"/>
              </a:rPr>
              <a:t>of</a:t>
            </a:r>
            <a:r>
              <a:rPr sz="2400" spc="224" dirty="0">
                <a:latin typeface="Gill Sans MT"/>
                <a:cs typeface="Gill Sans MT"/>
              </a:rPr>
              <a:t> </a:t>
            </a:r>
            <a:r>
              <a:rPr sz="2400" spc="-36" dirty="0">
                <a:latin typeface="Gill Sans MT"/>
                <a:cs typeface="Gill Sans MT"/>
              </a:rPr>
              <a:t>input</a:t>
            </a:r>
            <a:endParaRPr sz="2400" dirty="0">
              <a:latin typeface="Gill Sans MT"/>
              <a:cs typeface="Gill Sans MT"/>
            </a:endParaRPr>
          </a:p>
          <a:p>
            <a:pPr marL="352094" indent="-340125">
              <a:lnSpc>
                <a:spcPts val="2615"/>
              </a:lnSpc>
              <a:buChar char="-"/>
              <a:tabLst>
                <a:tab pos="352094" algn="l"/>
                <a:tab pos="352726" algn="l"/>
              </a:tabLst>
            </a:pPr>
            <a:r>
              <a:rPr sz="2400" spc="-65" dirty="0">
                <a:latin typeface="Gill Sans MT"/>
                <a:cs typeface="Gill Sans MT"/>
              </a:rPr>
              <a:t>Fully </a:t>
            </a:r>
            <a:r>
              <a:rPr sz="2400" spc="-36" dirty="0">
                <a:latin typeface="Gill Sans MT"/>
                <a:cs typeface="Gill Sans MT"/>
              </a:rPr>
              <a:t>connected </a:t>
            </a:r>
            <a:r>
              <a:rPr sz="2400" spc="-75" dirty="0">
                <a:latin typeface="Gill Sans MT"/>
                <a:cs typeface="Gill Sans MT"/>
              </a:rPr>
              <a:t>layer </a:t>
            </a:r>
            <a:r>
              <a:rPr sz="2400" spc="-46" dirty="0">
                <a:latin typeface="Gill Sans MT"/>
                <a:cs typeface="Gill Sans MT"/>
              </a:rPr>
              <a:t>uses </a:t>
            </a:r>
            <a:r>
              <a:rPr sz="2400" spc="-40" dirty="0">
                <a:latin typeface="Gill Sans MT"/>
                <a:cs typeface="Gill Sans MT"/>
              </a:rPr>
              <a:t>these </a:t>
            </a:r>
            <a:r>
              <a:rPr sz="2400" spc="-50" dirty="0">
                <a:latin typeface="Gill Sans MT"/>
                <a:cs typeface="Gill Sans MT"/>
              </a:rPr>
              <a:t>features </a:t>
            </a:r>
            <a:r>
              <a:rPr sz="2400" spc="-75" dirty="0">
                <a:latin typeface="Gill Sans MT"/>
                <a:cs typeface="Gill Sans MT"/>
              </a:rPr>
              <a:t>for </a:t>
            </a:r>
            <a:r>
              <a:rPr sz="2400" spc="-50" dirty="0">
                <a:latin typeface="Gill Sans MT"/>
                <a:cs typeface="Gill Sans MT"/>
              </a:rPr>
              <a:t>classifying </a:t>
            </a:r>
            <a:r>
              <a:rPr sz="2400" spc="-36" dirty="0">
                <a:latin typeface="Gill Sans MT"/>
                <a:cs typeface="Gill Sans MT"/>
              </a:rPr>
              <a:t>input</a:t>
            </a:r>
            <a:r>
              <a:rPr sz="2400" spc="458" dirty="0">
                <a:latin typeface="Gill Sans MT"/>
                <a:cs typeface="Gill Sans MT"/>
              </a:rPr>
              <a:t> </a:t>
            </a:r>
            <a:r>
              <a:rPr sz="2400" spc="-20" dirty="0">
                <a:latin typeface="Gill Sans MT"/>
                <a:cs typeface="Gill Sans MT"/>
              </a:rPr>
              <a:t>image</a:t>
            </a:r>
            <a:endParaRPr sz="2400" dirty="0">
              <a:latin typeface="Gill Sans MT"/>
              <a:cs typeface="Gill Sans MT"/>
            </a:endParaRPr>
          </a:p>
          <a:p>
            <a:pPr marL="352094" indent="-340125">
              <a:spcBef>
                <a:spcPts val="69"/>
              </a:spcBef>
              <a:buChar char="-"/>
              <a:tabLst>
                <a:tab pos="352094" algn="l"/>
                <a:tab pos="352726" algn="l"/>
              </a:tabLst>
            </a:pPr>
            <a:r>
              <a:rPr sz="2400" spc="-50" dirty="0">
                <a:latin typeface="Gill Sans MT"/>
                <a:cs typeface="Gill Sans MT"/>
              </a:rPr>
              <a:t>Express </a:t>
            </a:r>
            <a:r>
              <a:rPr sz="2400" spc="-36" dirty="0">
                <a:latin typeface="Gill Sans MT"/>
                <a:cs typeface="Gill Sans MT"/>
              </a:rPr>
              <a:t>output </a:t>
            </a:r>
            <a:r>
              <a:rPr sz="2400" spc="-40" dirty="0">
                <a:latin typeface="Gill Sans MT"/>
                <a:cs typeface="Gill Sans MT"/>
              </a:rPr>
              <a:t>as </a:t>
            </a:r>
            <a:r>
              <a:rPr sz="2400" b="1" spc="-75" dirty="0">
                <a:latin typeface="Gill Sans MT"/>
                <a:cs typeface="Gill Sans MT"/>
              </a:rPr>
              <a:t>probability </a:t>
            </a:r>
            <a:r>
              <a:rPr sz="2400" spc="-26" dirty="0">
                <a:latin typeface="Gill Sans MT"/>
                <a:cs typeface="Gill Sans MT"/>
              </a:rPr>
              <a:t>of </a:t>
            </a:r>
            <a:r>
              <a:rPr sz="2400" spc="-20" dirty="0">
                <a:latin typeface="Gill Sans MT"/>
                <a:cs typeface="Gill Sans MT"/>
              </a:rPr>
              <a:t>image </a:t>
            </a:r>
            <a:r>
              <a:rPr sz="2400" spc="-26" dirty="0">
                <a:latin typeface="Gill Sans MT"/>
                <a:cs typeface="Gill Sans MT"/>
              </a:rPr>
              <a:t>belonging </a:t>
            </a:r>
            <a:r>
              <a:rPr sz="2400" spc="-50" dirty="0">
                <a:latin typeface="Gill Sans MT"/>
                <a:cs typeface="Gill Sans MT"/>
              </a:rPr>
              <a:t>to </a:t>
            </a:r>
            <a:r>
              <a:rPr sz="2400" dirty="0">
                <a:latin typeface="Gill Sans MT"/>
                <a:cs typeface="Gill Sans MT"/>
              </a:rPr>
              <a:t>a </a:t>
            </a:r>
            <a:r>
              <a:rPr sz="2400" spc="-40" dirty="0">
                <a:latin typeface="Gill Sans MT"/>
                <a:cs typeface="Gill Sans MT"/>
              </a:rPr>
              <a:t>particular</a:t>
            </a:r>
            <a:r>
              <a:rPr sz="2400" spc="299" dirty="0">
                <a:latin typeface="Gill Sans MT"/>
                <a:cs typeface="Gill Sans MT"/>
              </a:rPr>
              <a:t> </a:t>
            </a:r>
            <a:r>
              <a:rPr sz="2400" spc="-56" dirty="0">
                <a:latin typeface="Gill Sans MT"/>
                <a:cs typeface="Gill Sans MT"/>
              </a:rPr>
              <a:t>class</a:t>
            </a:r>
            <a:endParaRPr sz="2400" dirty="0">
              <a:latin typeface="Gill Sans MT"/>
              <a:cs typeface="Gill Sans MT"/>
            </a:endParaRPr>
          </a:p>
        </p:txBody>
      </p:sp>
      <p:sp>
        <p:nvSpPr>
          <p:cNvPr id="15" name="object 15"/>
          <p:cNvSpPr/>
          <p:nvPr/>
        </p:nvSpPr>
        <p:spPr>
          <a:xfrm>
            <a:off x="409393" y="1094646"/>
            <a:ext cx="5946456" cy="3662044"/>
          </a:xfrm>
          <a:custGeom>
            <a:avLst/>
            <a:gdLst/>
            <a:ahLst/>
            <a:cxnLst/>
            <a:rect l="l" t="t" r="r" b="b"/>
            <a:pathLst>
              <a:path w="7928609" h="3662045">
                <a:moveTo>
                  <a:pt x="0" y="0"/>
                </a:moveTo>
                <a:lnTo>
                  <a:pt x="7928586" y="0"/>
                </a:lnTo>
                <a:lnTo>
                  <a:pt x="7928586" y="3661979"/>
                </a:lnTo>
                <a:lnTo>
                  <a:pt x="0" y="3661979"/>
                </a:lnTo>
                <a:lnTo>
                  <a:pt x="0" y="0"/>
                </a:lnTo>
                <a:close/>
              </a:path>
            </a:pathLst>
          </a:custGeom>
          <a:ln w="12693">
            <a:solidFill>
              <a:srgbClr val="FFFFFF"/>
            </a:solidFill>
          </a:ln>
        </p:spPr>
        <p:txBody>
          <a:bodyPr wrap="square" lIns="0" tIns="0" rIns="0" bIns="0" rtlCol="0"/>
          <a:lstStyle/>
          <a:p>
            <a:endParaRPr/>
          </a:p>
        </p:txBody>
      </p:sp>
      <p:pic>
        <p:nvPicPr>
          <p:cNvPr id="16" name="Picture 15"/>
          <p:cNvPicPr>
            <a:picLocks noChangeAspect="1"/>
          </p:cNvPicPr>
          <p:nvPr/>
        </p:nvPicPr>
        <p:blipFill>
          <a:blip r:embed="rId3"/>
          <a:stretch>
            <a:fillRect/>
          </a:stretch>
        </p:blipFill>
        <p:spPr>
          <a:xfrm>
            <a:off x="3382607" y="4380700"/>
            <a:ext cx="2895600" cy="927496"/>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262431"/>
          </a:solidFill>
        </p:spPr>
        <p:txBody>
          <a:bodyPr wrap="square" lIns="0" tIns="0" rIns="0" bIns="0" rtlCol="0"/>
          <a:lstStyle/>
          <a:p>
            <a:endParaRPr/>
          </a:p>
        </p:txBody>
      </p:sp>
      <p:sp>
        <p:nvSpPr>
          <p:cNvPr id="9" name="object 9"/>
          <p:cNvSpPr txBox="1">
            <a:spLocks noGrp="1"/>
          </p:cNvSpPr>
          <p:nvPr>
            <p:ph type="title"/>
          </p:nvPr>
        </p:nvSpPr>
        <p:spPr>
          <a:xfrm>
            <a:off x="0" y="-45929"/>
            <a:ext cx="9143762" cy="689932"/>
          </a:xfrm>
          <a:prstGeom prst="rect">
            <a:avLst/>
          </a:prstGeom>
        </p:spPr>
        <p:txBody>
          <a:bodyPr vert="horz" wrap="square" lIns="0" tIns="12605" rIns="0" bIns="0" rtlCol="0">
            <a:spAutoFit/>
          </a:bodyPr>
          <a:lstStyle/>
          <a:p>
            <a:pPr marL="12605" algn="ctr">
              <a:spcBef>
                <a:spcPts val="99"/>
              </a:spcBef>
            </a:pPr>
            <a:r>
              <a:rPr spc="-6" dirty="0">
                <a:solidFill>
                  <a:srgbClr val="FFFFFF"/>
                </a:solidFill>
              </a:rPr>
              <a:t>Putting it all</a:t>
            </a:r>
            <a:r>
              <a:rPr spc="-69" dirty="0">
                <a:solidFill>
                  <a:srgbClr val="FFFFFF"/>
                </a:solidFill>
              </a:rPr>
              <a:t> </a:t>
            </a:r>
            <a:r>
              <a:rPr spc="-6" dirty="0">
                <a:solidFill>
                  <a:srgbClr val="FFFFFF"/>
                </a:solidFill>
              </a:rPr>
              <a:t>together</a:t>
            </a:r>
          </a:p>
        </p:txBody>
      </p:sp>
      <p:sp>
        <p:nvSpPr>
          <p:cNvPr id="10" name="object 10"/>
          <p:cNvSpPr txBox="1"/>
          <p:nvPr/>
        </p:nvSpPr>
        <p:spPr>
          <a:xfrm>
            <a:off x="92460" y="618602"/>
            <a:ext cx="5394960" cy="5219892"/>
          </a:xfrm>
          <a:prstGeom prst="rect">
            <a:avLst/>
          </a:prstGeom>
        </p:spPr>
        <p:txBody>
          <a:bodyPr vert="horz" wrap="none" lIns="0" tIns="12605" rIns="0" bIns="0" rtlCol="0">
            <a:noAutofit/>
          </a:bodyPr>
          <a:lstStyle/>
          <a:p>
            <a:pPr marL="12605">
              <a:spcBef>
                <a:spcPts val="99"/>
              </a:spcBef>
            </a:pPr>
            <a:r>
              <a:rPr sz="1400" spc="-6" dirty="0">
                <a:solidFill>
                  <a:srgbClr val="F92672"/>
                </a:solidFill>
                <a:latin typeface="Courier New"/>
                <a:cs typeface="Courier New"/>
              </a:rPr>
              <a:t>import </a:t>
            </a:r>
            <a:r>
              <a:rPr sz="1400" spc="-6" dirty="0">
                <a:solidFill>
                  <a:srgbClr val="F8F8F2"/>
                </a:solidFill>
                <a:latin typeface="Courier New"/>
                <a:cs typeface="Courier New"/>
              </a:rPr>
              <a:t>tensorflow </a:t>
            </a:r>
            <a:r>
              <a:rPr sz="1400" spc="-6" dirty="0">
                <a:solidFill>
                  <a:srgbClr val="F92672"/>
                </a:solidFill>
                <a:latin typeface="Courier New"/>
                <a:cs typeface="Courier New"/>
              </a:rPr>
              <a:t>as</a:t>
            </a:r>
            <a:r>
              <a:rPr sz="1400" spc="-26" dirty="0">
                <a:solidFill>
                  <a:srgbClr val="F92672"/>
                </a:solidFill>
                <a:latin typeface="Courier New"/>
                <a:cs typeface="Courier New"/>
              </a:rPr>
              <a:t> </a:t>
            </a:r>
            <a:r>
              <a:rPr sz="1400" spc="-6" dirty="0">
                <a:solidFill>
                  <a:srgbClr val="F8F8F2"/>
                </a:solidFill>
                <a:latin typeface="Courier New"/>
                <a:cs typeface="Courier New"/>
              </a:rPr>
              <a:t>tf</a:t>
            </a:r>
            <a:endParaRPr sz="1400" dirty="0">
              <a:latin typeface="Courier New"/>
              <a:cs typeface="Courier New"/>
            </a:endParaRPr>
          </a:p>
          <a:p>
            <a:pPr>
              <a:lnSpc>
                <a:spcPct val="100000"/>
              </a:lnSpc>
            </a:pPr>
            <a:endParaRPr sz="1400" dirty="0">
              <a:latin typeface="Courier New"/>
              <a:cs typeface="Courier New"/>
            </a:endParaRPr>
          </a:p>
          <a:p>
            <a:pPr marL="12605">
              <a:spcBef>
                <a:spcPts val="1029"/>
              </a:spcBef>
            </a:pPr>
            <a:r>
              <a:rPr sz="1400" spc="-6" dirty="0">
                <a:solidFill>
                  <a:srgbClr val="66D9EF"/>
                </a:solidFill>
                <a:latin typeface="Courier New"/>
                <a:cs typeface="Courier New"/>
              </a:rPr>
              <a:t>def</a:t>
            </a:r>
            <a:r>
              <a:rPr sz="1400" spc="-10" dirty="0">
                <a:solidFill>
                  <a:srgbClr val="66D9EF"/>
                </a:solidFill>
                <a:latin typeface="Courier New"/>
                <a:cs typeface="Courier New"/>
              </a:rPr>
              <a:t> </a:t>
            </a:r>
            <a:r>
              <a:rPr sz="1400" spc="-6" dirty="0">
                <a:solidFill>
                  <a:srgbClr val="A6E22E"/>
                </a:solidFill>
                <a:latin typeface="Courier New"/>
                <a:cs typeface="Courier New"/>
              </a:rPr>
              <a:t>generate_model</a:t>
            </a:r>
            <a:r>
              <a:rPr sz="1400" spc="-6" dirty="0">
                <a:solidFill>
                  <a:srgbClr val="F8F8F2"/>
                </a:solidFill>
                <a:latin typeface="Courier New"/>
                <a:cs typeface="Courier New"/>
              </a:rPr>
              <a:t>():</a:t>
            </a:r>
            <a:endParaRPr sz="1400" dirty="0">
              <a:latin typeface="Courier New"/>
              <a:cs typeface="Courier New"/>
            </a:endParaRPr>
          </a:p>
          <a:p>
            <a:pPr marL="685936" marR="3592118" indent="-343283">
              <a:lnSpc>
                <a:spcPct val="130000"/>
              </a:lnSpc>
              <a:spcBef>
                <a:spcPts val="26"/>
              </a:spcBef>
            </a:pPr>
            <a:r>
              <a:rPr sz="1400" spc="-6" dirty="0">
                <a:solidFill>
                  <a:srgbClr val="F8F8F2"/>
                </a:solidFill>
                <a:latin typeface="Courier New"/>
                <a:cs typeface="Courier New"/>
              </a:rPr>
              <a:t>model </a:t>
            </a:r>
            <a:r>
              <a:rPr sz="1400" dirty="0">
                <a:solidFill>
                  <a:srgbClr val="F92672"/>
                </a:solidFill>
                <a:latin typeface="Courier New"/>
                <a:cs typeface="Courier New"/>
              </a:rPr>
              <a:t>= </a:t>
            </a:r>
            <a:r>
              <a:rPr sz="1400" spc="-6" dirty="0" err="1">
                <a:solidFill>
                  <a:srgbClr val="F8F8F2"/>
                </a:solidFill>
                <a:latin typeface="Courier New"/>
                <a:cs typeface="Courier New"/>
              </a:rPr>
              <a:t>tf</a:t>
            </a:r>
            <a:r>
              <a:rPr sz="1400" spc="-6" dirty="0" err="1">
                <a:solidFill>
                  <a:srgbClr val="F92672"/>
                </a:solidFill>
                <a:latin typeface="Courier New"/>
                <a:cs typeface="Courier New"/>
              </a:rPr>
              <a:t>.</a:t>
            </a:r>
            <a:r>
              <a:rPr sz="1400" spc="-6" dirty="0" err="1">
                <a:solidFill>
                  <a:srgbClr val="F8F8F2"/>
                </a:solidFill>
                <a:latin typeface="Courier New"/>
                <a:cs typeface="Courier New"/>
              </a:rPr>
              <a:t>keras</a:t>
            </a:r>
            <a:r>
              <a:rPr sz="1400" spc="-6" dirty="0" err="1">
                <a:solidFill>
                  <a:srgbClr val="F92672"/>
                </a:solidFill>
                <a:latin typeface="Courier New"/>
                <a:cs typeface="Courier New"/>
              </a:rPr>
              <a:t>.</a:t>
            </a:r>
            <a:r>
              <a:rPr sz="1400" spc="-6" dirty="0" err="1">
                <a:solidFill>
                  <a:srgbClr val="F8F8F2"/>
                </a:solidFill>
                <a:latin typeface="Courier New"/>
                <a:cs typeface="Courier New"/>
              </a:rPr>
              <a:t>Sequential</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br>
              <a:rPr lang="en-US" sz="1400" spc="-6" dirty="0">
                <a:solidFill>
                  <a:srgbClr val="F8F8F2"/>
                </a:solidFill>
                <a:latin typeface="Courier New"/>
                <a:cs typeface="Courier New"/>
              </a:rPr>
            </a:br>
            <a:r>
              <a:rPr sz="1400" dirty="0">
                <a:solidFill>
                  <a:srgbClr val="75715E"/>
                </a:solidFill>
                <a:latin typeface="Courier New"/>
                <a:cs typeface="Courier New"/>
              </a:rPr>
              <a:t># </a:t>
            </a:r>
            <a:r>
              <a:rPr sz="1400" spc="-6" dirty="0">
                <a:solidFill>
                  <a:srgbClr val="75715E"/>
                </a:solidFill>
                <a:latin typeface="Courier New"/>
                <a:cs typeface="Courier New"/>
              </a:rPr>
              <a:t>first convolutional</a:t>
            </a:r>
            <a:r>
              <a:rPr sz="1400" spc="-113" dirty="0">
                <a:solidFill>
                  <a:srgbClr val="75715E"/>
                </a:solidFill>
                <a:latin typeface="Courier New"/>
                <a:cs typeface="Courier New"/>
              </a:rPr>
              <a:t> </a:t>
            </a:r>
            <a:r>
              <a:rPr sz="1400" spc="-6" dirty="0">
                <a:solidFill>
                  <a:srgbClr val="75715E"/>
                </a:solidFill>
                <a:latin typeface="Courier New"/>
                <a:cs typeface="Courier New"/>
              </a:rPr>
              <a:t>layer</a:t>
            </a:r>
            <a:endParaRPr sz="1400" dirty="0">
              <a:latin typeface="Courier New"/>
              <a:cs typeface="Courier New"/>
            </a:endParaRPr>
          </a:p>
          <a:p>
            <a:pPr marL="685936" marR="5070">
              <a:lnSpc>
                <a:spcPct val="124300"/>
              </a:lnSpc>
              <a:spcBef>
                <a:spcPts val="121"/>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a:t>
            </a:r>
            <a:r>
              <a:rPr sz="1400" spc="-6" dirty="0">
                <a:solidFill>
                  <a:srgbClr val="AE81FF"/>
                </a:solidFill>
                <a:latin typeface="Courier New"/>
                <a:cs typeface="Courier New"/>
              </a:rPr>
              <a:t>32</a:t>
            </a:r>
            <a:r>
              <a:rPr sz="1400" spc="-6" dirty="0">
                <a:solidFill>
                  <a:srgbClr val="F8F8F2"/>
                </a:solidFill>
                <a:latin typeface="Courier New"/>
                <a:cs typeface="Courier New"/>
              </a:rPr>
              <a:t>, filter_size</a:t>
            </a:r>
            <a:r>
              <a:rPr sz="1400" spc="-6" dirty="0">
                <a:solidFill>
                  <a:srgbClr val="F92672"/>
                </a:solidFill>
                <a:latin typeface="Courier New"/>
                <a:cs typeface="Courier New"/>
              </a:rPr>
              <a:t>=</a:t>
            </a:r>
            <a:r>
              <a:rPr sz="1400" spc="-6" dirty="0">
                <a:solidFill>
                  <a:srgbClr val="AE81FF"/>
                </a:solidFill>
                <a:latin typeface="Courier New"/>
                <a:cs typeface="Courier New"/>
              </a:rPr>
              <a:t>3</a:t>
            </a:r>
            <a:r>
              <a:rPr sz="1400" spc="-6" dirty="0">
                <a:solidFill>
                  <a:srgbClr val="F8F8F2"/>
                </a:solidFill>
                <a:latin typeface="Courier New"/>
                <a:cs typeface="Courier New"/>
              </a:rPr>
              <a:t>, activation</a:t>
            </a:r>
            <a:r>
              <a:rPr sz="1400" spc="-6" dirty="0">
                <a:solidFill>
                  <a:srgbClr val="F92672"/>
                </a:solidFill>
                <a:latin typeface="Courier New"/>
                <a:cs typeface="Courier New"/>
              </a:rPr>
              <a:t>=</a:t>
            </a:r>
            <a:r>
              <a:rPr sz="1400" spc="-6" dirty="0">
                <a:solidFill>
                  <a:srgbClr val="E6DB74"/>
                </a:solidFill>
                <a:latin typeface="Courier New"/>
                <a:cs typeface="Courier New"/>
              </a:rPr>
              <a:t>'</a:t>
            </a:r>
            <a:r>
              <a:rPr sz="1400" spc="-6" dirty="0" err="1">
                <a:solidFill>
                  <a:srgbClr val="E6DB74"/>
                </a:solidFill>
                <a:latin typeface="Courier New"/>
                <a:cs typeface="Courier New"/>
              </a:rPr>
              <a:t>relu</a:t>
            </a:r>
            <a:r>
              <a:rPr sz="1400" spc="-6" dirty="0">
                <a:solidFill>
                  <a:srgbClr val="E6DB74"/>
                </a:solidFill>
                <a:latin typeface="Courier New"/>
                <a:cs typeface="Courier New"/>
              </a:rPr>
              <a:t>’</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br>
              <a:rPr lang="en-US" sz="1400" spc="-6" dirty="0">
                <a:solidFill>
                  <a:srgbClr val="F8F8F2"/>
                </a:solidFill>
                <a:latin typeface="Courier New"/>
                <a:cs typeface="Courier New"/>
              </a:rPr>
            </a:b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MaxPool2D(</a:t>
            </a:r>
            <a:r>
              <a:rPr sz="1400" spc="-6" dirty="0" err="1">
                <a:solidFill>
                  <a:srgbClr val="F8F8F2"/>
                </a:solidFill>
                <a:latin typeface="Courier New"/>
                <a:cs typeface="Courier New"/>
              </a:rPr>
              <a:t>pool_size</a:t>
            </a:r>
            <a:r>
              <a:rPr sz="1400" spc="-6" dirty="0">
                <a:solidFill>
                  <a:srgbClr val="F9267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r>
              <a:rPr sz="1400" spc="-20" dirty="0">
                <a:solidFill>
                  <a:srgbClr val="F8F8F2"/>
                </a:solidFill>
                <a:latin typeface="Courier New"/>
                <a:cs typeface="Courier New"/>
              </a:rPr>
              <a:t> </a:t>
            </a:r>
            <a:r>
              <a:rPr sz="1400" spc="-6" dirty="0">
                <a:solidFill>
                  <a:srgbClr val="F8F8F2"/>
                </a:solidFill>
                <a:latin typeface="Courier New"/>
                <a:cs typeface="Courier New"/>
              </a:rPr>
              <a:t>strides</a:t>
            </a:r>
            <a:r>
              <a:rPr sz="1400" spc="-6" dirty="0">
                <a:solidFill>
                  <a:srgbClr val="F9267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endParaRPr sz="1400" dirty="0">
              <a:latin typeface="Courier New"/>
              <a:cs typeface="Courier New"/>
            </a:endParaRPr>
          </a:p>
          <a:p>
            <a:pPr>
              <a:lnSpc>
                <a:spcPct val="100000"/>
              </a:lnSpc>
            </a:pPr>
            <a:endParaRPr sz="1400" dirty="0">
              <a:latin typeface="Courier New"/>
              <a:cs typeface="Courier New"/>
            </a:endParaRPr>
          </a:p>
          <a:p>
            <a:pPr marL="685936">
              <a:spcBef>
                <a:spcPts val="1144"/>
              </a:spcBef>
            </a:pPr>
            <a:r>
              <a:rPr sz="1400" dirty="0">
                <a:solidFill>
                  <a:srgbClr val="75715E"/>
                </a:solidFill>
                <a:latin typeface="Courier New"/>
                <a:cs typeface="Courier New"/>
              </a:rPr>
              <a:t># </a:t>
            </a:r>
            <a:r>
              <a:rPr sz="1400" spc="-6" dirty="0">
                <a:solidFill>
                  <a:srgbClr val="75715E"/>
                </a:solidFill>
                <a:latin typeface="Courier New"/>
                <a:cs typeface="Courier New"/>
              </a:rPr>
              <a:t>second convolutional</a:t>
            </a:r>
            <a:r>
              <a:rPr sz="1400" spc="-36" dirty="0">
                <a:solidFill>
                  <a:srgbClr val="75715E"/>
                </a:solidFill>
                <a:latin typeface="Courier New"/>
                <a:cs typeface="Courier New"/>
              </a:rPr>
              <a:t> </a:t>
            </a:r>
            <a:r>
              <a:rPr sz="1400" spc="-6" dirty="0">
                <a:solidFill>
                  <a:srgbClr val="75715E"/>
                </a:solidFill>
                <a:latin typeface="Courier New"/>
                <a:cs typeface="Courier New"/>
              </a:rPr>
              <a:t>layer</a:t>
            </a:r>
            <a:endParaRPr sz="1400" dirty="0">
              <a:latin typeface="Courier New"/>
              <a:cs typeface="Courier New"/>
            </a:endParaRPr>
          </a:p>
          <a:p>
            <a:pPr marL="685936" marR="5070">
              <a:lnSpc>
                <a:spcPct val="125800"/>
              </a:lnSpc>
              <a:spcBef>
                <a:spcPts val="75"/>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a:t>
            </a:r>
            <a:r>
              <a:rPr sz="1400" spc="-6" dirty="0">
                <a:solidFill>
                  <a:srgbClr val="AE81FF"/>
                </a:solidFill>
                <a:latin typeface="Courier New"/>
                <a:cs typeface="Courier New"/>
              </a:rPr>
              <a:t>64</a:t>
            </a:r>
            <a:r>
              <a:rPr sz="1400" spc="-6" dirty="0">
                <a:solidFill>
                  <a:srgbClr val="F8F8F2"/>
                </a:solidFill>
                <a:latin typeface="Courier New"/>
                <a:cs typeface="Courier New"/>
              </a:rPr>
              <a:t>, filter_size</a:t>
            </a:r>
            <a:r>
              <a:rPr sz="1400" spc="-6" dirty="0">
                <a:solidFill>
                  <a:srgbClr val="F92672"/>
                </a:solidFill>
                <a:latin typeface="Courier New"/>
                <a:cs typeface="Courier New"/>
              </a:rPr>
              <a:t>=</a:t>
            </a:r>
            <a:r>
              <a:rPr sz="1400" spc="-6" dirty="0">
                <a:solidFill>
                  <a:srgbClr val="AE81FF"/>
                </a:solidFill>
                <a:latin typeface="Courier New"/>
                <a:cs typeface="Courier New"/>
              </a:rPr>
              <a:t>3</a:t>
            </a:r>
            <a:r>
              <a:rPr sz="1400" spc="-6" dirty="0">
                <a:solidFill>
                  <a:srgbClr val="F8F8F2"/>
                </a:solidFill>
                <a:latin typeface="Courier New"/>
                <a:cs typeface="Courier New"/>
              </a:rPr>
              <a:t>, activation</a:t>
            </a:r>
            <a:r>
              <a:rPr sz="1400" spc="-6" dirty="0">
                <a:solidFill>
                  <a:srgbClr val="F92672"/>
                </a:solidFill>
                <a:latin typeface="Courier New"/>
                <a:cs typeface="Courier New"/>
              </a:rPr>
              <a:t>=</a:t>
            </a:r>
            <a:r>
              <a:rPr sz="1400" spc="-6" dirty="0">
                <a:solidFill>
                  <a:srgbClr val="E6DB74"/>
                </a:solidFill>
                <a:latin typeface="Courier New"/>
                <a:cs typeface="Courier New"/>
              </a:rPr>
              <a:t>'</a:t>
            </a:r>
            <a:r>
              <a:rPr sz="1400" spc="-6" dirty="0" err="1">
                <a:solidFill>
                  <a:srgbClr val="E6DB74"/>
                </a:solidFill>
                <a:latin typeface="Courier New"/>
                <a:cs typeface="Courier New"/>
              </a:rPr>
              <a:t>relu</a:t>
            </a:r>
            <a:r>
              <a:rPr sz="1400" spc="-6" dirty="0">
                <a:solidFill>
                  <a:srgbClr val="E6DB74"/>
                </a:solidFill>
                <a:latin typeface="Courier New"/>
                <a:cs typeface="Courier New"/>
              </a:rPr>
              <a:t>’</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br>
              <a:rPr lang="en-US" sz="1400" spc="-6" dirty="0">
                <a:solidFill>
                  <a:srgbClr val="F8F8F2"/>
                </a:solidFill>
                <a:latin typeface="Courier New"/>
                <a:cs typeface="Courier New"/>
              </a:rPr>
            </a:b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MaxPool2D(</a:t>
            </a:r>
            <a:r>
              <a:rPr sz="1400" spc="-6" dirty="0" err="1">
                <a:solidFill>
                  <a:srgbClr val="F8F8F2"/>
                </a:solidFill>
                <a:latin typeface="Courier New"/>
                <a:cs typeface="Courier New"/>
              </a:rPr>
              <a:t>pool_size</a:t>
            </a:r>
            <a:r>
              <a:rPr sz="1400" spc="-6" dirty="0">
                <a:solidFill>
                  <a:srgbClr val="F9267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r>
              <a:rPr sz="1400" spc="-20" dirty="0">
                <a:solidFill>
                  <a:srgbClr val="F8F8F2"/>
                </a:solidFill>
                <a:latin typeface="Courier New"/>
                <a:cs typeface="Courier New"/>
              </a:rPr>
              <a:t> </a:t>
            </a:r>
            <a:r>
              <a:rPr sz="1400" spc="-6" dirty="0">
                <a:solidFill>
                  <a:srgbClr val="F8F8F2"/>
                </a:solidFill>
                <a:latin typeface="Courier New"/>
                <a:cs typeface="Courier New"/>
              </a:rPr>
              <a:t>strides</a:t>
            </a:r>
            <a:r>
              <a:rPr sz="1400" spc="-6" dirty="0">
                <a:solidFill>
                  <a:srgbClr val="F9267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endParaRPr sz="1400" dirty="0">
              <a:latin typeface="Courier New"/>
              <a:cs typeface="Courier New"/>
            </a:endParaRPr>
          </a:p>
        </p:txBody>
      </p:sp>
      <p:sp>
        <p:nvSpPr>
          <p:cNvPr id="11" name="object 11"/>
          <p:cNvSpPr txBox="1"/>
          <p:nvPr/>
        </p:nvSpPr>
        <p:spPr>
          <a:xfrm>
            <a:off x="601704" y="3864719"/>
            <a:ext cx="5223820" cy="1129539"/>
          </a:xfrm>
          <a:prstGeom prst="rect">
            <a:avLst/>
          </a:prstGeom>
        </p:spPr>
        <p:txBody>
          <a:bodyPr vert="horz" wrap="square" lIns="0" tIns="17627" rIns="0" bIns="0" rtlCol="0">
            <a:spAutoFit/>
          </a:bodyPr>
          <a:lstStyle/>
          <a:p>
            <a:pPr marL="12605" marR="5070">
              <a:lnSpc>
                <a:spcPct val="129000"/>
              </a:lnSpc>
              <a:spcBef>
                <a:spcPts val="141"/>
              </a:spcBef>
            </a:pPr>
            <a:r>
              <a:rPr sz="1400" dirty="0">
                <a:solidFill>
                  <a:srgbClr val="75715E"/>
                </a:solidFill>
                <a:latin typeface="Courier New"/>
                <a:cs typeface="Courier New"/>
              </a:rPr>
              <a:t># </a:t>
            </a:r>
            <a:r>
              <a:rPr sz="1400" spc="-6" dirty="0">
                <a:solidFill>
                  <a:srgbClr val="75715E"/>
                </a:solidFill>
                <a:latin typeface="Courier New"/>
                <a:cs typeface="Courier New"/>
              </a:rPr>
              <a:t>fully connected classifier</a:t>
            </a:r>
            <a:r>
              <a:rPr lang="en-US" sz="1400" spc="-6" dirty="0">
                <a:solidFill>
                  <a:srgbClr val="75715E"/>
                </a:solidFill>
                <a:latin typeface="Courier New"/>
                <a:cs typeface="Courier New"/>
              </a:rPr>
              <a:t> </a:t>
            </a:r>
            <a:r>
              <a:rPr sz="1400" spc="-6" dirty="0" err="1">
                <a:solidFill>
                  <a:srgbClr val="F8F8F2"/>
                </a:solidFill>
                <a:latin typeface="Courier New"/>
                <a:cs typeface="Courier New"/>
              </a:rPr>
              <a:t>tf</a:t>
            </a:r>
            <a:r>
              <a:rPr sz="1400" spc="-6" dirty="0" err="1">
                <a:solidFill>
                  <a:srgbClr val="F92672"/>
                </a:solidFill>
                <a:latin typeface="Courier New"/>
                <a:cs typeface="Courier New"/>
              </a:rPr>
              <a:t>.</a:t>
            </a:r>
            <a:r>
              <a:rPr sz="1400" spc="-6" dirty="0" err="1">
                <a:solidFill>
                  <a:srgbClr val="F8F8F2"/>
                </a:solidFill>
                <a:latin typeface="Courier New"/>
                <a:cs typeface="Courier New"/>
              </a:rPr>
              <a:t>keras</a:t>
            </a:r>
            <a:r>
              <a:rPr sz="1400" spc="-6" dirty="0" err="1">
                <a:solidFill>
                  <a:srgbClr val="F92672"/>
                </a:solidFill>
                <a:latin typeface="Courier New"/>
                <a:cs typeface="Courier New"/>
              </a:rPr>
              <a:t>.</a:t>
            </a:r>
            <a:r>
              <a:rPr sz="1400" spc="-6" dirty="0" err="1">
                <a:solidFill>
                  <a:srgbClr val="F8F8F2"/>
                </a:solidFill>
                <a:latin typeface="Courier New"/>
                <a:cs typeface="Courier New"/>
              </a:rPr>
              <a:t>layers</a:t>
            </a:r>
            <a:r>
              <a:rPr sz="1400" spc="-6" dirty="0" err="1">
                <a:solidFill>
                  <a:srgbClr val="F92672"/>
                </a:solidFill>
                <a:latin typeface="Courier New"/>
                <a:cs typeface="Courier New"/>
              </a:rPr>
              <a:t>.</a:t>
            </a:r>
            <a:r>
              <a:rPr sz="1400" spc="-6" dirty="0" err="1">
                <a:solidFill>
                  <a:srgbClr val="F8F8F2"/>
                </a:solidFill>
                <a:latin typeface="Courier New"/>
                <a:cs typeface="Courier New"/>
              </a:rPr>
              <a:t>Flatten</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r>
              <a:rPr sz="1400" spc="-6" dirty="0" err="1">
                <a:solidFill>
                  <a:srgbClr val="F8F8F2"/>
                </a:solidFill>
                <a:latin typeface="Courier New"/>
                <a:cs typeface="Courier New"/>
              </a:rPr>
              <a:t>tf</a:t>
            </a:r>
            <a:r>
              <a:rPr sz="1400" spc="-6" dirty="0" err="1">
                <a:solidFill>
                  <a:srgbClr val="F92672"/>
                </a:solidFill>
                <a:latin typeface="Courier New"/>
                <a:cs typeface="Courier New"/>
              </a:rPr>
              <a:t>.</a:t>
            </a:r>
            <a:r>
              <a:rPr sz="1400" spc="-6" dirty="0" err="1">
                <a:solidFill>
                  <a:srgbClr val="F8F8F2"/>
                </a:solidFill>
                <a:latin typeface="Courier New"/>
                <a:cs typeface="Courier New"/>
              </a:rPr>
              <a:t>keras</a:t>
            </a:r>
            <a:r>
              <a:rPr sz="1400" spc="-6" dirty="0" err="1">
                <a:solidFill>
                  <a:srgbClr val="F92672"/>
                </a:solidFill>
                <a:latin typeface="Courier New"/>
                <a:cs typeface="Courier New"/>
              </a:rPr>
              <a:t>.</a:t>
            </a:r>
            <a:r>
              <a:rPr sz="1400" spc="-6" dirty="0" err="1">
                <a:solidFill>
                  <a:srgbClr val="F8F8F2"/>
                </a:solidFill>
                <a:latin typeface="Courier New"/>
                <a:cs typeface="Courier New"/>
              </a:rPr>
              <a:t>layers</a:t>
            </a:r>
            <a:r>
              <a:rPr sz="1400" spc="-6" dirty="0" err="1">
                <a:solidFill>
                  <a:srgbClr val="F92672"/>
                </a:solidFill>
                <a:latin typeface="Courier New"/>
                <a:cs typeface="Courier New"/>
              </a:rPr>
              <a:t>.</a:t>
            </a:r>
            <a:r>
              <a:rPr sz="1400" spc="-6" dirty="0" err="1">
                <a:solidFill>
                  <a:srgbClr val="F8F8F2"/>
                </a:solidFill>
                <a:latin typeface="Courier New"/>
                <a:cs typeface="Courier New"/>
              </a:rPr>
              <a:t>Dense</a:t>
            </a:r>
            <a:r>
              <a:rPr sz="1400" spc="-6" dirty="0">
                <a:solidFill>
                  <a:srgbClr val="F8F8F2"/>
                </a:solidFill>
                <a:latin typeface="Courier New"/>
                <a:cs typeface="Courier New"/>
              </a:rPr>
              <a:t>(</a:t>
            </a:r>
            <a:r>
              <a:rPr sz="1400" spc="-6" dirty="0">
                <a:solidFill>
                  <a:srgbClr val="AE81FF"/>
                </a:solidFill>
                <a:latin typeface="Courier New"/>
                <a:cs typeface="Courier New"/>
              </a:rPr>
              <a:t>1024</a:t>
            </a:r>
            <a:r>
              <a:rPr sz="1400" spc="-6" dirty="0">
                <a:solidFill>
                  <a:srgbClr val="F8F8F2"/>
                </a:solidFill>
                <a:latin typeface="Courier New"/>
                <a:cs typeface="Courier New"/>
              </a:rPr>
              <a:t>, activation</a:t>
            </a:r>
            <a:r>
              <a:rPr sz="1400" spc="-6" dirty="0">
                <a:solidFill>
                  <a:srgbClr val="F92672"/>
                </a:solidFill>
                <a:latin typeface="Courier New"/>
                <a:cs typeface="Courier New"/>
              </a:rPr>
              <a:t>=</a:t>
            </a:r>
            <a:r>
              <a:rPr sz="1400" spc="-6" dirty="0">
                <a:solidFill>
                  <a:srgbClr val="E6DB74"/>
                </a:solidFill>
                <a:latin typeface="Courier New"/>
                <a:cs typeface="Courier New"/>
              </a:rPr>
              <a:t>'</a:t>
            </a:r>
            <a:r>
              <a:rPr sz="1400" spc="-6" dirty="0" err="1">
                <a:solidFill>
                  <a:srgbClr val="E6DB74"/>
                </a:solidFill>
                <a:latin typeface="Courier New"/>
                <a:cs typeface="Courier New"/>
              </a:rPr>
              <a:t>relu</a:t>
            </a:r>
            <a:r>
              <a:rPr sz="1400" spc="-6" dirty="0">
                <a:solidFill>
                  <a:srgbClr val="E6DB74"/>
                </a:solidFill>
                <a:latin typeface="Courier New"/>
                <a:cs typeface="Courier New"/>
              </a:rPr>
              <a:t>’</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r>
              <a:rPr sz="1400" spc="-6" dirty="0" err="1">
                <a:solidFill>
                  <a:srgbClr val="F8F8F2"/>
                </a:solidFill>
                <a:latin typeface="Courier New"/>
                <a:cs typeface="Courier New"/>
              </a:rPr>
              <a:t>tf</a:t>
            </a:r>
            <a:r>
              <a:rPr sz="1400" spc="-6" dirty="0" err="1">
                <a:solidFill>
                  <a:srgbClr val="F92672"/>
                </a:solidFill>
                <a:latin typeface="Courier New"/>
                <a:cs typeface="Courier New"/>
              </a:rPr>
              <a:t>.</a:t>
            </a:r>
            <a:r>
              <a:rPr sz="1400" spc="-6" dirty="0" err="1">
                <a:solidFill>
                  <a:srgbClr val="F8F8F2"/>
                </a:solidFill>
                <a:latin typeface="Courier New"/>
                <a:cs typeface="Courier New"/>
              </a:rPr>
              <a:t>keras</a:t>
            </a:r>
            <a:r>
              <a:rPr sz="1400" spc="-6" dirty="0" err="1">
                <a:solidFill>
                  <a:srgbClr val="F92672"/>
                </a:solidFill>
                <a:latin typeface="Courier New"/>
                <a:cs typeface="Courier New"/>
              </a:rPr>
              <a:t>.</a:t>
            </a:r>
            <a:r>
              <a:rPr sz="1400" spc="-6" dirty="0" err="1">
                <a:solidFill>
                  <a:srgbClr val="F8F8F2"/>
                </a:solidFill>
                <a:latin typeface="Courier New"/>
                <a:cs typeface="Courier New"/>
              </a:rPr>
              <a:t>layers</a:t>
            </a:r>
            <a:r>
              <a:rPr sz="1400" spc="-6" dirty="0" err="1">
                <a:solidFill>
                  <a:srgbClr val="F92672"/>
                </a:solidFill>
                <a:latin typeface="Courier New"/>
                <a:cs typeface="Courier New"/>
              </a:rPr>
              <a:t>.</a:t>
            </a:r>
            <a:r>
              <a:rPr sz="1400" spc="-6" dirty="0" err="1">
                <a:solidFill>
                  <a:srgbClr val="F8F8F2"/>
                </a:solidFill>
                <a:latin typeface="Courier New"/>
                <a:cs typeface="Courier New"/>
              </a:rPr>
              <a:t>Dense</a:t>
            </a:r>
            <a:r>
              <a:rPr sz="1400" spc="-6" dirty="0">
                <a:solidFill>
                  <a:srgbClr val="F8F8F2"/>
                </a:solidFill>
                <a:latin typeface="Courier New"/>
                <a:cs typeface="Courier New"/>
              </a:rPr>
              <a:t>(</a:t>
            </a:r>
            <a:r>
              <a:rPr sz="1400" spc="-6" dirty="0">
                <a:solidFill>
                  <a:srgbClr val="AE81FF"/>
                </a:solidFill>
                <a:latin typeface="Courier New"/>
                <a:cs typeface="Courier New"/>
              </a:rPr>
              <a:t>10</a:t>
            </a:r>
            <a:r>
              <a:rPr sz="1400" spc="-6" dirty="0">
                <a:solidFill>
                  <a:srgbClr val="F8F8F2"/>
                </a:solidFill>
                <a:latin typeface="Courier New"/>
                <a:cs typeface="Courier New"/>
              </a:rPr>
              <a:t>,</a:t>
            </a:r>
            <a:r>
              <a:rPr sz="1400" spc="-85" dirty="0">
                <a:solidFill>
                  <a:srgbClr val="F8F8F2"/>
                </a:solidFill>
                <a:latin typeface="Courier New"/>
                <a:cs typeface="Courier New"/>
              </a:rPr>
              <a:t> </a:t>
            </a:r>
            <a:r>
              <a:rPr sz="1400" spc="-6" dirty="0">
                <a:solidFill>
                  <a:srgbClr val="F8F8F2"/>
                </a:solidFill>
                <a:latin typeface="Courier New"/>
                <a:cs typeface="Courier New"/>
              </a:rPr>
              <a:t>activation</a:t>
            </a:r>
            <a:r>
              <a:rPr sz="1400" spc="-6" dirty="0">
                <a:solidFill>
                  <a:srgbClr val="F92672"/>
                </a:solidFill>
                <a:latin typeface="Courier New"/>
                <a:cs typeface="Courier New"/>
              </a:rPr>
              <a:t>=</a:t>
            </a:r>
            <a:r>
              <a:rPr sz="1400" spc="-6" dirty="0">
                <a:solidFill>
                  <a:srgbClr val="E6DB74"/>
                </a:solidFill>
                <a:latin typeface="Courier New"/>
                <a:cs typeface="Courier New"/>
              </a:rPr>
              <a:t>‘softmax’</a:t>
            </a:r>
            <a:r>
              <a:rPr sz="1400" spc="-6" dirty="0">
                <a:solidFill>
                  <a:srgbClr val="F8F8F2"/>
                </a:solidFill>
                <a:latin typeface="Courier New"/>
                <a:cs typeface="Courier New"/>
              </a:rPr>
              <a:t>)</a:t>
            </a:r>
            <a:endParaRPr sz="1400" dirty="0">
              <a:latin typeface="Courier New"/>
              <a:cs typeface="Courier New"/>
            </a:endParaRPr>
          </a:p>
        </p:txBody>
      </p:sp>
      <p:sp>
        <p:nvSpPr>
          <p:cNvPr id="12" name="object 12"/>
          <p:cNvSpPr txBox="1"/>
          <p:nvPr/>
        </p:nvSpPr>
        <p:spPr>
          <a:xfrm>
            <a:off x="601703" y="5024345"/>
            <a:ext cx="1837862" cy="228268"/>
          </a:xfrm>
          <a:prstGeom prst="rect">
            <a:avLst/>
          </a:prstGeom>
        </p:spPr>
        <p:txBody>
          <a:bodyPr vert="horz" wrap="square" lIns="0" tIns="12605" rIns="0" bIns="0" rtlCol="0">
            <a:spAutoFit/>
          </a:bodyPr>
          <a:lstStyle/>
          <a:p>
            <a:pPr marL="12605">
              <a:spcBef>
                <a:spcPts val="99"/>
              </a:spcBef>
            </a:pPr>
            <a:r>
              <a:rPr sz="1400" dirty="0">
                <a:solidFill>
                  <a:srgbClr val="75715E"/>
                </a:solidFill>
                <a:latin typeface="Courier New"/>
                <a:cs typeface="Courier New"/>
              </a:rPr>
              <a:t># </a:t>
            </a:r>
            <a:r>
              <a:rPr sz="1400" spc="-6" dirty="0">
                <a:solidFill>
                  <a:srgbClr val="75715E"/>
                </a:solidFill>
                <a:latin typeface="Courier New"/>
                <a:cs typeface="Courier New"/>
              </a:rPr>
              <a:t>10</a:t>
            </a:r>
            <a:r>
              <a:rPr sz="1400" spc="-109" dirty="0">
                <a:solidFill>
                  <a:srgbClr val="75715E"/>
                </a:solidFill>
                <a:latin typeface="Courier New"/>
                <a:cs typeface="Courier New"/>
              </a:rPr>
              <a:t> </a:t>
            </a:r>
            <a:r>
              <a:rPr sz="1400" spc="-6" dirty="0">
                <a:solidFill>
                  <a:srgbClr val="75715E"/>
                </a:solidFill>
                <a:latin typeface="Courier New"/>
                <a:cs typeface="Courier New"/>
              </a:rPr>
              <a:t>outputs</a:t>
            </a:r>
            <a:endParaRPr sz="1400" dirty="0">
              <a:latin typeface="Courier New"/>
              <a:cs typeface="Courier New"/>
            </a:endParaRPr>
          </a:p>
        </p:txBody>
      </p:sp>
      <p:sp>
        <p:nvSpPr>
          <p:cNvPr id="13" name="object 13"/>
          <p:cNvSpPr txBox="1"/>
          <p:nvPr/>
        </p:nvSpPr>
        <p:spPr>
          <a:xfrm>
            <a:off x="342225" y="5538407"/>
            <a:ext cx="2019997" cy="578676"/>
          </a:xfrm>
          <a:prstGeom prst="rect">
            <a:avLst/>
          </a:prstGeom>
        </p:spPr>
        <p:txBody>
          <a:bodyPr vert="horz" wrap="square" lIns="0" tIns="76209" rIns="0" bIns="0" rtlCol="0">
            <a:spAutoFit/>
          </a:bodyPr>
          <a:lstStyle/>
          <a:p>
            <a:pPr marL="12605">
              <a:spcBef>
                <a:spcPts val="605"/>
              </a:spcBef>
            </a:pPr>
            <a:r>
              <a:rPr sz="1400" spc="-6" dirty="0">
                <a:solidFill>
                  <a:srgbClr val="F8F8F2"/>
                </a:solidFill>
                <a:latin typeface="Courier New"/>
                <a:cs typeface="Courier New"/>
              </a:rPr>
              <a:t>])</a:t>
            </a:r>
            <a:endParaRPr sz="1400" dirty="0">
              <a:latin typeface="Courier New"/>
              <a:cs typeface="Courier New"/>
            </a:endParaRPr>
          </a:p>
          <a:p>
            <a:pPr marL="12605">
              <a:spcBef>
                <a:spcPts val="500"/>
              </a:spcBef>
            </a:pPr>
            <a:r>
              <a:rPr sz="1400" spc="-6" dirty="0">
                <a:solidFill>
                  <a:srgbClr val="66D9EF"/>
                </a:solidFill>
                <a:latin typeface="Courier New"/>
                <a:cs typeface="Courier New"/>
              </a:rPr>
              <a:t>return</a:t>
            </a:r>
            <a:r>
              <a:rPr sz="1400" spc="-95" dirty="0">
                <a:solidFill>
                  <a:srgbClr val="66D9EF"/>
                </a:solidFill>
                <a:latin typeface="Courier New"/>
                <a:cs typeface="Courier New"/>
              </a:rPr>
              <a:t> </a:t>
            </a:r>
            <a:r>
              <a:rPr sz="1400" spc="-6" dirty="0">
                <a:solidFill>
                  <a:srgbClr val="F8F8F2"/>
                </a:solidFill>
                <a:latin typeface="Courier New"/>
                <a:cs typeface="Courier New"/>
              </a:rPr>
              <a:t>model</a:t>
            </a:r>
            <a:endParaRPr sz="1400" dirty="0">
              <a:latin typeface="Courier New"/>
              <a:cs typeface="Courier New"/>
            </a:endParaRPr>
          </a:p>
        </p:txBody>
      </p:sp>
      <p:sp>
        <p:nvSpPr>
          <p:cNvPr id="15" name="object 15"/>
          <p:cNvSpPr/>
          <p:nvPr/>
        </p:nvSpPr>
        <p:spPr>
          <a:xfrm>
            <a:off x="730759" y="1661660"/>
            <a:ext cx="6584515" cy="1005339"/>
          </a:xfrm>
          <a:custGeom>
            <a:avLst/>
            <a:gdLst/>
            <a:ahLst/>
            <a:cxnLst/>
            <a:rect l="l" t="t" r="r" b="b"/>
            <a:pathLst>
              <a:path w="6742430" h="848360">
                <a:moveTo>
                  <a:pt x="0" y="100772"/>
                </a:moveTo>
                <a:lnTo>
                  <a:pt x="7919" y="61547"/>
                </a:lnTo>
                <a:lnTo>
                  <a:pt x="29515" y="29515"/>
                </a:lnTo>
                <a:lnTo>
                  <a:pt x="61546" y="7919"/>
                </a:lnTo>
                <a:lnTo>
                  <a:pt x="100771" y="0"/>
                </a:lnTo>
                <a:lnTo>
                  <a:pt x="6641437" y="0"/>
                </a:lnTo>
                <a:lnTo>
                  <a:pt x="6680662" y="7919"/>
                </a:lnTo>
                <a:lnTo>
                  <a:pt x="6712693" y="29515"/>
                </a:lnTo>
                <a:lnTo>
                  <a:pt x="6734289" y="61547"/>
                </a:lnTo>
                <a:lnTo>
                  <a:pt x="6742208" y="100772"/>
                </a:lnTo>
                <a:lnTo>
                  <a:pt x="6742208" y="747573"/>
                </a:lnTo>
                <a:lnTo>
                  <a:pt x="6734289" y="786798"/>
                </a:lnTo>
                <a:lnTo>
                  <a:pt x="6712693" y="818830"/>
                </a:lnTo>
                <a:lnTo>
                  <a:pt x="6680662" y="840426"/>
                </a:lnTo>
                <a:lnTo>
                  <a:pt x="6641437" y="848346"/>
                </a:lnTo>
                <a:lnTo>
                  <a:pt x="100771" y="848346"/>
                </a:lnTo>
                <a:lnTo>
                  <a:pt x="61546" y="840426"/>
                </a:lnTo>
                <a:lnTo>
                  <a:pt x="29515" y="818830"/>
                </a:lnTo>
                <a:lnTo>
                  <a:pt x="7919" y="786798"/>
                </a:lnTo>
                <a:lnTo>
                  <a:pt x="0" y="747573"/>
                </a:lnTo>
                <a:lnTo>
                  <a:pt x="0" y="100772"/>
                </a:lnTo>
                <a:close/>
              </a:path>
            </a:pathLst>
          </a:custGeom>
          <a:ln w="12693">
            <a:solidFill>
              <a:srgbClr val="00B050"/>
            </a:solidFill>
          </a:ln>
        </p:spPr>
        <p:txBody>
          <a:bodyPr wrap="square" lIns="0" tIns="0" rIns="0" bIns="0" rtlCol="0"/>
          <a:lstStyle/>
          <a:p>
            <a:endParaRPr>
              <a:ln w="38100">
                <a:solidFill>
                  <a:schemeClr val="tx1"/>
                </a:solidFill>
              </a:ln>
            </a:endParaRPr>
          </a:p>
        </p:txBody>
      </p:sp>
      <p:grpSp>
        <p:nvGrpSpPr>
          <p:cNvPr id="7" name="Group 6"/>
          <p:cNvGrpSpPr/>
          <p:nvPr/>
        </p:nvGrpSpPr>
        <p:grpSpPr>
          <a:xfrm>
            <a:off x="3124201" y="4968149"/>
            <a:ext cx="5860264" cy="1813655"/>
            <a:chOff x="5996663" y="4972051"/>
            <a:chExt cx="2987801" cy="1347216"/>
          </a:xfrm>
        </p:grpSpPr>
        <p:sp>
          <p:nvSpPr>
            <p:cNvPr id="14" name="object 14"/>
            <p:cNvSpPr/>
            <p:nvPr/>
          </p:nvSpPr>
          <p:spPr>
            <a:xfrm>
              <a:off x="5996663" y="4972051"/>
              <a:ext cx="2987801" cy="1347216"/>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6364838" y="5029200"/>
              <a:ext cx="827246" cy="1129665"/>
            </a:xfrm>
            <a:custGeom>
              <a:avLst/>
              <a:gdLst/>
              <a:ahLst/>
              <a:cxnLst/>
              <a:rect l="l" t="t" r="r" b="b"/>
              <a:pathLst>
                <a:path w="1102995" h="1129664">
                  <a:moveTo>
                    <a:pt x="0" y="82195"/>
                  </a:moveTo>
                  <a:lnTo>
                    <a:pt x="6459" y="50201"/>
                  </a:lnTo>
                  <a:lnTo>
                    <a:pt x="24074" y="24074"/>
                  </a:lnTo>
                  <a:lnTo>
                    <a:pt x="50201" y="6459"/>
                  </a:lnTo>
                  <a:lnTo>
                    <a:pt x="82195" y="0"/>
                  </a:lnTo>
                  <a:lnTo>
                    <a:pt x="1020210" y="0"/>
                  </a:lnTo>
                  <a:lnTo>
                    <a:pt x="1052204" y="6459"/>
                  </a:lnTo>
                  <a:lnTo>
                    <a:pt x="1078331" y="24074"/>
                  </a:lnTo>
                  <a:lnTo>
                    <a:pt x="1095946" y="50201"/>
                  </a:lnTo>
                  <a:lnTo>
                    <a:pt x="1102405" y="82195"/>
                  </a:lnTo>
                  <a:lnTo>
                    <a:pt x="1102405" y="1046953"/>
                  </a:lnTo>
                  <a:lnTo>
                    <a:pt x="1095946" y="1078947"/>
                  </a:lnTo>
                  <a:lnTo>
                    <a:pt x="1078331" y="1105074"/>
                  </a:lnTo>
                  <a:lnTo>
                    <a:pt x="1052204" y="1122689"/>
                  </a:lnTo>
                  <a:lnTo>
                    <a:pt x="1020210" y="1129148"/>
                  </a:lnTo>
                  <a:lnTo>
                    <a:pt x="82195" y="1129148"/>
                  </a:lnTo>
                  <a:lnTo>
                    <a:pt x="50201" y="1122689"/>
                  </a:lnTo>
                  <a:lnTo>
                    <a:pt x="24074" y="1105074"/>
                  </a:lnTo>
                  <a:lnTo>
                    <a:pt x="6459" y="1078947"/>
                  </a:lnTo>
                  <a:lnTo>
                    <a:pt x="0" y="1046953"/>
                  </a:lnTo>
                  <a:lnTo>
                    <a:pt x="0" y="82195"/>
                  </a:lnTo>
                  <a:close/>
                </a:path>
              </a:pathLst>
            </a:custGeom>
            <a:ln w="12693">
              <a:solidFill>
                <a:srgbClr val="00B050"/>
              </a:solidFill>
            </a:ln>
          </p:spPr>
          <p:txBody>
            <a:bodyPr wrap="square" lIns="0" tIns="0" rIns="0" bIns="0" rtlCol="0"/>
            <a:lstStyle/>
            <a:p>
              <a:endParaRPr>
                <a:ln w="38100">
                  <a:solidFill>
                    <a:schemeClr val="tx1"/>
                  </a:solidFill>
                </a:ln>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3351" y="3505200"/>
            <a:ext cx="8934450" cy="2201333"/>
          </a:xfrm>
          <a:prstGeom prst="rect">
            <a:avLst/>
          </a:prstGeom>
          <a:solidFill>
            <a:srgbClr val="FFFFCC"/>
          </a:solidFill>
        </p:spPr>
        <p:style>
          <a:lnRef idx="1">
            <a:schemeClr val="accent1"/>
          </a:lnRef>
          <a:fillRef idx="3">
            <a:schemeClr val="accent1"/>
          </a:fillRef>
          <a:effectRef idx="2">
            <a:schemeClr val="accent1"/>
          </a:effectRef>
          <a:fontRef idx="minor">
            <a:schemeClr val="lt1"/>
          </a:fontRef>
        </p:style>
        <p:txBody>
          <a:bodyPr lIns="90875" tIns="45442" rIns="90875" bIns="45442" rtlCol="0" anchor="ctr"/>
          <a:lstStyle/>
          <a:p>
            <a:pPr marL="0" marR="0" lvl="0" indent="0" algn="ctr" defTabSz="45438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0" y="0"/>
            <a:ext cx="9144000" cy="488950"/>
          </a:xfrm>
        </p:spPr>
        <p:txBody>
          <a:bodyPr>
            <a:noAutofit/>
          </a:bodyPr>
          <a:lstStyle/>
          <a:p>
            <a:r>
              <a:rPr lang="en-US" sz="3600" b="1" dirty="0"/>
              <a:t>Today: Convolutional Neural Networks (CNNs)</a:t>
            </a:r>
          </a:p>
        </p:txBody>
      </p:sp>
      <p:sp>
        <p:nvSpPr>
          <p:cNvPr id="3" name="Content Placeholder 2"/>
          <p:cNvSpPr>
            <a:spLocks noGrp="1"/>
          </p:cNvSpPr>
          <p:nvPr>
            <p:ph idx="1"/>
          </p:nvPr>
        </p:nvSpPr>
        <p:spPr>
          <a:xfrm>
            <a:off x="140218" y="602010"/>
            <a:ext cx="9079982" cy="6280150"/>
          </a:xfrm>
        </p:spPr>
        <p:txBody>
          <a:bodyPr>
            <a:noAutofit/>
          </a:bodyPr>
          <a:lstStyle/>
          <a:p>
            <a:pPr marL="283982" indent="-283982">
              <a:lnSpc>
                <a:spcPct val="80000"/>
              </a:lnSpc>
              <a:buFont typeface="+mj-lt"/>
              <a:buAutoNum type="arabicPeriod"/>
            </a:pPr>
            <a:r>
              <a:rPr lang="en-US" sz="2200" b="1" dirty="0" smtClean="0"/>
              <a:t>Scene understanding</a:t>
            </a:r>
            <a:r>
              <a:rPr lang="en-US" sz="2200" b="1" dirty="0" smtClean="0"/>
              <a:t> and object recognition for machines (and humans)</a:t>
            </a:r>
            <a:endParaRPr lang="en-US" sz="2200" b="1" dirty="0" smtClean="0"/>
          </a:p>
          <a:p>
            <a:pPr marL="509591" lvl="1" indent="-225623">
              <a:lnSpc>
                <a:spcPct val="80000"/>
              </a:lnSpc>
            </a:pPr>
            <a:r>
              <a:rPr lang="en-US" sz="2000" dirty="0" smtClean="0"/>
              <a:t>Scene/object recognition challenge. Illusions reveal primitives, conflicting info</a:t>
            </a:r>
            <a:endParaRPr lang="en-US" sz="2000" dirty="0" smtClean="0"/>
          </a:p>
          <a:p>
            <a:pPr marL="509591" lvl="1" indent="-225623">
              <a:lnSpc>
                <a:spcPct val="80000"/>
              </a:lnSpc>
            </a:pPr>
            <a:r>
              <a:rPr lang="en-US" sz="2000" dirty="0" smtClean="0"/>
              <a:t>Human neurons/circuits. Visual cortex layers==abstraction. General cognition</a:t>
            </a:r>
            <a:endParaRPr lang="en-US" sz="2000" dirty="0" smtClean="0"/>
          </a:p>
          <a:p>
            <a:pPr marL="283982" indent="-283982">
              <a:lnSpc>
                <a:spcPct val="80000"/>
              </a:lnSpc>
              <a:spcBef>
                <a:spcPts val="800"/>
              </a:spcBef>
              <a:buFont typeface="+mj-lt"/>
              <a:buAutoNum type="arabicPeriod"/>
            </a:pPr>
            <a:r>
              <a:rPr lang="en-US" sz="2200" b="1" dirty="0" smtClean="0"/>
              <a:t>Classical machine vision foundations: features, scenes, filters, convolution</a:t>
            </a:r>
            <a:endParaRPr lang="en-US" sz="2200" b="1" dirty="0" smtClean="0"/>
          </a:p>
          <a:p>
            <a:pPr marL="509591" lvl="1" indent="-225623">
              <a:lnSpc>
                <a:spcPct val="80000"/>
              </a:lnSpc>
            </a:pPr>
            <a:r>
              <a:rPr lang="en-US" sz="2000" dirty="0" smtClean="0"/>
              <a:t>Spatial structure primitives</a:t>
            </a:r>
            <a:r>
              <a:rPr lang="en-US" sz="2000" dirty="0" smtClean="0"/>
              <a:t>: edge detectors &amp; other filters</a:t>
            </a:r>
            <a:r>
              <a:rPr lang="en-US" sz="2000" dirty="0" smtClean="0"/>
              <a:t>, </a:t>
            </a:r>
            <a:r>
              <a:rPr lang="en-US" sz="2000" dirty="0" smtClean="0"/>
              <a:t>feature recognition</a:t>
            </a:r>
            <a:endParaRPr lang="en-US" sz="2000" dirty="0" smtClean="0"/>
          </a:p>
          <a:p>
            <a:pPr marL="509591" lvl="1" indent="-225623">
              <a:lnSpc>
                <a:spcPct val="80000"/>
              </a:lnSpc>
            </a:pPr>
            <a:r>
              <a:rPr lang="en-US" sz="2000" dirty="0" smtClean="0"/>
              <a:t>Convolution: basics, padding, stride, object recognition, architectures</a:t>
            </a:r>
            <a:endParaRPr lang="en-US" sz="2000" dirty="0" smtClean="0"/>
          </a:p>
          <a:p>
            <a:pPr marL="283982" indent="-283982">
              <a:lnSpc>
                <a:spcPct val="80000"/>
              </a:lnSpc>
              <a:spcBef>
                <a:spcPts val="800"/>
              </a:spcBef>
              <a:buFont typeface="+mj-lt"/>
              <a:buAutoNum type="arabicPeriod"/>
            </a:pPr>
            <a:r>
              <a:rPr lang="en-US" sz="2200" b="1" dirty="0" smtClean="0"/>
              <a:t>CNN foundations: </a:t>
            </a:r>
            <a:r>
              <a:rPr lang="en-US" sz="2200" b="1" dirty="0" err="1" smtClean="0"/>
              <a:t>LeNet</a:t>
            </a:r>
            <a:r>
              <a:rPr lang="en-US" sz="2200" b="1" dirty="0" smtClean="0"/>
              <a:t>, </a:t>
            </a:r>
            <a:r>
              <a:rPr lang="en-US" sz="2200" b="1" i="1" dirty="0" smtClean="0"/>
              <a:t>de novo </a:t>
            </a:r>
            <a:r>
              <a:rPr lang="en-US" sz="2200" b="1" dirty="0" smtClean="0"/>
              <a:t>feature learning, parameter sharing</a:t>
            </a:r>
            <a:endParaRPr lang="en-US" sz="2200" b="1" dirty="0"/>
          </a:p>
          <a:p>
            <a:pPr marL="509591" lvl="1" indent="-225623">
              <a:lnSpc>
                <a:spcPct val="80000"/>
              </a:lnSpc>
            </a:pPr>
            <a:r>
              <a:rPr lang="en-US" sz="2000" dirty="0" smtClean="0"/>
              <a:t>Key ideas: </a:t>
            </a:r>
            <a:r>
              <a:rPr lang="en-US" sz="2000" b="1" i="1" dirty="0" smtClean="0"/>
              <a:t>learn </a:t>
            </a:r>
            <a:r>
              <a:rPr lang="en-US" sz="2000" dirty="0" smtClean="0"/>
              <a:t>features, hierarchy, re-use parameters, back-prop filter learning</a:t>
            </a:r>
          </a:p>
          <a:p>
            <a:pPr marL="509591" lvl="1" indent="-225623">
              <a:lnSpc>
                <a:spcPct val="80000"/>
              </a:lnSpc>
            </a:pPr>
            <a:r>
              <a:rPr lang="en-US" sz="2000" dirty="0" smtClean="0"/>
              <a:t>CNN formalization: representations(</a:t>
            </a:r>
            <a:r>
              <a:rPr lang="en-US" sz="2000" dirty="0" err="1" smtClean="0"/>
              <a:t>Conv+ReLU+Pool</a:t>
            </a:r>
            <a:r>
              <a:rPr lang="en-US" sz="2000" dirty="0" smtClean="0"/>
              <a:t>)*N layers + Fully-connected</a:t>
            </a:r>
            <a:endParaRPr lang="en-US" sz="2000" dirty="0" smtClean="0"/>
          </a:p>
          <a:p>
            <a:pPr marL="283982" indent="-283982">
              <a:lnSpc>
                <a:spcPct val="80000"/>
              </a:lnSpc>
              <a:spcBef>
                <a:spcPts val="800"/>
              </a:spcBef>
              <a:buFont typeface="+mj-lt"/>
              <a:buAutoNum type="arabicPeriod"/>
            </a:pPr>
            <a:r>
              <a:rPr lang="en-US" sz="2200" b="1" dirty="0" smtClean="0"/>
              <a:t>Modern CNN architectures: millions of parameters, dozens of layers</a:t>
            </a:r>
            <a:endParaRPr lang="en-US" sz="2200" b="1" dirty="0"/>
          </a:p>
          <a:p>
            <a:pPr marL="509591" lvl="1" indent="-225623">
              <a:lnSpc>
                <a:spcPct val="80000"/>
              </a:lnSpc>
            </a:pPr>
            <a:r>
              <a:rPr lang="en-US" sz="2000" dirty="0" smtClean="0"/>
              <a:t>Feature invariance is hard: apply perturbations, learn for each variation</a:t>
            </a:r>
            <a:endParaRPr lang="en-US" sz="2000" dirty="0" smtClean="0"/>
          </a:p>
          <a:p>
            <a:pPr marL="509591" lvl="1" indent="-225623">
              <a:lnSpc>
                <a:spcPct val="80000"/>
              </a:lnSpc>
            </a:pPr>
            <a:r>
              <a:rPr lang="en-US" sz="2000" dirty="0" smtClean="0"/>
              <a:t>ImageNet progression of best performers</a:t>
            </a:r>
          </a:p>
          <a:p>
            <a:pPr marL="509591" lvl="1" indent="-225623">
              <a:lnSpc>
                <a:spcPct val="80000"/>
              </a:lnSpc>
            </a:pPr>
            <a:r>
              <a:rPr lang="en-US" sz="2000" dirty="0" err="1" smtClean="0"/>
              <a:t>AlexNet</a:t>
            </a:r>
            <a:r>
              <a:rPr lang="en-US" sz="2000" dirty="0" smtClean="0"/>
              <a:t>: First top performer CNN, 60M parameters (from 60k in LeNet-5), </a:t>
            </a:r>
            <a:r>
              <a:rPr lang="en-US" sz="2000" dirty="0" err="1" smtClean="0"/>
              <a:t>ReLU</a:t>
            </a:r>
            <a:endParaRPr lang="en-US" sz="2000" dirty="0" smtClean="0"/>
          </a:p>
          <a:p>
            <a:pPr marL="509591" lvl="1" indent="-225623">
              <a:lnSpc>
                <a:spcPct val="80000"/>
              </a:lnSpc>
            </a:pPr>
            <a:r>
              <a:rPr lang="en-US" sz="2000" dirty="0" err="1" smtClean="0"/>
              <a:t>VGGNet</a:t>
            </a:r>
            <a:r>
              <a:rPr lang="en-US" sz="2000" dirty="0" smtClean="0"/>
              <a:t>: simpler but </a:t>
            </a:r>
            <a:r>
              <a:rPr lang="en-US" sz="2000" dirty="0" smtClean="0"/>
              <a:t>de</a:t>
            </a:r>
            <a:r>
              <a:rPr lang="en-US" sz="2000" dirty="0" smtClean="0"/>
              <a:t>eper (8</a:t>
            </a:r>
            <a:r>
              <a:rPr lang="en-US" sz="2000" dirty="0" smtClean="0">
                <a:sym typeface="Wingdings" panose="05000000000000000000" pitchFamily="2" charset="2"/>
              </a:rPr>
              <a:t>19 layers</a:t>
            </a:r>
            <a:r>
              <a:rPr lang="en-US" sz="2000" dirty="0" smtClean="0"/>
              <a:t>), 140M parameters, ensembles</a:t>
            </a:r>
          </a:p>
          <a:p>
            <a:pPr marL="509591" lvl="1" indent="-225623">
              <a:lnSpc>
                <a:spcPct val="80000"/>
              </a:lnSpc>
            </a:pPr>
            <a:r>
              <a:rPr lang="en-US" sz="2000" dirty="0" err="1" smtClean="0"/>
              <a:t>GoogleNet</a:t>
            </a:r>
            <a:r>
              <a:rPr lang="en-US" sz="2000" dirty="0" smtClean="0"/>
              <a:t>: new primitive=inception module, 5M </a:t>
            </a:r>
            <a:r>
              <a:rPr lang="en-US" sz="2000" dirty="0" err="1" smtClean="0"/>
              <a:t>params</a:t>
            </a:r>
            <a:r>
              <a:rPr lang="en-US" sz="2000" dirty="0" smtClean="0"/>
              <a:t>, no FC, efficiency</a:t>
            </a:r>
          </a:p>
          <a:p>
            <a:pPr marL="509591" lvl="1" indent="-225623">
              <a:lnSpc>
                <a:spcPct val="80000"/>
              </a:lnSpc>
            </a:pPr>
            <a:r>
              <a:rPr lang="en-US" sz="2000" dirty="0" err="1" smtClean="0"/>
              <a:t>ResNet</a:t>
            </a:r>
            <a:r>
              <a:rPr lang="en-US" sz="2000" dirty="0" smtClean="0"/>
              <a:t>: 152 layers, </a:t>
            </a:r>
            <a:r>
              <a:rPr lang="en-US" sz="2000" dirty="0" smtClean="0"/>
              <a:t>vanishing gradients </a:t>
            </a:r>
            <a:r>
              <a:rPr lang="en-US" sz="2000" dirty="0" smtClean="0">
                <a:sym typeface="Wingdings" panose="05000000000000000000" pitchFamily="2" charset="2"/>
              </a:rPr>
              <a:t> </a:t>
            </a:r>
            <a:r>
              <a:rPr lang="en-US" sz="2000" dirty="0" smtClean="0"/>
              <a:t>fit residuals to enable learning</a:t>
            </a:r>
            <a:endParaRPr lang="en-US" sz="2000" dirty="0"/>
          </a:p>
          <a:p>
            <a:pPr marL="283982" indent="-283982">
              <a:lnSpc>
                <a:spcPct val="80000"/>
              </a:lnSpc>
              <a:spcBef>
                <a:spcPts val="800"/>
              </a:spcBef>
              <a:buFont typeface="+mj-lt"/>
              <a:buAutoNum type="arabicPeriod"/>
            </a:pPr>
            <a:r>
              <a:rPr lang="en-US" sz="2200" b="1" dirty="0" smtClean="0"/>
              <a:t>Countless applications: General architecture, enormous power</a:t>
            </a:r>
            <a:endParaRPr lang="en-US" sz="2200" b="1" dirty="0"/>
          </a:p>
          <a:p>
            <a:pPr marL="509591" lvl="1" indent="-225623">
              <a:lnSpc>
                <a:spcPct val="80000"/>
              </a:lnSpc>
            </a:pPr>
            <a:r>
              <a:rPr lang="en-US" sz="2000" dirty="0" smtClean="0"/>
              <a:t>Semantic segmentation, facial detection/recognition, self-driving, image colorization, optimizing pictures/scenes, up-scaling, medicine, biology, genomics</a:t>
            </a:r>
          </a:p>
          <a:p>
            <a:pPr marL="397578" indent="-397578">
              <a:lnSpc>
                <a:spcPct val="80000"/>
              </a:lnSpc>
              <a:spcBef>
                <a:spcPts val="800"/>
              </a:spcBef>
              <a:buFont typeface="+mj-lt"/>
              <a:buAutoNum type="arabicPeriod"/>
            </a:pPr>
            <a:endParaRPr lang="en-US" sz="2400" b="1" dirty="0"/>
          </a:p>
          <a:p>
            <a:pPr lvl="1" indent="-340780">
              <a:lnSpc>
                <a:spcPct val="80000"/>
              </a:lnSpc>
            </a:pPr>
            <a:endParaRPr lang="en-GB" altLang="en-US" sz="2000" dirty="0" smtClean="0"/>
          </a:p>
          <a:p>
            <a:pPr lvl="1" indent="-340780">
              <a:lnSpc>
                <a:spcPct val="80000"/>
              </a:lnSpc>
            </a:pPr>
            <a:endParaRPr lang="en-US" sz="2000" dirty="0"/>
          </a:p>
          <a:p>
            <a:pPr marL="397578" lvl="1" indent="0">
              <a:lnSpc>
                <a:spcPct val="80000"/>
              </a:lnSpc>
              <a:buNone/>
            </a:pPr>
            <a:endParaRPr lang="en-US" sz="2000" dirty="0"/>
          </a:p>
          <a:p>
            <a:pPr marL="397578" lvl="1" indent="0">
              <a:lnSpc>
                <a:spcPct val="80000"/>
              </a:lnSpc>
              <a:buNone/>
            </a:pPr>
            <a:endParaRPr lang="en-US" sz="2000" dirty="0" smtClean="0"/>
          </a:p>
        </p:txBody>
      </p:sp>
    </p:spTree>
    <p:extLst>
      <p:ext uri="{BB962C8B-B14F-4D97-AF65-F5344CB8AC3E}">
        <p14:creationId xmlns:p14="http://schemas.microsoft.com/office/powerpoint/2010/main" val="3767378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609601" y="3025162"/>
            <a:ext cx="7923664" cy="1367012"/>
          </a:xfrm>
          <a:prstGeom prst="rect">
            <a:avLst/>
          </a:prstGeom>
        </p:spPr>
        <p:txBody>
          <a:bodyPr vert="horz" wrap="square" lIns="0" tIns="12605" rIns="0" bIns="0" rtlCol="0">
            <a:spAutoFit/>
          </a:bodyPr>
          <a:lstStyle/>
          <a:p>
            <a:pPr marL="12605">
              <a:spcBef>
                <a:spcPts val="99"/>
              </a:spcBef>
            </a:pPr>
            <a:r>
              <a:rPr lang="en-US" spc="-20" dirty="0" smtClean="0">
                <a:solidFill>
                  <a:srgbClr val="FFFFFF"/>
                </a:solidFill>
              </a:rPr>
              <a:t>4a. Real-world </a:t>
            </a:r>
            <a:r>
              <a:rPr lang="en-US" spc="-20" dirty="0">
                <a:solidFill>
                  <a:srgbClr val="FFFFFF"/>
                </a:solidFill>
              </a:rPr>
              <a:t>feature invariance is hard</a:t>
            </a:r>
            <a:endParaRPr spc="-6" dirty="0">
              <a:solidFill>
                <a:srgbClr val="FFFFFF"/>
              </a:solidFill>
            </a:endParaRPr>
          </a:p>
        </p:txBody>
      </p:sp>
    </p:spTree>
    <p:extLst>
      <p:ext uri="{BB962C8B-B14F-4D97-AF65-F5344CB8AC3E}">
        <p14:creationId xmlns:p14="http://schemas.microsoft.com/office/powerpoint/2010/main" val="7385853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 y="5"/>
            <a:ext cx="9143998" cy="492442"/>
          </a:xfrm>
        </p:spPr>
        <p:txBody>
          <a:bodyPr/>
          <a:lstStyle/>
          <a:p>
            <a:pPr algn="ctr"/>
            <a:r>
              <a:rPr lang="en-US" sz="3200" dirty="0">
                <a:latin typeface="Arial" panose="020B0604020202020204" pitchFamily="34" charset="0"/>
                <a:cs typeface="Arial" panose="020B0604020202020204" pitchFamily="34" charset="0"/>
              </a:rPr>
              <a:t>How can computers recognize objects?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0555"/>
            <a:ext cx="9144000" cy="4067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2616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0571"/>
            <a:ext cx="9144000" cy="4080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ctrTitle"/>
          </p:nvPr>
        </p:nvSpPr>
        <p:spPr>
          <a:xfrm>
            <a:off x="23" y="5"/>
            <a:ext cx="9143998" cy="492442"/>
          </a:xfrm>
        </p:spPr>
        <p:txBody>
          <a:bodyPr/>
          <a:lstStyle/>
          <a:p>
            <a:pPr algn="ctr"/>
            <a:r>
              <a:rPr lang="en-US" sz="3200" dirty="0">
                <a:latin typeface="Arial" panose="020B0604020202020204" pitchFamily="34" charset="0"/>
                <a:cs typeface="Arial" panose="020B0604020202020204" pitchFamily="34" charset="0"/>
              </a:rPr>
              <a:t>How can computers recognize objects? </a:t>
            </a:r>
          </a:p>
        </p:txBody>
      </p:sp>
      <p:sp>
        <p:nvSpPr>
          <p:cNvPr id="2" name="TextBox 1"/>
          <p:cNvSpPr txBox="1"/>
          <p:nvPr/>
        </p:nvSpPr>
        <p:spPr>
          <a:xfrm>
            <a:off x="609623" y="4953021"/>
            <a:ext cx="8077200" cy="1753829"/>
          </a:xfrm>
          <a:prstGeom prst="rect">
            <a:avLst/>
          </a:prstGeom>
          <a:noFill/>
        </p:spPr>
        <p:txBody>
          <a:bodyPr wrap="square" lIns="90765" tIns="45386" rIns="90765" bIns="45386" rtlCol="0">
            <a:spAutoFit/>
          </a:bodyPr>
          <a:lstStyle/>
          <a:p>
            <a:r>
              <a:rPr lang="en-US" dirty="0" smtClean="0"/>
              <a:t>Challenge: </a:t>
            </a:r>
          </a:p>
          <a:p>
            <a:pPr marL="283635" indent="-283635">
              <a:buFont typeface="Arial" panose="020B0604020202020204" pitchFamily="34" charset="0"/>
              <a:buChar char="•"/>
            </a:pPr>
            <a:r>
              <a:rPr lang="en-US" dirty="0" smtClean="0"/>
              <a:t>Objects can be anywhere in the scene, in any orientation, rotation, color hue, etc. </a:t>
            </a:r>
          </a:p>
          <a:p>
            <a:pPr marL="283635" indent="-283635">
              <a:buFont typeface="Arial" panose="020B0604020202020204" pitchFamily="34" charset="0"/>
              <a:buChar char="•"/>
            </a:pPr>
            <a:r>
              <a:rPr lang="en-US" dirty="0" smtClean="0"/>
              <a:t>How can we overcome this challenge?</a:t>
            </a:r>
          </a:p>
          <a:p>
            <a:r>
              <a:rPr lang="en-US" dirty="0" smtClean="0"/>
              <a:t>Answer: </a:t>
            </a:r>
          </a:p>
          <a:p>
            <a:pPr marL="283635" indent="-283635">
              <a:buFont typeface="Arial" panose="020B0604020202020204" pitchFamily="34" charset="0"/>
              <a:buChar char="•"/>
            </a:pPr>
            <a:r>
              <a:rPr lang="en-US" dirty="0" smtClean="0"/>
              <a:t>Learn a ton of features (millions) from the bottom up</a:t>
            </a:r>
          </a:p>
          <a:p>
            <a:pPr marL="283635" indent="-283635">
              <a:buFont typeface="Arial" panose="020B0604020202020204" pitchFamily="34" charset="0"/>
              <a:buChar char="•"/>
            </a:pPr>
            <a:r>
              <a:rPr lang="en-US" dirty="0" smtClean="0"/>
              <a:t>Learn the convolutional filters, rather than pre-computing them</a:t>
            </a:r>
          </a:p>
        </p:txBody>
      </p:sp>
    </p:spTree>
    <p:extLst>
      <p:ext uri="{BB962C8B-B14F-4D97-AF65-F5344CB8AC3E}">
        <p14:creationId xmlns:p14="http://schemas.microsoft.com/office/powerpoint/2010/main" val="3102577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6567764" y="1455631"/>
            <a:ext cx="1410653" cy="1498376"/>
          </a:xfrm>
          <a:prstGeom prst="rect">
            <a:avLst/>
          </a:prstGeom>
        </p:spPr>
        <p:txBody>
          <a:bodyPr vert="horz" wrap="square" lIns="0" tIns="5070" rIns="0" bIns="0" rtlCol="0">
            <a:spAutoFit/>
          </a:bodyPr>
          <a:lstStyle/>
          <a:p>
            <a:pPr marL="379192" marR="5070" indent="-367195">
              <a:lnSpc>
                <a:spcPct val="102099"/>
              </a:lnSpc>
              <a:spcBef>
                <a:spcPts val="40"/>
              </a:spcBef>
            </a:pPr>
            <a:r>
              <a:rPr sz="2400" spc="-20" dirty="0">
                <a:solidFill>
                  <a:srgbClr val="FFFFFF"/>
                </a:solidFill>
                <a:latin typeface="Gill Sans MT"/>
                <a:cs typeface="Gill Sans MT"/>
              </a:rPr>
              <a:t>Detect</a:t>
            </a:r>
            <a:r>
              <a:rPr sz="2400" spc="-50" dirty="0">
                <a:solidFill>
                  <a:srgbClr val="FFFFFF"/>
                </a:solidFill>
                <a:latin typeface="Gill Sans MT"/>
                <a:cs typeface="Gill Sans MT"/>
              </a:rPr>
              <a:t> </a:t>
            </a:r>
            <a:r>
              <a:rPr sz="2400" spc="-30" dirty="0">
                <a:solidFill>
                  <a:srgbClr val="FFFFFF"/>
                </a:solidFill>
                <a:latin typeface="Gill Sans MT"/>
                <a:cs typeface="Gill Sans MT"/>
              </a:rPr>
              <a:t>features</a:t>
            </a:r>
            <a:r>
              <a:rPr lang="en-US" sz="2400" spc="-30" dirty="0">
                <a:solidFill>
                  <a:srgbClr val="FFFFFF"/>
                </a:solidFill>
                <a:latin typeface="Gill Sans MT"/>
                <a:cs typeface="Gill Sans MT"/>
              </a:rPr>
              <a:t> </a:t>
            </a:r>
            <a:r>
              <a:rPr sz="2400" spc="-30" dirty="0">
                <a:solidFill>
                  <a:srgbClr val="FFFFFF"/>
                </a:solidFill>
                <a:latin typeface="Gill Sans MT"/>
                <a:cs typeface="Gill Sans MT"/>
              </a:rPr>
              <a:t>to</a:t>
            </a:r>
            <a:r>
              <a:rPr sz="2400" spc="-6" dirty="0">
                <a:solidFill>
                  <a:srgbClr val="FFFFFF"/>
                </a:solidFill>
                <a:latin typeface="Gill Sans MT"/>
                <a:cs typeface="Gill Sans MT"/>
              </a:rPr>
              <a:t> </a:t>
            </a:r>
            <a:r>
              <a:rPr sz="2400" spc="-40" dirty="0">
                <a:solidFill>
                  <a:srgbClr val="FFFFFF"/>
                </a:solidFill>
                <a:latin typeface="Gill Sans MT"/>
                <a:cs typeface="Gill Sans MT"/>
              </a:rPr>
              <a:t>classify</a:t>
            </a:r>
            <a:endParaRPr sz="2400" dirty="0">
              <a:latin typeface="Gill Sans MT"/>
              <a:cs typeface="Gill Sans MT"/>
            </a:endParaRPr>
          </a:p>
        </p:txBody>
      </p:sp>
      <p:sp>
        <p:nvSpPr>
          <p:cNvPr id="10" name="object 10"/>
          <p:cNvSpPr/>
          <p:nvPr/>
        </p:nvSpPr>
        <p:spPr>
          <a:xfrm>
            <a:off x="151472" y="1066821"/>
            <a:ext cx="8799907" cy="4215383"/>
          </a:xfrm>
          <a:prstGeom prst="rect">
            <a:avLst/>
          </a:prstGeom>
          <a:blipFill>
            <a:blip r:embed="rId2" cstate="print"/>
            <a:stretch>
              <a:fillRect/>
            </a:stretch>
          </a:blipFill>
        </p:spPr>
        <p:txBody>
          <a:bodyPr wrap="square" lIns="0" tIns="0" rIns="0" bIns="0" rtlCol="0"/>
          <a:lstStyle/>
          <a:p>
            <a:endParaRPr/>
          </a:p>
        </p:txBody>
      </p:sp>
      <p:sp>
        <p:nvSpPr>
          <p:cNvPr id="14" name="object 14"/>
          <p:cNvSpPr txBox="1"/>
          <p:nvPr/>
        </p:nvSpPr>
        <p:spPr>
          <a:xfrm>
            <a:off x="7273091" y="6562150"/>
            <a:ext cx="2029297" cy="179536"/>
          </a:xfrm>
          <a:prstGeom prst="rect">
            <a:avLst/>
          </a:prstGeom>
        </p:spPr>
        <p:txBody>
          <a:bodyPr vert="horz" wrap="square" lIns="0" tIns="0" rIns="0" bIns="0" rtlCol="0">
            <a:spAutoFit/>
          </a:bodyPr>
          <a:lstStyle/>
          <a:p>
            <a:pPr marL="12605">
              <a:lnSpc>
                <a:spcPts val="1420"/>
              </a:lnSpc>
            </a:pPr>
            <a:r>
              <a:rPr sz="1200" spc="-30" dirty="0">
                <a:latin typeface="Gill Sans MT"/>
                <a:cs typeface="Gill Sans MT"/>
              </a:rPr>
              <a:t>Li/Johnson/Yeung </a:t>
            </a:r>
            <a:r>
              <a:rPr sz="1200" spc="-20" dirty="0">
                <a:latin typeface="Gill Sans MT"/>
                <a:cs typeface="Gill Sans MT"/>
              </a:rPr>
              <a:t>C231n</a:t>
            </a:r>
            <a:endParaRPr sz="1200" dirty="0">
              <a:latin typeface="Gill Sans MT"/>
              <a:cs typeface="Gill Sans MT"/>
            </a:endParaRPr>
          </a:p>
        </p:txBody>
      </p:sp>
      <p:sp>
        <p:nvSpPr>
          <p:cNvPr id="3" name="Title 2"/>
          <p:cNvSpPr>
            <a:spLocks noGrp="1"/>
          </p:cNvSpPr>
          <p:nvPr>
            <p:ph type="title"/>
          </p:nvPr>
        </p:nvSpPr>
        <p:spPr>
          <a:xfrm>
            <a:off x="62" y="54"/>
            <a:ext cx="9143998" cy="566806"/>
          </a:xfrm>
        </p:spPr>
        <p:txBody>
          <a:bodyPr vert="horz" wrap="square" lIns="0" tIns="12605" rIns="0" bIns="0" rtlCol="0">
            <a:spAutoFit/>
          </a:bodyPr>
          <a:lstStyle/>
          <a:p>
            <a:pPr marL="12605" algn="ctr">
              <a:spcBef>
                <a:spcPts val="99"/>
              </a:spcBef>
            </a:pPr>
            <a:r>
              <a:rPr lang="en-US" sz="3600" b="1" spc="-20" dirty="0"/>
              <a:t>Feature invariance to perturbation is hard</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1059327" y="3025161"/>
            <a:ext cx="7024211" cy="1366999"/>
          </a:xfrm>
          <a:prstGeom prst="rect">
            <a:avLst/>
          </a:prstGeom>
        </p:spPr>
        <p:txBody>
          <a:bodyPr vert="horz" wrap="square" lIns="0" tIns="12605" rIns="0" bIns="0" rtlCol="0">
            <a:spAutoFit/>
          </a:bodyPr>
          <a:lstStyle/>
          <a:p>
            <a:pPr marL="12605">
              <a:spcBef>
                <a:spcPts val="99"/>
              </a:spcBef>
            </a:pPr>
            <a:r>
              <a:rPr lang="en-US" spc="-20" dirty="0">
                <a:solidFill>
                  <a:srgbClr val="FFFFFF"/>
                </a:solidFill>
              </a:rPr>
              <a:t>Next-generation models</a:t>
            </a:r>
            <a:br>
              <a:rPr lang="en-US" spc="-20" dirty="0">
                <a:solidFill>
                  <a:srgbClr val="FFFFFF"/>
                </a:solidFill>
              </a:rPr>
            </a:br>
            <a:r>
              <a:rPr lang="en-US" spc="-20" dirty="0">
                <a:solidFill>
                  <a:srgbClr val="FFFFFF"/>
                </a:solidFill>
              </a:rPr>
              <a:t>explode # of parameters</a:t>
            </a:r>
            <a:endParaRPr spc="-6" dirty="0">
              <a:solidFill>
                <a:srgbClr val="FFFFFF"/>
              </a:solidFill>
            </a:endParaRPr>
          </a:p>
        </p:txBody>
      </p:sp>
    </p:spTree>
    <p:extLst>
      <p:ext uri="{BB962C8B-B14F-4D97-AF65-F5344CB8AC3E}">
        <p14:creationId xmlns:p14="http://schemas.microsoft.com/office/powerpoint/2010/main" val="1527275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25"/>
            <a:ext cx="9143998" cy="505268"/>
          </a:xfrm>
          <a:prstGeom prst="rect">
            <a:avLst/>
          </a:prstGeom>
        </p:spPr>
        <p:txBody>
          <a:bodyPr vert="horz" wrap="square" lIns="0" tIns="12605" rIns="0" bIns="0" rtlCol="0">
            <a:spAutoFit/>
          </a:bodyPr>
          <a:lstStyle/>
          <a:p>
            <a:pPr marL="12605" algn="ctr">
              <a:spcBef>
                <a:spcPts val="99"/>
              </a:spcBef>
            </a:pPr>
            <a:r>
              <a:rPr lang="en-US" sz="3200" b="1" spc="-20" dirty="0"/>
              <a:t>What computers ‘see’: </a:t>
            </a:r>
            <a:r>
              <a:rPr sz="3200" b="1" spc="-20" dirty="0"/>
              <a:t>Images </a:t>
            </a:r>
            <a:r>
              <a:rPr lang="en-US" sz="3200" b="1" spc="-20" dirty="0"/>
              <a:t>as </a:t>
            </a:r>
            <a:r>
              <a:rPr sz="3200" b="1" spc="-20" dirty="0"/>
              <a:t>Numbers</a:t>
            </a:r>
          </a:p>
        </p:txBody>
      </p:sp>
      <p:sp>
        <p:nvSpPr>
          <p:cNvPr id="5" name="object 5"/>
          <p:cNvSpPr/>
          <p:nvPr/>
        </p:nvSpPr>
        <p:spPr>
          <a:xfrm>
            <a:off x="3200407" y="993670"/>
            <a:ext cx="2603470" cy="325526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702" y="993672"/>
            <a:ext cx="2592002" cy="324987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48421" y="990614"/>
            <a:ext cx="2589134" cy="325796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6290916" y="642621"/>
            <a:ext cx="2624489" cy="289822"/>
          </a:xfrm>
          <a:prstGeom prst="rect">
            <a:avLst/>
          </a:prstGeom>
        </p:spPr>
        <p:txBody>
          <a:bodyPr vert="horz" wrap="square" lIns="0" tIns="12605" rIns="0" bIns="0" rtlCol="0">
            <a:spAutoFit/>
          </a:bodyPr>
          <a:lstStyle/>
          <a:p>
            <a:pPr marL="12605">
              <a:spcBef>
                <a:spcPts val="99"/>
              </a:spcBef>
            </a:pPr>
            <a:r>
              <a:rPr spc="-30" dirty="0">
                <a:latin typeface="Gill Sans MT"/>
                <a:cs typeface="Gill Sans MT"/>
              </a:rPr>
              <a:t>What the </a:t>
            </a:r>
            <a:r>
              <a:rPr spc="-36" dirty="0">
                <a:latin typeface="Gill Sans MT"/>
                <a:cs typeface="Gill Sans MT"/>
              </a:rPr>
              <a:t>computer</a:t>
            </a:r>
            <a:r>
              <a:rPr spc="16" dirty="0">
                <a:latin typeface="Gill Sans MT"/>
                <a:cs typeface="Gill Sans MT"/>
              </a:rPr>
              <a:t> </a:t>
            </a:r>
            <a:r>
              <a:rPr lang="en-US" spc="16" dirty="0">
                <a:latin typeface="Gill Sans MT"/>
                <a:cs typeface="Gill Sans MT"/>
              </a:rPr>
              <a:t>"</a:t>
            </a:r>
            <a:r>
              <a:rPr spc="-36" dirty="0">
                <a:latin typeface="Gill Sans MT"/>
                <a:cs typeface="Gill Sans MT"/>
              </a:rPr>
              <a:t>sees</a:t>
            </a:r>
            <a:r>
              <a:rPr lang="en-US" spc="-36" dirty="0">
                <a:latin typeface="Gill Sans MT"/>
                <a:cs typeface="Gill Sans MT"/>
              </a:rPr>
              <a:t>"</a:t>
            </a:r>
            <a:endParaRPr dirty="0">
              <a:latin typeface="Gill Sans MT"/>
              <a:cs typeface="Gill Sans MT"/>
            </a:endParaRPr>
          </a:p>
        </p:txBody>
      </p:sp>
      <p:sp>
        <p:nvSpPr>
          <p:cNvPr id="11" name="object 11"/>
          <p:cNvSpPr txBox="1"/>
          <p:nvPr/>
        </p:nvSpPr>
        <p:spPr>
          <a:xfrm rot="16200000">
            <a:off x="7538394" y="2434619"/>
            <a:ext cx="2913691" cy="178052"/>
          </a:xfrm>
          <a:prstGeom prst="rect">
            <a:avLst/>
          </a:prstGeom>
        </p:spPr>
        <p:txBody>
          <a:bodyPr vert="horz" wrap="square" lIns="0" tIns="0" rIns="0" bIns="0" rtlCol="0">
            <a:spAutoFit/>
          </a:bodyPr>
          <a:lstStyle/>
          <a:p>
            <a:pPr marL="12605">
              <a:lnSpc>
                <a:spcPts val="1420"/>
              </a:lnSpc>
            </a:pPr>
            <a:r>
              <a:rPr sz="1200" spc="-20" dirty="0">
                <a:latin typeface="Gill Sans MT"/>
                <a:cs typeface="Gill Sans MT"/>
              </a:rPr>
              <a:t>Levin </a:t>
            </a:r>
            <a:r>
              <a:rPr sz="1200" i="1" spc="-10" dirty="0">
                <a:latin typeface="Gill Sans MT"/>
                <a:cs typeface="Gill Sans MT"/>
              </a:rPr>
              <a:t>Image Processing </a:t>
            </a:r>
            <a:r>
              <a:rPr sz="1200" i="1" spc="-40" dirty="0">
                <a:latin typeface="Gill Sans MT"/>
                <a:cs typeface="Gill Sans MT"/>
              </a:rPr>
              <a:t>&amp; </a:t>
            </a:r>
            <a:r>
              <a:rPr sz="1200" i="1" spc="-6" dirty="0">
                <a:latin typeface="Gill Sans MT"/>
                <a:cs typeface="Gill Sans MT"/>
              </a:rPr>
              <a:t>Computer </a:t>
            </a:r>
            <a:r>
              <a:rPr sz="1200" i="1" spc="-16" dirty="0">
                <a:latin typeface="Gill Sans MT"/>
                <a:cs typeface="Gill Sans MT"/>
              </a:rPr>
              <a:t>Vision</a:t>
            </a:r>
            <a:endParaRPr sz="1200" dirty="0">
              <a:latin typeface="Gill Sans MT"/>
              <a:cs typeface="Gill Sans MT"/>
            </a:endParaRPr>
          </a:p>
        </p:txBody>
      </p:sp>
      <p:sp>
        <p:nvSpPr>
          <p:cNvPr id="9" name="object 9"/>
          <p:cNvSpPr txBox="1"/>
          <p:nvPr/>
        </p:nvSpPr>
        <p:spPr>
          <a:xfrm>
            <a:off x="76222" y="4917754"/>
            <a:ext cx="9016651" cy="978426"/>
          </a:xfrm>
          <a:prstGeom prst="rect">
            <a:avLst/>
          </a:prstGeom>
        </p:spPr>
        <p:txBody>
          <a:bodyPr vert="horz" wrap="square" lIns="0" tIns="12605" rIns="0" bIns="0" rtlCol="0">
            <a:spAutoFit/>
          </a:bodyPr>
          <a:lstStyle/>
          <a:p>
            <a:pPr marL="457915" marR="5070" indent="-445942" algn="ctr">
              <a:spcBef>
                <a:spcPts val="99"/>
              </a:spcBef>
            </a:pPr>
            <a:r>
              <a:rPr sz="2000" spc="-10" dirty="0">
                <a:latin typeface="Gill Sans MT"/>
                <a:cs typeface="Gill Sans MT"/>
              </a:rPr>
              <a:t>An </a:t>
            </a:r>
            <a:r>
              <a:rPr sz="2000" spc="-20" dirty="0">
                <a:latin typeface="Gill Sans MT"/>
                <a:cs typeface="Gill Sans MT"/>
              </a:rPr>
              <a:t>image </a:t>
            </a:r>
            <a:r>
              <a:rPr sz="2000" spc="-65" dirty="0">
                <a:latin typeface="Gill Sans MT"/>
                <a:cs typeface="Gill Sans MT"/>
              </a:rPr>
              <a:t>is </a:t>
            </a:r>
            <a:r>
              <a:rPr sz="2000" spc="-59" dirty="0">
                <a:latin typeface="Gill Sans MT"/>
                <a:cs typeface="Gill Sans MT"/>
              </a:rPr>
              <a:t>just </a:t>
            </a:r>
            <a:r>
              <a:rPr sz="2000" dirty="0">
                <a:latin typeface="Gill Sans MT"/>
                <a:cs typeface="Gill Sans MT"/>
              </a:rPr>
              <a:t>a </a:t>
            </a:r>
            <a:r>
              <a:rPr sz="2000" spc="-46" dirty="0">
                <a:latin typeface="Gill Sans MT"/>
                <a:cs typeface="Gill Sans MT"/>
              </a:rPr>
              <a:t>matrix </a:t>
            </a:r>
            <a:r>
              <a:rPr sz="2000" spc="-20" dirty="0">
                <a:latin typeface="Gill Sans MT"/>
                <a:cs typeface="Gill Sans MT"/>
              </a:rPr>
              <a:t>of </a:t>
            </a:r>
            <a:r>
              <a:rPr sz="2000" spc="-26" dirty="0">
                <a:latin typeface="Gill Sans MT"/>
                <a:cs typeface="Gill Sans MT"/>
              </a:rPr>
              <a:t>numbers </a:t>
            </a:r>
            <a:r>
              <a:rPr sz="2000" spc="-56" dirty="0">
                <a:latin typeface="Gill Sans MT"/>
                <a:cs typeface="Gill Sans MT"/>
              </a:rPr>
              <a:t>[0,255]</a:t>
            </a:r>
            <a:r>
              <a:rPr lang="en-US" sz="2000" spc="-56" dirty="0">
                <a:latin typeface="Gill Sans MT"/>
                <a:cs typeface="Gill Sans MT"/>
              </a:rPr>
              <a:t>. </a:t>
            </a:r>
            <a:r>
              <a:rPr sz="2000" spc="-56" dirty="0">
                <a:latin typeface="Gill Sans MT"/>
                <a:cs typeface="Gill Sans MT"/>
              </a:rPr>
              <a:t>i.e., </a:t>
            </a:r>
            <a:r>
              <a:rPr sz="2000" spc="-10" dirty="0">
                <a:latin typeface="Gill Sans MT"/>
                <a:cs typeface="Gill Sans MT"/>
              </a:rPr>
              <a:t>1080x1080x3 </a:t>
            </a:r>
            <a:r>
              <a:rPr sz="2000" spc="-65" dirty="0">
                <a:latin typeface="Gill Sans MT"/>
                <a:cs typeface="Gill Sans MT"/>
              </a:rPr>
              <a:t>for </a:t>
            </a:r>
            <a:r>
              <a:rPr sz="2000" spc="-16" dirty="0">
                <a:latin typeface="Gill Sans MT"/>
                <a:cs typeface="Gill Sans MT"/>
              </a:rPr>
              <a:t>an </a:t>
            </a:r>
            <a:r>
              <a:rPr sz="2000" spc="-59" dirty="0">
                <a:latin typeface="Gill Sans MT"/>
                <a:cs typeface="Gill Sans MT"/>
              </a:rPr>
              <a:t>RGB</a:t>
            </a:r>
            <a:r>
              <a:rPr sz="2000" spc="-89" dirty="0">
                <a:latin typeface="Gill Sans MT"/>
                <a:cs typeface="Gill Sans MT"/>
              </a:rPr>
              <a:t> </a:t>
            </a:r>
            <a:r>
              <a:rPr sz="2000" spc="-20" dirty="0">
                <a:latin typeface="Gill Sans MT"/>
                <a:cs typeface="Gill Sans MT"/>
              </a:rPr>
              <a:t>image</a:t>
            </a:r>
            <a:r>
              <a:rPr lang="en-US" sz="2000" spc="-20" dirty="0">
                <a:latin typeface="Gill Sans MT"/>
                <a:cs typeface="Gill Sans MT"/>
              </a:rPr>
              <a:t>. </a:t>
            </a:r>
          </a:p>
          <a:p>
            <a:pPr marL="457915" marR="5070" indent="-445942" algn="ctr">
              <a:spcBef>
                <a:spcPts val="99"/>
              </a:spcBef>
            </a:pPr>
            <a:r>
              <a:rPr lang="en-US" sz="2000" spc="-20" dirty="0">
                <a:latin typeface="Gill Sans MT"/>
                <a:cs typeface="Gill Sans MT"/>
              </a:rPr>
              <a:t>Question: is this Lincoln? Washington? Jefferson? Obama? </a:t>
            </a:r>
          </a:p>
          <a:p>
            <a:pPr marL="457915" marR="5070" indent="-445942" algn="ctr">
              <a:spcBef>
                <a:spcPts val="99"/>
              </a:spcBef>
            </a:pPr>
            <a:r>
              <a:rPr lang="en-US" sz="2000" spc="-20" dirty="0">
                <a:latin typeface="Gill Sans MT"/>
                <a:cs typeface="Gill Sans MT"/>
              </a:rPr>
              <a:t>How can the computer answer this question?</a:t>
            </a:r>
            <a:endParaRPr sz="2000" dirty="0">
              <a:latin typeface="Gill Sans MT"/>
              <a:cs typeface="Gill Sans MT"/>
            </a:endParaRPr>
          </a:p>
        </p:txBody>
      </p:sp>
      <p:sp>
        <p:nvSpPr>
          <p:cNvPr id="10" name="object 8"/>
          <p:cNvSpPr txBox="1"/>
          <p:nvPr/>
        </p:nvSpPr>
        <p:spPr>
          <a:xfrm>
            <a:off x="118717" y="642621"/>
            <a:ext cx="2624489" cy="289822"/>
          </a:xfrm>
          <a:prstGeom prst="rect">
            <a:avLst/>
          </a:prstGeom>
        </p:spPr>
        <p:txBody>
          <a:bodyPr vert="horz" wrap="square" lIns="0" tIns="12605" rIns="0" bIns="0" rtlCol="0">
            <a:spAutoFit/>
          </a:bodyPr>
          <a:lstStyle/>
          <a:p>
            <a:pPr marL="12605" algn="ctr">
              <a:spcBef>
                <a:spcPts val="99"/>
              </a:spcBef>
            </a:pPr>
            <a:r>
              <a:rPr spc="-30" dirty="0">
                <a:latin typeface="Gill Sans MT"/>
                <a:cs typeface="Gill Sans MT"/>
              </a:rPr>
              <a:t>What </a:t>
            </a:r>
            <a:r>
              <a:rPr lang="en-US" spc="-30" dirty="0">
                <a:latin typeface="Gill Sans MT"/>
                <a:cs typeface="Gill Sans MT"/>
              </a:rPr>
              <a:t>you </a:t>
            </a:r>
            <a:r>
              <a:rPr spc="-36" dirty="0">
                <a:latin typeface="Gill Sans MT"/>
                <a:cs typeface="Gill Sans MT"/>
              </a:rPr>
              <a:t>see</a:t>
            </a:r>
            <a:endParaRPr dirty="0">
              <a:latin typeface="Gill Sans MT"/>
              <a:cs typeface="Gill Sans MT"/>
            </a:endParaRPr>
          </a:p>
        </p:txBody>
      </p:sp>
      <p:sp>
        <p:nvSpPr>
          <p:cNvPr id="3" name="Rectangle 2"/>
          <p:cNvSpPr/>
          <p:nvPr/>
        </p:nvSpPr>
        <p:spPr>
          <a:xfrm>
            <a:off x="609660" y="4248560"/>
            <a:ext cx="1367042" cy="369332"/>
          </a:xfrm>
          <a:prstGeom prst="rect">
            <a:avLst/>
          </a:prstGeom>
        </p:spPr>
        <p:txBody>
          <a:bodyPr wrap="none" lIns="90700" tIns="45354" rIns="90700" bIns="45354">
            <a:spAutoFit/>
          </a:bodyPr>
          <a:lstStyle/>
          <a:p>
            <a:r>
              <a:rPr lang="en-US" spc="-30" dirty="0">
                <a:latin typeface="Gill Sans MT"/>
                <a:cs typeface="Gill Sans MT"/>
              </a:rPr>
              <a:t>Input</a:t>
            </a:r>
            <a:r>
              <a:rPr lang="en-US" spc="-6" dirty="0">
                <a:latin typeface="Gill Sans MT"/>
                <a:cs typeface="Gill Sans MT"/>
              </a:rPr>
              <a:t> </a:t>
            </a:r>
            <a:r>
              <a:rPr lang="en-US" spc="-26" dirty="0">
                <a:latin typeface="Gill Sans MT"/>
                <a:cs typeface="Gill Sans MT"/>
              </a:rPr>
              <a:t>Image</a:t>
            </a:r>
            <a:endParaRPr lang="en-US" dirty="0"/>
          </a:p>
        </p:txBody>
      </p:sp>
      <p:sp>
        <p:nvSpPr>
          <p:cNvPr id="12" name="Rectangle 11"/>
          <p:cNvSpPr/>
          <p:nvPr/>
        </p:nvSpPr>
        <p:spPr>
          <a:xfrm>
            <a:off x="3352617" y="4248560"/>
            <a:ext cx="2267929" cy="369332"/>
          </a:xfrm>
          <a:prstGeom prst="rect">
            <a:avLst/>
          </a:prstGeom>
        </p:spPr>
        <p:txBody>
          <a:bodyPr wrap="none" lIns="90700" tIns="45354" rIns="90700" bIns="45354">
            <a:spAutoFit/>
          </a:bodyPr>
          <a:lstStyle/>
          <a:p>
            <a:r>
              <a:rPr lang="en-US" spc="-30" dirty="0">
                <a:latin typeface="Gill Sans MT"/>
                <a:cs typeface="Gill Sans MT"/>
              </a:rPr>
              <a:t>Input</a:t>
            </a:r>
            <a:r>
              <a:rPr lang="en-US" spc="-6" dirty="0">
                <a:latin typeface="Gill Sans MT"/>
                <a:cs typeface="Gill Sans MT"/>
              </a:rPr>
              <a:t> </a:t>
            </a:r>
            <a:r>
              <a:rPr lang="en-US" spc="-26" dirty="0">
                <a:latin typeface="Gill Sans MT"/>
                <a:cs typeface="Gill Sans MT"/>
              </a:rPr>
              <a:t>Image + values</a:t>
            </a:r>
            <a:endParaRPr lang="en-US" dirty="0"/>
          </a:p>
        </p:txBody>
      </p:sp>
      <p:sp>
        <p:nvSpPr>
          <p:cNvPr id="13" name="Rectangle 12"/>
          <p:cNvSpPr/>
          <p:nvPr/>
        </p:nvSpPr>
        <p:spPr>
          <a:xfrm>
            <a:off x="6248406" y="4248560"/>
            <a:ext cx="2673489" cy="646331"/>
          </a:xfrm>
          <a:prstGeom prst="rect">
            <a:avLst/>
          </a:prstGeom>
        </p:spPr>
        <p:txBody>
          <a:bodyPr wrap="none" lIns="90700" tIns="45354" rIns="90700" bIns="45354">
            <a:spAutoFit/>
          </a:bodyPr>
          <a:lstStyle/>
          <a:p>
            <a:pPr algn="ctr"/>
            <a:r>
              <a:rPr lang="en-US" spc="-30" dirty="0">
                <a:latin typeface="Gill Sans MT"/>
                <a:cs typeface="Gill Sans MT"/>
              </a:rPr>
              <a:t>Pixel intensity values</a:t>
            </a:r>
          </a:p>
          <a:p>
            <a:pPr algn="ctr"/>
            <a:r>
              <a:rPr lang="en-US" spc="-30" dirty="0">
                <a:latin typeface="Gill Sans MT"/>
              </a:rPr>
              <a:t>(“pix-el”=picture-element)</a:t>
            </a:r>
            <a:endParaRPr lang="en-US" dirty="0"/>
          </a:p>
        </p:txBody>
      </p:sp>
      <p:sp>
        <p:nvSpPr>
          <p:cNvPr id="14" name="object 8"/>
          <p:cNvSpPr txBox="1"/>
          <p:nvPr/>
        </p:nvSpPr>
        <p:spPr>
          <a:xfrm>
            <a:off x="3174337" y="642621"/>
            <a:ext cx="2624489" cy="289822"/>
          </a:xfrm>
          <a:prstGeom prst="rect">
            <a:avLst/>
          </a:prstGeom>
        </p:spPr>
        <p:txBody>
          <a:bodyPr vert="horz" wrap="square" lIns="0" tIns="12605" rIns="0" bIns="0" rtlCol="0">
            <a:spAutoFit/>
          </a:bodyPr>
          <a:lstStyle/>
          <a:p>
            <a:pPr marL="12605" algn="ctr">
              <a:spcBef>
                <a:spcPts val="99"/>
              </a:spcBef>
            </a:pPr>
            <a:r>
              <a:rPr spc="-30" dirty="0">
                <a:latin typeface="Gill Sans MT"/>
                <a:cs typeface="Gill Sans MT"/>
              </a:rPr>
              <a:t>What </a:t>
            </a:r>
            <a:r>
              <a:rPr lang="en-US" spc="-30" dirty="0">
                <a:latin typeface="Gill Sans MT"/>
                <a:cs typeface="Gill Sans MT"/>
              </a:rPr>
              <a:t>you both </a:t>
            </a:r>
            <a:r>
              <a:rPr spc="-36" dirty="0">
                <a:latin typeface="Gill Sans MT"/>
                <a:cs typeface="Gill Sans MT"/>
              </a:rPr>
              <a:t>see</a:t>
            </a:r>
            <a:endParaRPr dirty="0">
              <a:latin typeface="Gill Sans MT"/>
              <a:cs typeface="Gill Sans MT"/>
            </a:endParaRPr>
          </a:p>
        </p:txBody>
      </p:sp>
      <p:sp>
        <p:nvSpPr>
          <p:cNvPr id="15" name="object 9"/>
          <p:cNvSpPr txBox="1"/>
          <p:nvPr/>
        </p:nvSpPr>
        <p:spPr>
          <a:xfrm>
            <a:off x="76222" y="6035061"/>
            <a:ext cx="9016651" cy="320601"/>
          </a:xfrm>
          <a:prstGeom prst="rect">
            <a:avLst/>
          </a:prstGeom>
        </p:spPr>
        <p:txBody>
          <a:bodyPr vert="horz" wrap="square" lIns="0" tIns="12605" rIns="0" bIns="0" rtlCol="0">
            <a:spAutoFit/>
          </a:bodyPr>
          <a:lstStyle/>
          <a:p>
            <a:pPr marL="457915" marR="5070" indent="-445942" algn="ctr">
              <a:spcBef>
                <a:spcPts val="99"/>
              </a:spcBef>
            </a:pPr>
            <a:r>
              <a:rPr lang="en-US" sz="2000" b="1" spc="-10" dirty="0">
                <a:latin typeface="Gill Sans MT"/>
                <a:cs typeface="Gill Sans MT"/>
              </a:rPr>
              <a:t>Can I just do classification on the 1,166400-long image vector directly? </a:t>
            </a:r>
          </a:p>
        </p:txBody>
      </p:sp>
      <p:sp>
        <p:nvSpPr>
          <p:cNvPr id="16" name="object 9"/>
          <p:cNvSpPr txBox="1"/>
          <p:nvPr/>
        </p:nvSpPr>
        <p:spPr>
          <a:xfrm>
            <a:off x="76222" y="6438922"/>
            <a:ext cx="9016651" cy="320601"/>
          </a:xfrm>
          <a:prstGeom prst="rect">
            <a:avLst/>
          </a:prstGeom>
        </p:spPr>
        <p:txBody>
          <a:bodyPr vert="horz" wrap="square" lIns="0" tIns="12605" rIns="0" bIns="0" rtlCol="0">
            <a:spAutoFit/>
          </a:bodyPr>
          <a:lstStyle/>
          <a:p>
            <a:pPr marL="457915" marR="5070" indent="-445942" algn="ctr">
              <a:spcBef>
                <a:spcPts val="99"/>
              </a:spcBef>
            </a:pPr>
            <a:r>
              <a:rPr lang="en-US" sz="2000" b="1" spc="-10" dirty="0">
                <a:latin typeface="Gill Sans MT"/>
                <a:cs typeface="Gill Sans MT"/>
              </a:rPr>
              <a:t>No. Instead: exploit image spatial structure. Learn patches. Build them up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1" anchor="ctr"/>
          <a:lstStyle/>
          <a:p>
            <a:pPr algn="ctr"/>
            <a:endParaRPr lang="he-IL">
              <a:solidFill>
                <a:prstClr val="white"/>
              </a:solidFill>
            </a:endParaRPr>
          </a:p>
        </p:txBody>
      </p:sp>
      <p:sp>
        <p:nvSpPr>
          <p:cNvPr id="2" name="Title 1"/>
          <p:cNvSpPr>
            <a:spLocks noGrp="1"/>
          </p:cNvSpPr>
          <p:nvPr>
            <p:ph type="title"/>
          </p:nvPr>
        </p:nvSpPr>
        <p:spPr/>
        <p:txBody>
          <a:bodyPr/>
          <a:lstStyle/>
          <a:p>
            <a:r>
              <a:rPr lang="en-US" dirty="0" smtClean="0">
                <a:solidFill>
                  <a:schemeClr val="bg1"/>
                </a:solidFill>
              </a:rPr>
              <a:t>LeNet-5</a:t>
            </a:r>
            <a:endParaRPr lang="en-US" dirty="0">
              <a:solidFill>
                <a:schemeClr val="bg1"/>
              </a:solidFill>
              <a:latin typeface="+mn-lt"/>
            </a:endParaRPr>
          </a:p>
        </p:txBody>
      </p:sp>
      <p:sp>
        <p:nvSpPr>
          <p:cNvPr id="76" name="Content Placeholder 2"/>
          <p:cNvSpPr>
            <a:spLocks noGrp="1"/>
          </p:cNvSpPr>
          <p:nvPr>
            <p:ph idx="1"/>
          </p:nvPr>
        </p:nvSpPr>
        <p:spPr>
          <a:xfrm>
            <a:off x="228599" y="1676454"/>
            <a:ext cx="8610601" cy="4449762"/>
          </a:xfrm>
        </p:spPr>
        <p:txBody>
          <a:bodyPr>
            <a:noAutofit/>
          </a:bodyPr>
          <a:lstStyle/>
          <a:p>
            <a:r>
              <a:rPr lang="en-US" sz="2600" i="1" dirty="0"/>
              <a:t>Gradient Based Learning Applied To Document Recognition - Y. </a:t>
            </a:r>
            <a:r>
              <a:rPr lang="en-US" sz="2600" i="1" dirty="0" err="1"/>
              <a:t>Lecun</a:t>
            </a:r>
            <a:r>
              <a:rPr lang="en-US" sz="2600" i="1" dirty="0"/>
              <a:t>, L. </a:t>
            </a:r>
            <a:r>
              <a:rPr lang="en-US" sz="2600" i="1" dirty="0" err="1"/>
              <a:t>Bottou</a:t>
            </a:r>
            <a:r>
              <a:rPr lang="en-US" sz="2600" i="1" dirty="0"/>
              <a:t>, Y. </a:t>
            </a:r>
            <a:r>
              <a:rPr lang="en-US" sz="2600" i="1" dirty="0" err="1"/>
              <a:t>Bengio</a:t>
            </a:r>
            <a:r>
              <a:rPr lang="en-US" sz="2600" i="1" dirty="0"/>
              <a:t>, P. </a:t>
            </a:r>
            <a:r>
              <a:rPr lang="en-US" sz="2600" i="1" dirty="0" err="1"/>
              <a:t>Haffner</a:t>
            </a:r>
            <a:r>
              <a:rPr lang="en-US" sz="2600" i="1" dirty="0"/>
              <a:t>; 1998</a:t>
            </a:r>
          </a:p>
          <a:p>
            <a:r>
              <a:rPr lang="en-US" sz="2600" dirty="0"/>
              <a:t>Helped establish how we use CNNs today</a:t>
            </a:r>
          </a:p>
          <a:p>
            <a:r>
              <a:rPr lang="en-US" sz="2600" dirty="0"/>
              <a:t>Replaced manual feature extraction</a:t>
            </a:r>
          </a:p>
        </p:txBody>
      </p:sp>
      <p:sp>
        <p:nvSpPr>
          <p:cNvPr id="6" name="TextBox 5"/>
          <p:cNvSpPr txBox="1"/>
          <p:nvPr/>
        </p:nvSpPr>
        <p:spPr>
          <a:xfrm>
            <a:off x="7020657" y="6465485"/>
            <a:ext cx="2065450" cy="368769"/>
          </a:xfrm>
          <a:prstGeom prst="rect">
            <a:avLst/>
          </a:prstGeom>
          <a:noFill/>
          <a:ln>
            <a:noFill/>
          </a:ln>
        </p:spPr>
        <p:txBody>
          <a:bodyPr wrap="none" lIns="90700" tIns="45354" rIns="90700" bIns="45354" rtlCol="0">
            <a:spAutoFit/>
          </a:bodyPr>
          <a:lstStyle/>
          <a:p>
            <a:r>
              <a:rPr lang="en-US" dirty="0">
                <a:solidFill>
                  <a:prstClr val="black"/>
                </a:solidFill>
              </a:rPr>
              <a:t> [</a:t>
            </a:r>
            <a:r>
              <a:rPr lang="en-US" b="1" dirty="0" err="1">
                <a:solidFill>
                  <a:prstClr val="black"/>
                </a:solidFill>
              </a:rPr>
              <a:t>LeCun</a:t>
            </a:r>
            <a:r>
              <a:rPr lang="en-US" b="1" dirty="0">
                <a:solidFill>
                  <a:prstClr val="black"/>
                </a:solidFill>
              </a:rPr>
              <a:t> et al</a:t>
            </a:r>
            <a:r>
              <a:rPr lang="en-US" dirty="0">
                <a:solidFill>
                  <a:prstClr val="black"/>
                </a:solidFill>
              </a:rPr>
              <a:t>., </a:t>
            </a:r>
            <a:r>
              <a:rPr lang="en-US" b="1" dirty="0">
                <a:solidFill>
                  <a:prstClr val="black"/>
                </a:solidFill>
              </a:rPr>
              <a:t>1998</a:t>
            </a:r>
            <a:r>
              <a:rPr lang="en-US" dirty="0">
                <a:solidFill>
                  <a:prstClr val="black"/>
                </a:solidFill>
              </a:rPr>
              <a:t>]</a:t>
            </a:r>
            <a:endParaRPr lang="en-US" dirty="0" smtClean="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930179"/>
            <a:ext cx="7391401" cy="2470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32947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pic>
        <p:nvPicPr>
          <p:cNvPr id="24" name="Slide"/>
          <p:cNvPicPr>
            <a:picLocks noChangeAspect="1"/>
          </p:cNvPicPr>
          <p:nvPr/>
        </p:nvPicPr>
        <p:blipFill rotWithShape="1">
          <a:blip r:embed="rId3"/>
          <a:srcRect l="13635" t="15036" r="15066" b="15239"/>
          <a:stretch/>
        </p:blipFill>
        <p:spPr>
          <a:xfrm>
            <a:off x="990605" y="1905024"/>
            <a:ext cx="7287491" cy="4008784"/>
          </a:xfrm>
          <a:prstGeom prst="rect">
            <a:avLst/>
          </a:prstGeom>
        </p:spPr>
      </p:pic>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15946916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1" anchor="ctr"/>
          <a:lstStyle/>
          <a:p>
            <a:pPr algn="ctr" defTabSz="910194"/>
            <a:endParaRPr lang="he-IL">
              <a:solidFill>
                <a:prstClr val="white"/>
              </a:solidFill>
            </a:endParaRPr>
          </a:p>
        </p:txBody>
      </p:sp>
      <p:sp>
        <p:nvSpPr>
          <p:cNvPr id="2" name="Title 1"/>
          <p:cNvSpPr>
            <a:spLocks noGrp="1"/>
          </p:cNvSpPr>
          <p:nvPr>
            <p:ph type="title"/>
          </p:nvPr>
        </p:nvSpPr>
        <p:spPr/>
        <p:txBody>
          <a:bodyPr/>
          <a:lstStyle/>
          <a:p>
            <a:r>
              <a:rPr lang="en-US" dirty="0" err="1" smtClean="0">
                <a:solidFill>
                  <a:schemeClr val="bg1"/>
                </a:solidFill>
              </a:rPr>
              <a:t>AlexNet</a:t>
            </a:r>
            <a:endParaRPr lang="en-US" dirty="0">
              <a:solidFill>
                <a:schemeClr val="bg1"/>
              </a:solidFill>
              <a:latin typeface="+mn-lt"/>
            </a:endParaRPr>
          </a:p>
        </p:txBody>
      </p:sp>
      <p:sp>
        <p:nvSpPr>
          <p:cNvPr id="76" name="Content Placeholder 2"/>
          <p:cNvSpPr>
            <a:spLocks noGrp="1"/>
          </p:cNvSpPr>
          <p:nvPr>
            <p:ph idx="1"/>
          </p:nvPr>
        </p:nvSpPr>
        <p:spPr>
          <a:xfrm>
            <a:off x="609621" y="1828823"/>
            <a:ext cx="7848601" cy="4297364"/>
          </a:xfrm>
        </p:spPr>
        <p:txBody>
          <a:bodyPr>
            <a:noAutofit/>
          </a:bodyPr>
          <a:lstStyle/>
          <a:p>
            <a:r>
              <a:rPr lang="en-US" sz="2600" i="1" dirty="0"/>
              <a:t>ImageNet Classification with Deep Convolutional Neural Networks - Alex </a:t>
            </a:r>
            <a:r>
              <a:rPr lang="en-US" sz="2600" i="1" dirty="0" err="1"/>
              <a:t>Krizhevsky</a:t>
            </a:r>
            <a:r>
              <a:rPr lang="en-US" sz="2600" i="1" dirty="0"/>
              <a:t>, Ilya </a:t>
            </a:r>
            <a:r>
              <a:rPr lang="en-US" sz="2600" i="1" dirty="0" err="1"/>
              <a:t>Sutskever</a:t>
            </a:r>
            <a:r>
              <a:rPr lang="en-US" sz="2600" i="1" dirty="0"/>
              <a:t>, Geoffrey E. Hinton; 2012</a:t>
            </a:r>
          </a:p>
          <a:p>
            <a:r>
              <a:rPr lang="en-US" sz="2600" dirty="0"/>
              <a:t>Facilitated by GPUs, highly optimized convolution implementation and large datasets (ImageNet) </a:t>
            </a:r>
          </a:p>
          <a:p>
            <a:r>
              <a:rPr lang="en-US" sz="2600" dirty="0"/>
              <a:t>One of the largest CNNs to date</a:t>
            </a:r>
          </a:p>
          <a:p>
            <a:r>
              <a:rPr lang="en-US" sz="2800" dirty="0"/>
              <a:t>Has 60 Million parameter compared to 60k parameter of LeNet-5</a:t>
            </a:r>
            <a:endParaRPr lang="en-US" sz="2600" dirty="0"/>
          </a:p>
        </p:txBody>
      </p:sp>
      <p:sp>
        <p:nvSpPr>
          <p:cNvPr id="8" name="TextBox 7"/>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Tree>
    <p:extLst>
      <p:ext uri="{BB962C8B-B14F-4D97-AF65-F5344CB8AC3E}">
        <p14:creationId xmlns:p14="http://schemas.microsoft.com/office/powerpoint/2010/main" val="18690701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9" name="Content Placeholder 2"/>
          <p:cNvSpPr>
            <a:spLocks noGrp="1"/>
          </p:cNvSpPr>
          <p:nvPr>
            <p:ph idx="1"/>
          </p:nvPr>
        </p:nvSpPr>
        <p:spPr>
          <a:xfrm>
            <a:off x="228620" y="1981220"/>
            <a:ext cx="8763001" cy="4648199"/>
          </a:xfrm>
        </p:spPr>
        <p:txBody>
          <a:bodyPr>
            <a:noAutofit/>
          </a:bodyPr>
          <a:lstStyle/>
          <a:p>
            <a:r>
              <a:rPr lang="en-US" sz="2600" dirty="0"/>
              <a:t>The annual “Olympics” of computer vision.</a:t>
            </a:r>
          </a:p>
          <a:p>
            <a:endParaRPr lang="en-US" sz="2600" dirty="0"/>
          </a:p>
          <a:p>
            <a:r>
              <a:rPr lang="en-US" sz="2600" dirty="0"/>
              <a:t>Teams from across the world compete to see who has the best computer vision model for tasks such as classification, localization, detection, and more. </a:t>
            </a:r>
          </a:p>
          <a:p>
            <a:endParaRPr lang="en-US" sz="2600" dirty="0"/>
          </a:p>
          <a:p>
            <a:r>
              <a:rPr lang="en-US" sz="2600" b="1" dirty="0"/>
              <a:t>2012</a:t>
            </a:r>
            <a:r>
              <a:rPr lang="en-US" sz="2600" dirty="0"/>
              <a:t> marked </a:t>
            </a:r>
            <a:r>
              <a:rPr lang="en-US" sz="2600" b="1" dirty="0"/>
              <a:t>the first year where a CNN was used</a:t>
            </a:r>
            <a:r>
              <a:rPr lang="en-US" sz="2600" dirty="0"/>
              <a:t> to achieve a top 5 test error rate of 15.3%. </a:t>
            </a:r>
          </a:p>
          <a:p>
            <a:endParaRPr lang="en-US" sz="2600" dirty="0"/>
          </a:p>
          <a:p>
            <a:r>
              <a:rPr lang="en-US" sz="2600" dirty="0"/>
              <a:t>The next best entry achieved an error of 26.2%.</a:t>
            </a:r>
          </a:p>
        </p:txBody>
      </p:sp>
    </p:spTree>
    <p:extLst>
      <p:ext uri="{BB962C8B-B14F-4D97-AF65-F5344CB8AC3E}">
        <p14:creationId xmlns:p14="http://schemas.microsoft.com/office/powerpoint/2010/main" val="40546637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pic>
        <p:nvPicPr>
          <p:cNvPr id="24" name="Slide"/>
          <p:cNvPicPr>
            <a:picLocks noChangeAspect="1"/>
          </p:cNvPicPr>
          <p:nvPr/>
        </p:nvPicPr>
        <p:blipFill rotWithShape="1">
          <a:blip r:embed="rId3"/>
          <a:srcRect l="13635" t="15036" r="15066" b="15239"/>
          <a:stretch/>
        </p:blipFill>
        <p:spPr>
          <a:xfrm>
            <a:off x="990605" y="1905024"/>
            <a:ext cx="7287491" cy="4008784"/>
          </a:xfrm>
          <a:prstGeom prst="rect">
            <a:avLst/>
          </a:prstGeom>
        </p:spPr>
      </p:pic>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21237797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64" name="TextBox 63"/>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4" name="Rectangle 3"/>
          <p:cNvSpPr/>
          <p:nvPr/>
        </p:nvSpPr>
        <p:spPr>
          <a:xfrm>
            <a:off x="228622" y="783156"/>
            <a:ext cx="1981200" cy="5693865"/>
          </a:xfrm>
          <a:prstGeom prst="rect">
            <a:avLst/>
          </a:prstGeom>
          <a:ln>
            <a:solidFill>
              <a:schemeClr val="tx1"/>
            </a:solidFill>
          </a:ln>
        </p:spPr>
        <p:txBody>
          <a:bodyPr wrap="square" lIns="91021" tIns="45513" rIns="91021" bIns="45513">
            <a:spAutoFit/>
          </a:bodyPr>
          <a:lstStyle/>
          <a:p>
            <a:pPr marL="12645" defTabSz="910194">
              <a:spcBef>
                <a:spcPts val="601"/>
              </a:spcBef>
            </a:pPr>
            <a:r>
              <a:rPr lang="en-US" sz="2600" b="1" dirty="0">
                <a:solidFill>
                  <a:srgbClr val="424242"/>
                </a:solidFill>
                <a:cs typeface="Arial"/>
              </a:rPr>
              <a:t>Arc</a:t>
            </a:r>
            <a:r>
              <a:rPr lang="en-US" sz="2600" b="1" spc="-6" dirty="0">
                <a:solidFill>
                  <a:srgbClr val="424242"/>
                </a:solidFill>
                <a:cs typeface="Arial"/>
              </a:rPr>
              <a:t>hi</a:t>
            </a:r>
            <a:r>
              <a:rPr lang="en-US" sz="2600" b="1" dirty="0">
                <a:solidFill>
                  <a:srgbClr val="424242"/>
                </a:solidFill>
                <a:cs typeface="Arial"/>
              </a:rPr>
              <a:t>tect</a:t>
            </a:r>
            <a:r>
              <a:rPr lang="en-US" sz="2600" b="1" spc="-6" dirty="0">
                <a:solidFill>
                  <a:srgbClr val="424242"/>
                </a:solidFill>
                <a:cs typeface="Arial"/>
              </a:rPr>
              <a:t>u</a:t>
            </a:r>
            <a:r>
              <a:rPr lang="en-US" sz="2600" b="1" dirty="0">
                <a:solidFill>
                  <a:srgbClr val="424242"/>
                </a:solidFill>
                <a:cs typeface="Arial"/>
              </a:rPr>
              <a:t>re</a:t>
            </a: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1</a:t>
            </a:r>
            <a:br>
              <a:rPr lang="en-US" sz="2600" dirty="0">
                <a:solidFill>
                  <a:srgbClr val="FF0000"/>
                </a:solidFill>
                <a:cs typeface="Arial"/>
              </a:rPr>
            </a:br>
            <a:r>
              <a:rPr lang="en-US" sz="2600" dirty="0">
                <a:solidFill>
                  <a:srgbClr val="0000FF"/>
                </a:solidFill>
                <a:cs typeface="Arial"/>
              </a:rPr>
              <a:t>M</a:t>
            </a:r>
            <a:r>
              <a:rPr lang="en-US" sz="2600" spc="-6" dirty="0">
                <a:solidFill>
                  <a:srgbClr val="0000FF"/>
                </a:solidFill>
                <a:cs typeface="Arial"/>
              </a:rPr>
              <a:t>A</a:t>
            </a:r>
            <a:r>
              <a:rPr lang="en-US" sz="2600" dirty="0">
                <a:solidFill>
                  <a:srgbClr val="0000FF"/>
                </a:solidFill>
                <a:cs typeface="Arial"/>
              </a:rPr>
              <a:t>X</a:t>
            </a:r>
            <a:r>
              <a:rPr lang="en-US" sz="2600" spc="-6" dirty="0">
                <a:solidFill>
                  <a:srgbClr val="0000FF"/>
                </a:solidFill>
                <a:cs typeface="Arial"/>
              </a:rPr>
              <a:t> POO</a:t>
            </a:r>
            <a:r>
              <a:rPr lang="en-US" sz="2600" dirty="0">
                <a:solidFill>
                  <a:srgbClr val="0000FF"/>
                </a:solidFill>
                <a:cs typeface="Arial"/>
              </a:rPr>
              <a:t>L1 </a:t>
            </a:r>
            <a:br>
              <a:rPr lang="en-US" sz="2600" dirty="0">
                <a:solidFill>
                  <a:srgbClr val="0000FF"/>
                </a:solidFill>
                <a:cs typeface="Arial"/>
              </a:rPr>
            </a:br>
            <a:r>
              <a:rPr lang="en-US" sz="2600" dirty="0">
                <a:solidFill>
                  <a:srgbClr val="6AA74F"/>
                </a:solidFill>
                <a:cs typeface="Arial"/>
              </a:rPr>
              <a:t>N</a:t>
            </a:r>
            <a:r>
              <a:rPr lang="en-US" sz="2600" spc="-6" dirty="0">
                <a:solidFill>
                  <a:srgbClr val="6AA74F"/>
                </a:solidFill>
                <a:cs typeface="Arial"/>
              </a:rPr>
              <a:t>O</a:t>
            </a:r>
            <a:r>
              <a:rPr lang="en-US" sz="2600" dirty="0">
                <a:solidFill>
                  <a:srgbClr val="6AA74F"/>
                </a:solidFill>
                <a:cs typeface="Arial"/>
              </a:rPr>
              <a:t>RM1</a:t>
            </a:r>
            <a:br>
              <a:rPr lang="en-US" sz="2600" dirty="0">
                <a:solidFill>
                  <a:srgbClr val="6AA74F"/>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2</a:t>
            </a:r>
            <a:br>
              <a:rPr lang="en-US" sz="2600" dirty="0">
                <a:solidFill>
                  <a:srgbClr val="FF0000"/>
                </a:solidFill>
                <a:cs typeface="Arial"/>
              </a:rPr>
            </a:br>
            <a:r>
              <a:rPr lang="en-US" sz="2600" dirty="0">
                <a:solidFill>
                  <a:srgbClr val="0000FF"/>
                </a:solidFill>
                <a:cs typeface="Arial"/>
              </a:rPr>
              <a:t>M</a:t>
            </a:r>
            <a:r>
              <a:rPr lang="en-US" sz="2600" spc="-6" dirty="0">
                <a:solidFill>
                  <a:srgbClr val="0000FF"/>
                </a:solidFill>
                <a:cs typeface="Arial"/>
              </a:rPr>
              <a:t>A</a:t>
            </a:r>
            <a:r>
              <a:rPr lang="en-US" sz="2600" dirty="0">
                <a:solidFill>
                  <a:srgbClr val="0000FF"/>
                </a:solidFill>
                <a:cs typeface="Arial"/>
              </a:rPr>
              <a:t>X</a:t>
            </a:r>
            <a:r>
              <a:rPr lang="en-US" sz="2600" spc="-6" dirty="0">
                <a:solidFill>
                  <a:srgbClr val="0000FF"/>
                </a:solidFill>
                <a:cs typeface="Arial"/>
              </a:rPr>
              <a:t> POO</a:t>
            </a:r>
            <a:r>
              <a:rPr lang="en-US" sz="2600" dirty="0">
                <a:solidFill>
                  <a:srgbClr val="0000FF"/>
                </a:solidFill>
                <a:cs typeface="Arial"/>
              </a:rPr>
              <a:t>L2</a:t>
            </a:r>
            <a:br>
              <a:rPr lang="en-US" sz="2600" dirty="0">
                <a:solidFill>
                  <a:srgbClr val="0000FF"/>
                </a:solidFill>
                <a:cs typeface="Arial"/>
              </a:rPr>
            </a:br>
            <a:r>
              <a:rPr lang="en-US" sz="2600" dirty="0">
                <a:solidFill>
                  <a:srgbClr val="6AA74F"/>
                </a:solidFill>
                <a:cs typeface="Arial"/>
              </a:rPr>
              <a:t>N</a:t>
            </a:r>
            <a:r>
              <a:rPr lang="en-US" sz="2600" spc="-6" dirty="0">
                <a:solidFill>
                  <a:srgbClr val="6AA74F"/>
                </a:solidFill>
                <a:cs typeface="Arial"/>
              </a:rPr>
              <a:t>O</a:t>
            </a:r>
            <a:r>
              <a:rPr lang="en-US" sz="2600" dirty="0">
                <a:solidFill>
                  <a:srgbClr val="6AA74F"/>
                </a:solidFill>
                <a:cs typeface="Arial"/>
              </a:rPr>
              <a:t>RM2</a:t>
            </a:r>
            <a:br>
              <a:rPr lang="en-US" sz="2600" dirty="0">
                <a:solidFill>
                  <a:srgbClr val="6AA74F"/>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3</a:t>
            </a:r>
            <a:br>
              <a:rPr lang="en-US" sz="2600" dirty="0">
                <a:solidFill>
                  <a:srgbClr val="FF0000"/>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4</a:t>
            </a:r>
            <a:br>
              <a:rPr lang="en-US" sz="2600" dirty="0">
                <a:solidFill>
                  <a:srgbClr val="FF0000"/>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5</a:t>
            </a:r>
            <a:br>
              <a:rPr lang="en-US" sz="2600" dirty="0">
                <a:solidFill>
                  <a:srgbClr val="FF0000"/>
                </a:solidFill>
                <a:cs typeface="Arial"/>
              </a:rPr>
            </a:br>
            <a:r>
              <a:rPr lang="en-US" sz="2600" dirty="0">
                <a:solidFill>
                  <a:srgbClr val="0000FF"/>
                </a:solidFill>
                <a:cs typeface="Arial"/>
              </a:rPr>
              <a:t>Max</a:t>
            </a:r>
            <a:r>
              <a:rPr lang="en-US" sz="2600" spc="-6" dirty="0">
                <a:solidFill>
                  <a:srgbClr val="0000FF"/>
                </a:solidFill>
                <a:cs typeface="Arial"/>
              </a:rPr>
              <a:t> POO</a:t>
            </a:r>
            <a:r>
              <a:rPr lang="en-US" sz="2600" dirty="0">
                <a:solidFill>
                  <a:srgbClr val="0000FF"/>
                </a:solidFill>
                <a:cs typeface="Arial"/>
              </a:rPr>
              <a:t>L3</a:t>
            </a:r>
            <a:br>
              <a:rPr lang="en-US" sz="2600" dirty="0">
                <a:solidFill>
                  <a:srgbClr val="0000FF"/>
                </a:solidFill>
                <a:cs typeface="Arial"/>
              </a:rPr>
            </a:br>
            <a:r>
              <a:rPr lang="en-US" sz="2600" spc="-6" dirty="0">
                <a:solidFill>
                  <a:srgbClr val="E69038"/>
                </a:solidFill>
                <a:cs typeface="Arial"/>
              </a:rPr>
              <a:t>F</a:t>
            </a:r>
            <a:r>
              <a:rPr lang="en-US" sz="2600" dirty="0">
                <a:solidFill>
                  <a:srgbClr val="E69038"/>
                </a:solidFill>
                <a:cs typeface="Arial"/>
              </a:rPr>
              <a:t>C6</a:t>
            </a:r>
            <a:br>
              <a:rPr lang="en-US" sz="2600" dirty="0">
                <a:solidFill>
                  <a:srgbClr val="E69038"/>
                </a:solidFill>
                <a:cs typeface="Arial"/>
              </a:rPr>
            </a:br>
            <a:r>
              <a:rPr lang="en-US" sz="2600" spc="-6" dirty="0">
                <a:solidFill>
                  <a:srgbClr val="E69038"/>
                </a:solidFill>
                <a:cs typeface="Arial"/>
              </a:rPr>
              <a:t>F</a:t>
            </a:r>
            <a:r>
              <a:rPr lang="en-US" sz="2600" dirty="0">
                <a:solidFill>
                  <a:srgbClr val="E69038"/>
                </a:solidFill>
                <a:cs typeface="Arial"/>
              </a:rPr>
              <a:t>C7</a:t>
            </a:r>
            <a:br>
              <a:rPr lang="en-US" sz="2600" dirty="0">
                <a:solidFill>
                  <a:srgbClr val="E69038"/>
                </a:solidFill>
                <a:cs typeface="Arial"/>
              </a:rPr>
            </a:br>
            <a:r>
              <a:rPr lang="en-US" sz="2600" spc="-6" dirty="0">
                <a:solidFill>
                  <a:srgbClr val="E69038"/>
                </a:solidFill>
                <a:cs typeface="Arial"/>
              </a:rPr>
              <a:t>F</a:t>
            </a:r>
            <a:r>
              <a:rPr lang="en-US" sz="2600" dirty="0">
                <a:solidFill>
                  <a:srgbClr val="E69038"/>
                </a:solidFill>
                <a:cs typeface="Arial"/>
              </a:rPr>
              <a:t>C8</a:t>
            </a:r>
            <a:endParaRPr lang="en-US" sz="2600" dirty="0">
              <a:solidFill>
                <a:prstClr val="black"/>
              </a:solidFill>
              <a:cs typeface="Arial"/>
            </a:endParaRPr>
          </a:p>
        </p:txBody>
      </p:sp>
      <p:sp>
        <p:nvSpPr>
          <p:cNvPr id="76" name="Content Placeholder 2"/>
          <p:cNvSpPr>
            <a:spLocks noGrp="1"/>
          </p:cNvSpPr>
          <p:nvPr>
            <p:ph idx="1"/>
          </p:nvPr>
        </p:nvSpPr>
        <p:spPr>
          <a:xfrm>
            <a:off x="2362201" y="1371645"/>
            <a:ext cx="6705600" cy="4754562"/>
          </a:xfrm>
        </p:spPr>
        <p:txBody>
          <a:bodyPr>
            <a:noAutofit/>
          </a:bodyPr>
          <a:lstStyle/>
          <a:p>
            <a:r>
              <a:rPr lang="en-US" sz="2600" dirty="0"/>
              <a:t>Input: 227x227x3 images (224x224 before padding)</a:t>
            </a:r>
          </a:p>
          <a:p>
            <a:r>
              <a:rPr lang="en-US" sz="2600" dirty="0"/>
              <a:t>First layer: 96 11x11 filters applied at stride 4</a:t>
            </a:r>
          </a:p>
          <a:p>
            <a:endParaRPr lang="en-US" sz="2600" b="1" dirty="0"/>
          </a:p>
          <a:p>
            <a:r>
              <a:rPr lang="en-US" sz="2600" b="1" dirty="0"/>
              <a:t>Output volume size? </a:t>
            </a:r>
          </a:p>
          <a:p>
            <a:pPr marL="0" indent="0">
              <a:buNone/>
            </a:pPr>
            <a:r>
              <a:rPr lang="en-US" sz="2600" b="1" dirty="0"/>
              <a:t>	(N-F)/s+1 = (227-11)/4+1 = 55 -&gt; [55x55x96]</a:t>
            </a:r>
          </a:p>
          <a:p>
            <a:endParaRPr lang="en-US" sz="2600" dirty="0"/>
          </a:p>
          <a:p>
            <a:r>
              <a:rPr lang="en-US" sz="2600" b="1" dirty="0"/>
              <a:t>Number of parameters in this layer? </a:t>
            </a:r>
          </a:p>
          <a:p>
            <a:pPr marL="0" indent="0">
              <a:buNone/>
            </a:pPr>
            <a:r>
              <a:rPr lang="en-US" sz="2600" b="1" dirty="0"/>
              <a:t>	(11*11*3)*96 = 35K</a:t>
            </a:r>
            <a:endParaRPr lang="en-US" sz="2600" dirty="0"/>
          </a:p>
          <a:p>
            <a:pPr lvl="1">
              <a:buFontTx/>
              <a:buChar char="-"/>
            </a:pPr>
            <a:endParaRPr lang="en-US" sz="2600" dirty="0"/>
          </a:p>
          <a:p>
            <a:pPr>
              <a:buFontTx/>
              <a:buChar char="-"/>
            </a:pPr>
            <a:endParaRPr lang="en-US" sz="26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51453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127" name="TextBox 126"/>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pic>
        <p:nvPicPr>
          <p:cNvPr id="1026" name="Picture 2" descr="http://cs231n.github.io/assets/cnnvis/filt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47801"/>
            <a:ext cx="4572000" cy="455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3597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64" name="TextBox 63"/>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76" name="Content Placeholder 2"/>
          <p:cNvSpPr>
            <a:spLocks noGrp="1"/>
          </p:cNvSpPr>
          <p:nvPr>
            <p:ph idx="1"/>
          </p:nvPr>
        </p:nvSpPr>
        <p:spPr>
          <a:xfrm>
            <a:off x="2286000" y="1447823"/>
            <a:ext cx="6781801" cy="4678364"/>
          </a:xfrm>
        </p:spPr>
        <p:txBody>
          <a:bodyPr>
            <a:normAutofit fontScale="92500" lnSpcReduction="10000"/>
          </a:bodyPr>
          <a:lstStyle/>
          <a:p>
            <a:r>
              <a:rPr lang="en-US" sz="2800" dirty="0"/>
              <a:t>Input: 227x227x3 images (224x224 before padding)</a:t>
            </a:r>
          </a:p>
          <a:p>
            <a:r>
              <a:rPr lang="en-US" sz="2800" dirty="0"/>
              <a:t>After CONV1: 55x55x96</a:t>
            </a:r>
          </a:p>
          <a:p>
            <a:r>
              <a:rPr lang="en-US" sz="2800" dirty="0"/>
              <a:t>Second layer: 3x3 filters applied at stride 2</a:t>
            </a:r>
          </a:p>
          <a:p>
            <a:endParaRPr lang="en-US" sz="2800" b="1" dirty="0"/>
          </a:p>
          <a:p>
            <a:r>
              <a:rPr lang="en-US" sz="2800" b="1" dirty="0"/>
              <a:t>Output volume size? </a:t>
            </a:r>
          </a:p>
          <a:p>
            <a:pPr marL="0" indent="0">
              <a:buNone/>
            </a:pPr>
            <a:r>
              <a:rPr lang="en-US" sz="2800" b="1" dirty="0"/>
              <a:t>	(N-F)/s+1 = (55-3)/2+1 = 27 -&gt; [27x27x96]</a:t>
            </a:r>
          </a:p>
          <a:p>
            <a:endParaRPr lang="en-US" sz="2800" dirty="0"/>
          </a:p>
          <a:p>
            <a:r>
              <a:rPr lang="en-US" sz="2800" b="1" dirty="0"/>
              <a:t>Number of parameters in this layer? </a:t>
            </a:r>
          </a:p>
          <a:p>
            <a:pPr marL="0" indent="0">
              <a:buNone/>
            </a:pPr>
            <a:r>
              <a:rPr lang="en-US" sz="2800" b="1" dirty="0"/>
              <a:t>	0!</a:t>
            </a:r>
            <a:endParaRPr lang="en-US" sz="2800" dirty="0"/>
          </a:p>
          <a:p>
            <a:pPr marL="0" indent="0">
              <a:buNone/>
            </a:pPr>
            <a:endParaRPr lang="en-US" sz="2400" dirty="0"/>
          </a:p>
          <a:p>
            <a:endParaRPr lang="en-US" sz="2400" dirty="0"/>
          </a:p>
          <a:p>
            <a:pPr lvl="1">
              <a:buFontTx/>
              <a:buChar char="-"/>
            </a:pPr>
            <a:endParaRPr lang="en-US" sz="2400" dirty="0"/>
          </a:p>
          <a:p>
            <a:pPr lvl="1">
              <a:buFontTx/>
              <a:buChar char="-"/>
            </a:pPr>
            <a:endParaRPr lang="en-US" sz="2400" dirty="0"/>
          </a:p>
          <a:p>
            <a:pPr>
              <a:buFontTx/>
              <a:buChar char="-"/>
            </a:pPr>
            <a:endParaRPr lang="en-US" sz="2400" dirty="0"/>
          </a:p>
        </p:txBody>
      </p:sp>
      <p:sp>
        <p:nvSpPr>
          <p:cNvPr id="7" name="Rectangle 6"/>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Rectangle 9"/>
          <p:cNvSpPr/>
          <p:nvPr/>
        </p:nvSpPr>
        <p:spPr>
          <a:xfrm>
            <a:off x="228622" y="783156"/>
            <a:ext cx="1981200" cy="5693865"/>
          </a:xfrm>
          <a:prstGeom prst="rect">
            <a:avLst/>
          </a:prstGeom>
          <a:ln>
            <a:solidFill>
              <a:schemeClr val="tx1"/>
            </a:solidFill>
          </a:ln>
        </p:spPr>
        <p:txBody>
          <a:bodyPr wrap="square" lIns="91021" tIns="45513" rIns="91021" bIns="45513">
            <a:spAutoFit/>
          </a:bodyPr>
          <a:lstStyle/>
          <a:p>
            <a:pPr marL="12645" defTabSz="910194">
              <a:spcBef>
                <a:spcPts val="601"/>
              </a:spcBef>
            </a:pPr>
            <a:r>
              <a:rPr lang="en-US" sz="2600" b="1" dirty="0">
                <a:solidFill>
                  <a:srgbClr val="424242"/>
                </a:solidFill>
                <a:cs typeface="Arial"/>
              </a:rPr>
              <a:t>Arc</a:t>
            </a:r>
            <a:r>
              <a:rPr lang="en-US" sz="2600" b="1" spc="-6" dirty="0">
                <a:solidFill>
                  <a:srgbClr val="424242"/>
                </a:solidFill>
                <a:cs typeface="Arial"/>
              </a:rPr>
              <a:t>hi</a:t>
            </a:r>
            <a:r>
              <a:rPr lang="en-US" sz="2600" b="1" dirty="0">
                <a:solidFill>
                  <a:srgbClr val="424242"/>
                </a:solidFill>
                <a:cs typeface="Arial"/>
              </a:rPr>
              <a:t>tect</a:t>
            </a:r>
            <a:r>
              <a:rPr lang="en-US" sz="2600" b="1" spc="-6" dirty="0">
                <a:solidFill>
                  <a:srgbClr val="424242"/>
                </a:solidFill>
                <a:cs typeface="Arial"/>
              </a:rPr>
              <a:t>u</a:t>
            </a:r>
            <a:r>
              <a:rPr lang="en-US" sz="2600" b="1" dirty="0">
                <a:solidFill>
                  <a:srgbClr val="424242"/>
                </a:solidFill>
                <a:cs typeface="Arial"/>
              </a:rPr>
              <a:t>re</a:t>
            </a: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1</a:t>
            </a:r>
            <a:br>
              <a:rPr lang="en-US" sz="2600" dirty="0">
                <a:solidFill>
                  <a:srgbClr val="FF0000"/>
                </a:solidFill>
                <a:cs typeface="Arial"/>
              </a:rPr>
            </a:br>
            <a:r>
              <a:rPr lang="en-US" sz="2600" dirty="0">
                <a:solidFill>
                  <a:srgbClr val="0000FF"/>
                </a:solidFill>
                <a:cs typeface="Arial"/>
              </a:rPr>
              <a:t>M</a:t>
            </a:r>
            <a:r>
              <a:rPr lang="en-US" sz="2600" spc="-6" dirty="0">
                <a:solidFill>
                  <a:srgbClr val="0000FF"/>
                </a:solidFill>
                <a:cs typeface="Arial"/>
              </a:rPr>
              <a:t>A</a:t>
            </a:r>
            <a:r>
              <a:rPr lang="en-US" sz="2600" dirty="0">
                <a:solidFill>
                  <a:srgbClr val="0000FF"/>
                </a:solidFill>
                <a:cs typeface="Arial"/>
              </a:rPr>
              <a:t>X</a:t>
            </a:r>
            <a:r>
              <a:rPr lang="en-US" sz="2600" spc="-6" dirty="0">
                <a:solidFill>
                  <a:srgbClr val="0000FF"/>
                </a:solidFill>
                <a:cs typeface="Arial"/>
              </a:rPr>
              <a:t> POO</a:t>
            </a:r>
            <a:r>
              <a:rPr lang="en-US" sz="2600" dirty="0">
                <a:solidFill>
                  <a:srgbClr val="0000FF"/>
                </a:solidFill>
                <a:cs typeface="Arial"/>
              </a:rPr>
              <a:t>L1 </a:t>
            </a:r>
            <a:br>
              <a:rPr lang="en-US" sz="2600" dirty="0">
                <a:solidFill>
                  <a:srgbClr val="0000FF"/>
                </a:solidFill>
                <a:cs typeface="Arial"/>
              </a:rPr>
            </a:br>
            <a:r>
              <a:rPr lang="en-US" sz="2600" dirty="0">
                <a:solidFill>
                  <a:srgbClr val="6AA74F"/>
                </a:solidFill>
                <a:cs typeface="Arial"/>
              </a:rPr>
              <a:t>N</a:t>
            </a:r>
            <a:r>
              <a:rPr lang="en-US" sz="2600" spc="-6" dirty="0">
                <a:solidFill>
                  <a:srgbClr val="6AA74F"/>
                </a:solidFill>
                <a:cs typeface="Arial"/>
              </a:rPr>
              <a:t>O</a:t>
            </a:r>
            <a:r>
              <a:rPr lang="en-US" sz="2600" dirty="0">
                <a:solidFill>
                  <a:srgbClr val="6AA74F"/>
                </a:solidFill>
                <a:cs typeface="Arial"/>
              </a:rPr>
              <a:t>RM1</a:t>
            </a:r>
            <a:br>
              <a:rPr lang="en-US" sz="2600" dirty="0">
                <a:solidFill>
                  <a:srgbClr val="6AA74F"/>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2</a:t>
            </a:r>
            <a:br>
              <a:rPr lang="en-US" sz="2600" dirty="0">
                <a:solidFill>
                  <a:srgbClr val="FF0000"/>
                </a:solidFill>
                <a:cs typeface="Arial"/>
              </a:rPr>
            </a:br>
            <a:r>
              <a:rPr lang="en-US" sz="2600" dirty="0">
                <a:solidFill>
                  <a:srgbClr val="0000FF"/>
                </a:solidFill>
                <a:cs typeface="Arial"/>
              </a:rPr>
              <a:t>M</a:t>
            </a:r>
            <a:r>
              <a:rPr lang="en-US" sz="2600" spc="-6" dirty="0">
                <a:solidFill>
                  <a:srgbClr val="0000FF"/>
                </a:solidFill>
                <a:cs typeface="Arial"/>
              </a:rPr>
              <a:t>A</a:t>
            </a:r>
            <a:r>
              <a:rPr lang="en-US" sz="2600" dirty="0">
                <a:solidFill>
                  <a:srgbClr val="0000FF"/>
                </a:solidFill>
                <a:cs typeface="Arial"/>
              </a:rPr>
              <a:t>X</a:t>
            </a:r>
            <a:r>
              <a:rPr lang="en-US" sz="2600" spc="-6" dirty="0">
                <a:solidFill>
                  <a:srgbClr val="0000FF"/>
                </a:solidFill>
                <a:cs typeface="Arial"/>
              </a:rPr>
              <a:t> POO</a:t>
            </a:r>
            <a:r>
              <a:rPr lang="en-US" sz="2600" dirty="0">
                <a:solidFill>
                  <a:srgbClr val="0000FF"/>
                </a:solidFill>
                <a:cs typeface="Arial"/>
              </a:rPr>
              <a:t>L2</a:t>
            </a:r>
            <a:br>
              <a:rPr lang="en-US" sz="2600" dirty="0">
                <a:solidFill>
                  <a:srgbClr val="0000FF"/>
                </a:solidFill>
                <a:cs typeface="Arial"/>
              </a:rPr>
            </a:br>
            <a:r>
              <a:rPr lang="en-US" sz="2600" dirty="0">
                <a:solidFill>
                  <a:srgbClr val="6AA74F"/>
                </a:solidFill>
                <a:cs typeface="Arial"/>
              </a:rPr>
              <a:t>N</a:t>
            </a:r>
            <a:r>
              <a:rPr lang="en-US" sz="2600" spc="-6" dirty="0">
                <a:solidFill>
                  <a:srgbClr val="6AA74F"/>
                </a:solidFill>
                <a:cs typeface="Arial"/>
              </a:rPr>
              <a:t>O</a:t>
            </a:r>
            <a:r>
              <a:rPr lang="en-US" sz="2600" dirty="0">
                <a:solidFill>
                  <a:srgbClr val="6AA74F"/>
                </a:solidFill>
                <a:cs typeface="Arial"/>
              </a:rPr>
              <a:t>RM2</a:t>
            </a:r>
            <a:br>
              <a:rPr lang="en-US" sz="2600" dirty="0">
                <a:solidFill>
                  <a:srgbClr val="6AA74F"/>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3</a:t>
            </a:r>
            <a:br>
              <a:rPr lang="en-US" sz="2600" dirty="0">
                <a:solidFill>
                  <a:srgbClr val="FF0000"/>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4</a:t>
            </a:r>
            <a:br>
              <a:rPr lang="en-US" sz="2600" dirty="0">
                <a:solidFill>
                  <a:srgbClr val="FF0000"/>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5</a:t>
            </a:r>
            <a:br>
              <a:rPr lang="en-US" sz="2600" dirty="0">
                <a:solidFill>
                  <a:srgbClr val="FF0000"/>
                </a:solidFill>
                <a:cs typeface="Arial"/>
              </a:rPr>
            </a:br>
            <a:r>
              <a:rPr lang="en-US" sz="2600" dirty="0">
                <a:solidFill>
                  <a:srgbClr val="0000FF"/>
                </a:solidFill>
                <a:cs typeface="Arial"/>
              </a:rPr>
              <a:t>Max</a:t>
            </a:r>
            <a:r>
              <a:rPr lang="en-US" sz="2600" spc="-6" dirty="0">
                <a:solidFill>
                  <a:srgbClr val="0000FF"/>
                </a:solidFill>
                <a:cs typeface="Arial"/>
              </a:rPr>
              <a:t> POO</a:t>
            </a:r>
            <a:r>
              <a:rPr lang="en-US" sz="2600" dirty="0">
                <a:solidFill>
                  <a:srgbClr val="0000FF"/>
                </a:solidFill>
                <a:cs typeface="Arial"/>
              </a:rPr>
              <a:t>L3</a:t>
            </a:r>
            <a:br>
              <a:rPr lang="en-US" sz="2600" dirty="0">
                <a:solidFill>
                  <a:srgbClr val="0000FF"/>
                </a:solidFill>
                <a:cs typeface="Arial"/>
              </a:rPr>
            </a:br>
            <a:r>
              <a:rPr lang="en-US" sz="2600" spc="-6" dirty="0">
                <a:solidFill>
                  <a:srgbClr val="E69038"/>
                </a:solidFill>
                <a:cs typeface="Arial"/>
              </a:rPr>
              <a:t>F</a:t>
            </a:r>
            <a:r>
              <a:rPr lang="en-US" sz="2600" dirty="0">
                <a:solidFill>
                  <a:srgbClr val="E69038"/>
                </a:solidFill>
                <a:cs typeface="Arial"/>
              </a:rPr>
              <a:t>C6</a:t>
            </a:r>
            <a:br>
              <a:rPr lang="en-US" sz="2600" dirty="0">
                <a:solidFill>
                  <a:srgbClr val="E69038"/>
                </a:solidFill>
                <a:cs typeface="Arial"/>
              </a:rPr>
            </a:br>
            <a:r>
              <a:rPr lang="en-US" sz="2600" spc="-6" dirty="0">
                <a:solidFill>
                  <a:srgbClr val="E69038"/>
                </a:solidFill>
                <a:cs typeface="Arial"/>
              </a:rPr>
              <a:t>F</a:t>
            </a:r>
            <a:r>
              <a:rPr lang="en-US" sz="2600" dirty="0">
                <a:solidFill>
                  <a:srgbClr val="E69038"/>
                </a:solidFill>
                <a:cs typeface="Arial"/>
              </a:rPr>
              <a:t>C7</a:t>
            </a:r>
            <a:br>
              <a:rPr lang="en-US" sz="2600" dirty="0">
                <a:solidFill>
                  <a:srgbClr val="E69038"/>
                </a:solidFill>
                <a:cs typeface="Arial"/>
              </a:rPr>
            </a:br>
            <a:r>
              <a:rPr lang="en-US" sz="2600" spc="-6" dirty="0">
                <a:solidFill>
                  <a:srgbClr val="E69038"/>
                </a:solidFill>
                <a:cs typeface="Arial"/>
              </a:rPr>
              <a:t>F</a:t>
            </a:r>
            <a:r>
              <a:rPr lang="en-US" sz="2600" dirty="0">
                <a:solidFill>
                  <a:srgbClr val="E69038"/>
                </a:solidFill>
                <a:cs typeface="Arial"/>
              </a:rPr>
              <a:t>C8</a:t>
            </a:r>
            <a:endParaRPr lang="en-US" sz="2600" dirty="0">
              <a:solidFill>
                <a:prstClr val="black"/>
              </a:solidFill>
              <a:cs typeface="Arial"/>
            </a:endParaRPr>
          </a:p>
        </p:txBody>
      </p:sp>
    </p:spTree>
    <p:extLst>
      <p:ext uri="{BB962C8B-B14F-4D97-AF65-F5344CB8AC3E}">
        <p14:creationId xmlns:p14="http://schemas.microsoft.com/office/powerpoint/2010/main" val="80895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205" name="TextBox 204"/>
          <p:cNvSpPr txBox="1"/>
          <p:nvPr/>
        </p:nvSpPr>
        <p:spPr>
          <a:xfrm>
            <a:off x="8582213" y="2057400"/>
            <a:ext cx="463589" cy="369332"/>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cxnSp>
        <p:nvCxnSpPr>
          <p:cNvPr id="51" name="Straight Arrow Connector 50"/>
          <p:cNvCxnSpPr/>
          <p:nvPr/>
        </p:nvCxnSpPr>
        <p:spPr>
          <a:xfrm>
            <a:off x="1811399" y="227896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Cube 51"/>
          <p:cNvSpPr/>
          <p:nvPr/>
        </p:nvSpPr>
        <p:spPr>
          <a:xfrm>
            <a:off x="2471862" y="1671810"/>
            <a:ext cx="1256765" cy="1239630"/>
          </a:xfrm>
          <a:prstGeom prst="cube">
            <a:avLst>
              <a:gd name="adj" fmla="val 4521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p:cxnSp>
        <p:nvCxnSpPr>
          <p:cNvPr id="53" name="Straight Arrow Connector 52"/>
          <p:cNvCxnSpPr/>
          <p:nvPr/>
        </p:nvCxnSpPr>
        <p:spPr>
          <a:xfrm>
            <a:off x="3886199" y="227659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Cube 53"/>
          <p:cNvSpPr/>
          <p:nvPr/>
        </p:nvSpPr>
        <p:spPr>
          <a:xfrm>
            <a:off x="4508451" y="1740671"/>
            <a:ext cx="1159567" cy="1170758"/>
          </a:xfrm>
          <a:prstGeom prst="cube">
            <a:avLst>
              <a:gd name="adj" fmla="val 6621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p:cxnSp>
        <p:nvCxnSpPr>
          <p:cNvPr id="55" name="Straight Arrow Connector 54"/>
          <p:cNvCxnSpPr/>
          <p:nvPr/>
        </p:nvCxnSpPr>
        <p:spPr>
          <a:xfrm>
            <a:off x="5824913" y="2278416"/>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924800" y="2287523"/>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152400" y="2971799"/>
                <a:ext cx="1386918"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227</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227</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3</a:t>
                </a:r>
              </a:p>
            </p:txBody>
          </p:sp>
        </mc:Choice>
        <mc:Fallback xmlns="">
          <p:sp>
            <p:nvSpPr>
              <p:cNvPr id="65" name="TextBox 64"/>
              <p:cNvSpPr txBox="1">
                <a:spLocks noRot="1" noChangeAspect="1" noMove="1" noResize="1" noEditPoints="1" noAdjustHandles="1" noChangeArrowheads="1" noChangeShapeType="1" noTextEdit="1"/>
              </p:cNvSpPr>
              <p:nvPr/>
            </p:nvSpPr>
            <p:spPr>
              <a:xfrm>
                <a:off x="152400" y="2971800"/>
                <a:ext cx="1386918" cy="369332"/>
              </a:xfrm>
              <a:prstGeom prst="rect">
                <a:avLst/>
              </a:prstGeom>
              <a:blipFill rotWithShape="1">
                <a:blip r:embed="rId3"/>
                <a:stretch>
                  <a:fillRect l="-3509" t="-8333" r="-263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2325183" y="2930565"/>
                <a:ext cx="1332417"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55</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55</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r>
                      <a:rPr lang="en-US" smtClean="0">
                        <a:solidFill>
                          <a:prstClr val="black"/>
                        </a:solidFill>
                        <a:latin typeface="Cambria Math"/>
                        <a:ea typeface="Cambria Math" charset="0"/>
                        <a:cs typeface="Cambria Math" charset="0"/>
                      </a:rPr>
                      <m:t>9</m:t>
                    </m:r>
                  </m:oMath>
                </a14:m>
                <a:r>
                  <a:rPr lang="en-US" dirty="0">
                    <a:solidFill>
                      <a:prstClr val="black"/>
                    </a:solidFill>
                    <a:ea typeface="Century Schoolbook" charset="0"/>
                    <a:cs typeface="Century Schoolbook" charset="0"/>
                  </a:rPr>
                  <a:t>6</a:t>
                </a:r>
              </a:p>
            </p:txBody>
          </p:sp>
        </mc:Choice>
        <mc:Fallback xmlns="">
          <p:sp>
            <p:nvSpPr>
              <p:cNvPr id="66" name="TextBox 65"/>
              <p:cNvSpPr txBox="1">
                <a:spLocks noRot="1" noChangeAspect="1" noMove="1" noResize="1" noEditPoints="1" noAdjustHandles="1" noChangeArrowheads="1" noChangeShapeType="1" noTextEdit="1"/>
              </p:cNvSpPr>
              <p:nvPr/>
            </p:nvSpPr>
            <p:spPr>
              <a:xfrm>
                <a:off x="2325184" y="2930566"/>
                <a:ext cx="1332416" cy="369332"/>
              </a:xfrm>
              <a:prstGeom prst="rect">
                <a:avLst/>
              </a:prstGeom>
              <a:blipFill rotWithShape="1">
                <a:blip r:embed="rId4"/>
                <a:stretch>
                  <a:fillRect l="-3653" t="-8333" r="-319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419630" y="2930565"/>
                <a:ext cx="1269900"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27</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27</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96</a:t>
                </a:r>
              </a:p>
            </p:txBody>
          </p:sp>
        </mc:Choice>
        <mc:Fallback xmlns="">
          <p:sp>
            <p:nvSpPr>
              <p:cNvPr id="67" name="TextBox 66"/>
              <p:cNvSpPr txBox="1">
                <a:spLocks noRot="1" noChangeAspect="1" noMove="1" noResize="1" noEditPoints="1" noAdjustHandles="1" noChangeArrowheads="1" noChangeShapeType="1" noTextEdit="1"/>
              </p:cNvSpPr>
              <p:nvPr/>
            </p:nvSpPr>
            <p:spPr>
              <a:xfrm>
                <a:off x="4419600" y="2930566"/>
                <a:ext cx="1269899" cy="369332"/>
              </a:xfrm>
              <a:prstGeom prst="rect">
                <a:avLst/>
              </a:prstGeom>
              <a:blipFill rotWithShape="1">
                <a:blip r:embed="rId5"/>
                <a:stretch>
                  <a:fillRect l="-3846" t="-8333" r="-3365" b="-26667"/>
                </a:stretch>
              </a:blipFill>
            </p:spPr>
            <p:txBody>
              <a:bodyPr/>
              <a:lstStyle/>
              <a:p>
                <a:r>
                  <a:rPr lang="en-US">
                    <a:noFill/>
                  </a:rPr>
                  <a:t> </a:t>
                </a:r>
              </a:p>
            </p:txBody>
          </p:sp>
        </mc:Fallback>
      </mc:AlternateContent>
      <p:sp>
        <p:nvSpPr>
          <p:cNvPr id="68" name="Cube 67"/>
          <p:cNvSpPr/>
          <p:nvPr/>
        </p:nvSpPr>
        <p:spPr>
          <a:xfrm>
            <a:off x="6514913" y="1549537"/>
            <a:ext cx="1389640" cy="1361880"/>
          </a:xfrm>
          <a:prstGeom prst="cube">
            <a:avLst>
              <a:gd name="adj" fmla="val 72129"/>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mc:AlternateContent xmlns:mc="http://schemas.openxmlformats.org/markup-compatibility/2006" xmlns:a14="http://schemas.microsoft.com/office/drawing/2010/main">
        <mc:Choice Requires="a14">
          <p:sp>
            <p:nvSpPr>
              <p:cNvPr id="69" name="TextBox 68"/>
              <p:cNvSpPr txBox="1"/>
              <p:nvPr/>
            </p:nvSpPr>
            <p:spPr>
              <a:xfrm>
                <a:off x="6476999" y="2919872"/>
                <a:ext cx="1386918"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27</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27</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256</a:t>
                </a:r>
              </a:p>
            </p:txBody>
          </p:sp>
        </mc:Choice>
        <mc:Fallback xmlns="">
          <p:sp>
            <p:nvSpPr>
              <p:cNvPr id="69" name="TextBox 68"/>
              <p:cNvSpPr txBox="1">
                <a:spLocks noRot="1" noChangeAspect="1" noMove="1" noResize="1" noEditPoints="1" noAdjustHandles="1" noChangeArrowheads="1" noChangeShapeType="1" noTextEdit="1"/>
              </p:cNvSpPr>
              <p:nvPr/>
            </p:nvSpPr>
            <p:spPr>
              <a:xfrm>
                <a:off x="6477000" y="2919872"/>
                <a:ext cx="1386918" cy="369332"/>
              </a:xfrm>
              <a:prstGeom prst="rect">
                <a:avLst/>
              </a:prstGeom>
              <a:blipFill rotWithShape="1">
                <a:blip r:embed="rId6"/>
                <a:stretch>
                  <a:fillRect l="-3965" t="-8197" r="-3084" b="-24590"/>
                </a:stretch>
              </a:blipFill>
            </p:spPr>
            <p:txBody>
              <a:bodyPr/>
              <a:lstStyle/>
              <a:p>
                <a:r>
                  <a:rPr lang="en-US">
                    <a:noFill/>
                  </a:rPr>
                  <a:t> </a:t>
                </a:r>
              </a:p>
            </p:txBody>
          </p:sp>
        </mc:Fallback>
      </mc:AlternateContent>
      <p:sp>
        <p:nvSpPr>
          <p:cNvPr id="70" name="Cube 69"/>
          <p:cNvSpPr/>
          <p:nvPr/>
        </p:nvSpPr>
        <p:spPr>
          <a:xfrm>
            <a:off x="134363" y="4086528"/>
            <a:ext cx="1118446" cy="1128257"/>
          </a:xfrm>
          <a:prstGeom prst="cube">
            <a:avLst>
              <a:gd name="adj" fmla="val 8189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mc:AlternateContent xmlns:mc="http://schemas.openxmlformats.org/markup-compatibility/2006" xmlns:a14="http://schemas.microsoft.com/office/drawing/2010/main">
        <mc:Choice Requires="a14">
          <p:sp>
            <p:nvSpPr>
              <p:cNvPr id="71" name="TextBox 70"/>
              <p:cNvSpPr txBox="1"/>
              <p:nvPr/>
            </p:nvSpPr>
            <p:spPr>
              <a:xfrm>
                <a:off x="92303" y="5297269"/>
                <a:ext cx="1160505" cy="646331"/>
              </a:xfrm>
              <a:prstGeom prst="rect">
                <a:avLst/>
              </a:prstGeom>
              <a:noFill/>
            </p:spPr>
            <p:txBody>
              <a:bodyPr wrap="square" lIns="91021" tIns="45513" rIns="91021" bIns="45513" rtlCol="0">
                <a:spAutoFit/>
              </a:bodyPr>
              <a:lstStyle/>
              <a:p>
                <a:pPr defTabSz="910194"/>
                <a:r>
                  <a:rPr lang="en-US" dirty="0">
                    <a:solidFill>
                      <a:prstClr val="black"/>
                    </a:solidFill>
                    <a:ea typeface="Century Schoolbook" charset="0"/>
                    <a:cs typeface="Century Schoolbook" charset="0"/>
                  </a:rPr>
                  <a:t>13</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13</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256</a:t>
                </a:r>
              </a:p>
            </p:txBody>
          </p:sp>
        </mc:Choice>
        <mc:Fallback xmlns="">
          <p:sp>
            <p:nvSpPr>
              <p:cNvPr id="71" name="TextBox 70"/>
              <p:cNvSpPr txBox="1">
                <a:spLocks noRot="1" noChangeAspect="1" noMove="1" noResize="1" noEditPoints="1" noAdjustHandles="1" noChangeArrowheads="1" noChangeShapeType="1" noTextEdit="1"/>
              </p:cNvSpPr>
              <p:nvPr/>
            </p:nvSpPr>
            <p:spPr>
              <a:xfrm>
                <a:off x="92300" y="5297269"/>
                <a:ext cx="1160506" cy="646331"/>
              </a:xfrm>
              <a:prstGeom prst="rect">
                <a:avLst/>
              </a:prstGeom>
              <a:blipFill rotWithShape="1">
                <a:blip r:embed="rId7"/>
                <a:stretch>
                  <a:fillRect l="-4188" t="-4717" b="-14151"/>
                </a:stretch>
              </a:blipFill>
            </p:spPr>
            <p:txBody>
              <a:bodyPr/>
              <a:lstStyle/>
              <a:p>
                <a:r>
                  <a:rPr lang="en-US">
                    <a:noFill/>
                  </a:rPr>
                  <a:t> </a:t>
                </a:r>
              </a:p>
            </p:txBody>
          </p:sp>
        </mc:Fallback>
      </mc:AlternateContent>
      <p:sp>
        <p:nvSpPr>
          <p:cNvPr id="72" name="Cube 71"/>
          <p:cNvSpPr/>
          <p:nvPr/>
        </p:nvSpPr>
        <p:spPr>
          <a:xfrm>
            <a:off x="1954411" y="3700527"/>
            <a:ext cx="1624320" cy="1632887"/>
          </a:xfrm>
          <a:prstGeom prst="cube">
            <a:avLst>
              <a:gd name="adj" fmla="val 86906"/>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mc:AlternateContent xmlns:mc="http://schemas.openxmlformats.org/markup-compatibility/2006" xmlns:a14="http://schemas.microsoft.com/office/drawing/2010/main">
        <mc:Choice Requires="a14">
          <p:sp>
            <p:nvSpPr>
              <p:cNvPr id="73" name="TextBox 72"/>
              <p:cNvSpPr txBox="1"/>
              <p:nvPr/>
            </p:nvSpPr>
            <p:spPr>
              <a:xfrm>
                <a:off x="1737283" y="5378866"/>
                <a:ext cx="1386918"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13</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13</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384</a:t>
                </a:r>
              </a:p>
            </p:txBody>
          </p:sp>
        </mc:Choice>
        <mc:Fallback xmlns="">
          <p:sp>
            <p:nvSpPr>
              <p:cNvPr id="73" name="TextBox 72"/>
              <p:cNvSpPr txBox="1">
                <a:spLocks noRot="1" noChangeAspect="1" noMove="1" noResize="1" noEditPoints="1" noAdjustHandles="1" noChangeArrowheads="1" noChangeShapeType="1" noTextEdit="1"/>
              </p:cNvSpPr>
              <p:nvPr/>
            </p:nvSpPr>
            <p:spPr>
              <a:xfrm>
                <a:off x="1737282" y="5378866"/>
                <a:ext cx="1386918" cy="369332"/>
              </a:xfrm>
              <a:prstGeom prst="rect">
                <a:avLst/>
              </a:prstGeom>
              <a:blipFill rotWithShape="1">
                <a:blip r:embed="rId8"/>
                <a:stretch>
                  <a:fillRect l="-3947" t="-8197" r="-263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3642282" y="5373517"/>
                <a:ext cx="1386918"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13</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13</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384</a:t>
                </a:r>
              </a:p>
            </p:txBody>
          </p:sp>
        </mc:Choice>
        <mc:Fallback xmlns="">
          <p:sp>
            <p:nvSpPr>
              <p:cNvPr id="75" name="TextBox 74"/>
              <p:cNvSpPr txBox="1">
                <a:spLocks noRot="1" noChangeAspect="1" noMove="1" noResize="1" noEditPoints="1" noAdjustHandles="1" noChangeArrowheads="1" noChangeShapeType="1" noTextEdit="1"/>
              </p:cNvSpPr>
              <p:nvPr/>
            </p:nvSpPr>
            <p:spPr>
              <a:xfrm>
                <a:off x="3642282" y="5373518"/>
                <a:ext cx="1386918" cy="369332"/>
              </a:xfrm>
              <a:prstGeom prst="rect">
                <a:avLst/>
              </a:prstGeom>
              <a:blipFill rotWithShape="1">
                <a:blip r:embed="rId9"/>
                <a:stretch>
                  <a:fillRect l="-3509" t="-8197" r="-307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5699683" y="5373517"/>
                <a:ext cx="1386918"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13</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13</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256</a:t>
                </a:r>
              </a:p>
            </p:txBody>
          </p:sp>
        </mc:Choice>
        <mc:Fallback xmlns="">
          <p:sp>
            <p:nvSpPr>
              <p:cNvPr id="77" name="TextBox 76"/>
              <p:cNvSpPr txBox="1">
                <a:spLocks noRot="1" noChangeAspect="1" noMove="1" noResize="1" noEditPoints="1" noAdjustHandles="1" noChangeArrowheads="1" noChangeShapeType="1" noTextEdit="1"/>
              </p:cNvSpPr>
              <p:nvPr/>
            </p:nvSpPr>
            <p:spPr>
              <a:xfrm>
                <a:off x="5699682" y="5373518"/>
                <a:ext cx="1386918" cy="369332"/>
              </a:xfrm>
              <a:prstGeom prst="rect">
                <a:avLst/>
              </a:prstGeom>
              <a:blipFill rotWithShape="1">
                <a:blip r:embed="rId10"/>
                <a:stretch>
                  <a:fillRect l="-3947" t="-8197" r="-2632" b="-24590"/>
                </a:stretch>
              </a:blipFill>
            </p:spPr>
            <p:txBody>
              <a:bodyPr/>
              <a:lstStyle/>
              <a:p>
                <a:r>
                  <a:rPr lang="en-US">
                    <a:noFill/>
                  </a:rPr>
                  <a:t> </a:t>
                </a:r>
              </a:p>
            </p:txBody>
          </p:sp>
        </mc:Fallback>
      </mc:AlternateContent>
      <p:sp>
        <p:nvSpPr>
          <p:cNvPr id="78" name="Cube 77"/>
          <p:cNvSpPr/>
          <p:nvPr/>
        </p:nvSpPr>
        <p:spPr>
          <a:xfrm>
            <a:off x="7917323" y="3968630"/>
            <a:ext cx="1105517" cy="1093703"/>
          </a:xfrm>
          <a:prstGeom prst="cube">
            <a:avLst>
              <a:gd name="adj" fmla="val 87882"/>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mc:AlternateContent xmlns:mc="http://schemas.openxmlformats.org/markup-compatibility/2006" xmlns:a14="http://schemas.microsoft.com/office/drawing/2010/main">
        <mc:Choice Requires="a14">
          <p:sp>
            <p:nvSpPr>
              <p:cNvPr id="79" name="TextBox 78"/>
              <p:cNvSpPr txBox="1"/>
              <p:nvPr/>
            </p:nvSpPr>
            <p:spPr>
              <a:xfrm>
                <a:off x="7737328" y="5373517"/>
                <a:ext cx="1152881"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6</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6</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256</a:t>
                </a:r>
              </a:p>
            </p:txBody>
          </p:sp>
        </mc:Choice>
        <mc:Fallback xmlns="">
          <p:sp>
            <p:nvSpPr>
              <p:cNvPr id="79" name="TextBox 78"/>
              <p:cNvSpPr txBox="1">
                <a:spLocks noRot="1" noChangeAspect="1" noMove="1" noResize="1" noEditPoints="1" noAdjustHandles="1" noChangeArrowheads="1" noChangeShapeType="1" noTextEdit="1"/>
              </p:cNvSpPr>
              <p:nvPr/>
            </p:nvSpPr>
            <p:spPr>
              <a:xfrm>
                <a:off x="7737328" y="5373518"/>
                <a:ext cx="1152880" cy="369332"/>
              </a:xfrm>
              <a:prstGeom prst="rect">
                <a:avLst/>
              </a:prstGeom>
              <a:blipFill rotWithShape="1">
                <a:blip r:embed="rId11"/>
                <a:stretch>
                  <a:fillRect l="-4233" t="-8197" r="-4233" b="-24590"/>
                </a:stretch>
              </a:blipFill>
            </p:spPr>
            <p:txBody>
              <a:bodyPr/>
              <a:lstStyle/>
              <a:p>
                <a:r>
                  <a:rPr lang="en-US">
                    <a:noFill/>
                  </a:rPr>
                  <a:t> </a:t>
                </a:r>
              </a:p>
            </p:txBody>
          </p:sp>
        </mc:Fallback>
      </mc:AlternateContent>
      <p:cxnSp>
        <p:nvCxnSpPr>
          <p:cNvPr id="85" name="Straight Arrow Connector 84"/>
          <p:cNvCxnSpPr/>
          <p:nvPr/>
        </p:nvCxnSpPr>
        <p:spPr>
          <a:xfrm>
            <a:off x="7372772" y="455585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5339619" y="455585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306470" y="455229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273313" y="457998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1524001" y="2361167"/>
                <a:ext cx="922046" cy="923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11</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11</a:t>
                </a:r>
              </a:p>
              <a:p>
                <a:pPr algn="ctr" defTabSz="910194"/>
                <a:r>
                  <a:rPr lang="en-US" dirty="0">
                    <a:solidFill>
                      <a:prstClr val="black"/>
                    </a:solidFill>
                    <a:ea typeface="Century Schoolbook" charset="0"/>
                    <a:cs typeface="Century Schoolbook" charset="0"/>
                  </a:rPr>
                  <a:t>s = </a:t>
                </a:r>
                <a:r>
                  <a:rPr lang="en-US" dirty="0" smtClean="0">
                    <a:solidFill>
                      <a:prstClr val="black"/>
                    </a:solidFill>
                    <a:ea typeface="Century Schoolbook" charset="0"/>
                    <a:cs typeface="Century Schoolbook" charset="0"/>
                  </a:rPr>
                  <a:t>4</a:t>
                </a:r>
              </a:p>
              <a:p>
                <a:pPr algn="ctr" defTabSz="910194"/>
                <a:r>
                  <a:rPr lang="en-US" dirty="0" smtClean="0">
                    <a:solidFill>
                      <a:prstClr val="black"/>
                    </a:solidFill>
                    <a:ea typeface="Century Schoolbook" charset="0"/>
                    <a:cs typeface="Century Schoolbook" charset="0"/>
                  </a:rPr>
                  <a:t>P = 0</a:t>
                </a:r>
                <a:endParaRPr lang="en-US" dirty="0">
                  <a:solidFill>
                    <a:prstClr val="black"/>
                  </a:solidFill>
                  <a:ea typeface="Century Schoolbook" charset="0"/>
                  <a:cs typeface="Century Schoolbook" charset="0"/>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1524000" y="2361168"/>
                <a:ext cx="922047" cy="923330"/>
              </a:xfrm>
              <a:prstGeom prst="rect">
                <a:avLst/>
              </a:prstGeom>
              <a:blipFill rotWithShape="1">
                <a:blip r:embed="rId12"/>
                <a:stretch>
                  <a:fillRect l="-5298" t="-3289" r="-5298"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733828" y="2326645"/>
                <a:ext cx="688009" cy="646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3</a:t>
                </a:r>
              </a:p>
              <a:p>
                <a:pPr algn="ctr" defTabSz="910194"/>
                <a:r>
                  <a:rPr lang="en-US" dirty="0">
                    <a:solidFill>
                      <a:prstClr val="black"/>
                    </a:solidFill>
                    <a:ea typeface="Century Schoolbook" charset="0"/>
                    <a:cs typeface="Century Schoolbook" charset="0"/>
                  </a:rPr>
                  <a:t>s = </a:t>
                </a:r>
                <a:r>
                  <a:rPr lang="en-US" dirty="0" smtClean="0">
                    <a:solidFill>
                      <a:prstClr val="black"/>
                    </a:solidFill>
                    <a:ea typeface="Century Schoolbook" charset="0"/>
                    <a:cs typeface="Century Schoolbook" charset="0"/>
                  </a:rPr>
                  <a:t>2</a:t>
                </a:r>
              </a:p>
            </p:txBody>
          </p:sp>
        </mc:Choice>
        <mc:Fallback xmlns="">
          <p:sp>
            <p:nvSpPr>
              <p:cNvPr id="90" name="TextBox 89"/>
              <p:cNvSpPr txBox="1">
                <a:spLocks noRot="1" noChangeAspect="1" noMove="1" noResize="1" noEditPoints="1" noAdjustHandles="1" noChangeArrowheads="1" noChangeShapeType="1" noTextEdit="1"/>
              </p:cNvSpPr>
              <p:nvPr/>
            </p:nvSpPr>
            <p:spPr>
              <a:xfrm>
                <a:off x="3733800" y="2326641"/>
                <a:ext cx="688009" cy="646331"/>
              </a:xfrm>
              <a:prstGeom prst="rect">
                <a:avLst/>
              </a:prstGeom>
              <a:blipFill rotWithShape="1">
                <a:blip r:embed="rId13"/>
                <a:stretch>
                  <a:fillRect l="-8036" t="-4717" r="-7143" b="-14151"/>
                </a:stretch>
              </a:blipFill>
            </p:spPr>
            <p:txBody>
              <a:bodyPr/>
              <a:lstStyle/>
              <a:p>
                <a:r>
                  <a:rPr lang="en-US">
                    <a:noFill/>
                  </a:rPr>
                  <a:t> </a:t>
                </a:r>
              </a:p>
            </p:txBody>
          </p:sp>
        </mc:Fallback>
      </mc:AlternateContent>
      <p:sp>
        <p:nvSpPr>
          <p:cNvPr id="91" name="TextBox 90"/>
          <p:cNvSpPr txBox="1"/>
          <p:nvPr/>
        </p:nvSpPr>
        <p:spPr>
          <a:xfrm>
            <a:off x="3810021" y="1728383"/>
            <a:ext cx="1048171"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max pool</a:t>
            </a:r>
            <a:endParaRPr lang="en-US" dirty="0">
              <a:solidFill>
                <a:prstClr val="black"/>
              </a:solidFill>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92" name="TextBox 91"/>
              <p:cNvSpPr txBox="1"/>
              <p:nvPr/>
            </p:nvSpPr>
            <p:spPr>
              <a:xfrm>
                <a:off x="5715028" y="2331375"/>
                <a:ext cx="688009" cy="923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5</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5</a:t>
                </a:r>
              </a:p>
              <a:p>
                <a:pPr algn="ctr" defTabSz="910194"/>
                <a:r>
                  <a:rPr lang="en-US" dirty="0" smtClean="0">
                    <a:solidFill>
                      <a:prstClr val="black"/>
                    </a:solidFill>
                    <a:ea typeface="Century Schoolbook" charset="0"/>
                    <a:cs typeface="Century Schoolbook" charset="0"/>
                  </a:rPr>
                  <a:t>S = 1</a:t>
                </a:r>
              </a:p>
              <a:p>
                <a:pPr algn="ctr" defTabSz="910194"/>
                <a:r>
                  <a:rPr lang="en-US" dirty="0" smtClean="0">
                    <a:solidFill>
                      <a:prstClr val="black"/>
                    </a:solidFill>
                    <a:ea typeface="Century Schoolbook" charset="0"/>
                    <a:cs typeface="Century Schoolbook" charset="0"/>
                  </a:rPr>
                  <a:t>P = 2</a:t>
                </a:r>
                <a:endParaRPr lang="en-US" dirty="0">
                  <a:solidFill>
                    <a:prstClr val="black"/>
                  </a:solidFill>
                  <a:ea typeface="Century Schoolbook" charset="0"/>
                  <a:cs typeface="Century Schoolbook" charset="0"/>
                </a:endParaRPr>
              </a:p>
            </p:txBody>
          </p:sp>
        </mc:Choice>
        <mc:Fallback xmlns="">
          <p:sp>
            <p:nvSpPr>
              <p:cNvPr id="92" name="TextBox 91"/>
              <p:cNvSpPr txBox="1">
                <a:spLocks noRot="1" noChangeAspect="1" noMove="1" noResize="1" noEditPoints="1" noAdjustHandles="1" noChangeArrowheads="1" noChangeShapeType="1" noTextEdit="1"/>
              </p:cNvSpPr>
              <p:nvPr/>
            </p:nvSpPr>
            <p:spPr>
              <a:xfrm>
                <a:off x="5715000" y="2331374"/>
                <a:ext cx="688009" cy="923330"/>
              </a:xfrm>
              <a:prstGeom prst="rect">
                <a:avLst/>
              </a:prstGeom>
              <a:blipFill rotWithShape="1">
                <a:blip r:embed="rId14"/>
                <a:stretch>
                  <a:fillRect l="-8036" t="-3289" r="-7143"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7848628" y="2330365"/>
                <a:ext cx="688009" cy="646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3</a:t>
                </a:r>
              </a:p>
              <a:p>
                <a:pPr algn="ctr" defTabSz="910194"/>
                <a:r>
                  <a:rPr lang="en-US" dirty="0">
                    <a:solidFill>
                      <a:prstClr val="black"/>
                    </a:solidFill>
                    <a:ea typeface="Century Schoolbook" charset="0"/>
                    <a:cs typeface="Century Schoolbook" charset="0"/>
                  </a:rPr>
                  <a:t>s = 2</a:t>
                </a:r>
              </a:p>
            </p:txBody>
          </p:sp>
        </mc:Choice>
        <mc:Fallback xmlns="">
          <p:sp>
            <p:nvSpPr>
              <p:cNvPr id="93" name="TextBox 92"/>
              <p:cNvSpPr txBox="1">
                <a:spLocks noRot="1" noChangeAspect="1" noMove="1" noResize="1" noEditPoints="1" noAdjustHandles="1" noChangeArrowheads="1" noChangeShapeType="1" noTextEdit="1"/>
              </p:cNvSpPr>
              <p:nvPr/>
            </p:nvSpPr>
            <p:spPr>
              <a:xfrm>
                <a:off x="7848600" y="2330364"/>
                <a:ext cx="688009" cy="646331"/>
              </a:xfrm>
              <a:prstGeom prst="rect">
                <a:avLst/>
              </a:prstGeom>
              <a:blipFill rotWithShape="1">
                <a:blip r:embed="rId15"/>
                <a:stretch>
                  <a:fillRect l="-8036" t="-4717" r="-7143" b="-14151"/>
                </a:stretch>
              </a:blipFill>
            </p:spPr>
            <p:txBody>
              <a:bodyPr/>
              <a:lstStyle/>
              <a:p>
                <a:r>
                  <a:rPr lang="en-US">
                    <a:noFill/>
                  </a:rPr>
                  <a:t> </a:t>
                </a:r>
              </a:p>
            </p:txBody>
          </p:sp>
        </mc:Fallback>
      </mc:AlternateContent>
      <p:sp>
        <p:nvSpPr>
          <p:cNvPr id="94" name="TextBox 93"/>
          <p:cNvSpPr txBox="1"/>
          <p:nvPr/>
        </p:nvSpPr>
        <p:spPr>
          <a:xfrm>
            <a:off x="7924821" y="1732106"/>
            <a:ext cx="1048171"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max pool</a:t>
            </a:r>
            <a:endParaRPr lang="en-US" dirty="0">
              <a:solidFill>
                <a:prstClr val="black"/>
              </a:solidFill>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95" name="TextBox 94"/>
              <p:cNvSpPr txBox="1"/>
              <p:nvPr/>
            </p:nvSpPr>
            <p:spPr>
              <a:xfrm>
                <a:off x="1066827" y="4687039"/>
                <a:ext cx="688009" cy="923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3</a:t>
                </a:r>
              </a:p>
              <a:p>
                <a:pPr algn="ctr" defTabSz="910194"/>
                <a:r>
                  <a:rPr lang="en-US" dirty="0" smtClean="0">
                    <a:solidFill>
                      <a:prstClr val="black"/>
                    </a:solidFill>
                    <a:ea typeface="Century Schoolbook" charset="0"/>
                    <a:cs typeface="Century Schoolbook" charset="0"/>
                  </a:rPr>
                  <a:t>S = 1</a:t>
                </a:r>
              </a:p>
              <a:p>
                <a:pPr algn="ctr" defTabSz="910194"/>
                <a:r>
                  <a:rPr lang="en-US" dirty="0" smtClean="0">
                    <a:solidFill>
                      <a:prstClr val="black"/>
                    </a:solidFill>
                    <a:ea typeface="Century Schoolbook" charset="0"/>
                    <a:cs typeface="Century Schoolbook" charset="0"/>
                  </a:rPr>
                  <a:t>P = 1</a:t>
                </a:r>
                <a:endParaRPr lang="en-US" dirty="0">
                  <a:solidFill>
                    <a:prstClr val="black"/>
                  </a:solidFill>
                  <a:ea typeface="Century Schoolbook" charset="0"/>
                  <a:cs typeface="Century Schoolbook" charset="0"/>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1066800" y="4687039"/>
                <a:ext cx="688009" cy="923330"/>
              </a:xfrm>
              <a:prstGeom prst="rect">
                <a:avLst/>
              </a:prstGeom>
              <a:blipFill rotWithShape="1">
                <a:blip r:embed="rId16"/>
                <a:stretch>
                  <a:fillRect l="-7080" t="-3311" r="-7080"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3048027" y="4687037"/>
                <a:ext cx="688009" cy="923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a:t>
                </a:r>
                <a:r>
                  <a:rPr lang="en-US" dirty="0" smtClean="0">
                    <a:solidFill>
                      <a:prstClr val="black"/>
                    </a:solidFill>
                    <a:ea typeface="Century Schoolbook" charset="0"/>
                    <a:cs typeface="Century Schoolbook" charset="0"/>
                  </a:rPr>
                  <a:t>3</a:t>
                </a:r>
                <a:br>
                  <a:rPr lang="en-US" dirty="0" smtClean="0">
                    <a:solidFill>
                      <a:prstClr val="black"/>
                    </a:solidFill>
                    <a:ea typeface="Century Schoolbook" charset="0"/>
                    <a:cs typeface="Century Schoolbook" charset="0"/>
                  </a:rPr>
                </a:br>
                <a:r>
                  <a:rPr lang="en-US" dirty="0" smtClean="0">
                    <a:solidFill>
                      <a:prstClr val="black"/>
                    </a:solidFill>
                    <a:ea typeface="Century Schoolbook" charset="0"/>
                    <a:cs typeface="Century Schoolbook" charset="0"/>
                  </a:rPr>
                  <a:t>s = 1</a:t>
                </a:r>
              </a:p>
              <a:p>
                <a:pPr algn="ctr" defTabSz="910194"/>
                <a:r>
                  <a:rPr lang="en-US" dirty="0" smtClean="0">
                    <a:solidFill>
                      <a:prstClr val="black"/>
                    </a:solidFill>
                    <a:ea typeface="Century Schoolbook" charset="0"/>
                    <a:cs typeface="Century Schoolbook" charset="0"/>
                  </a:rPr>
                  <a:t>P = 1</a:t>
                </a:r>
                <a:endParaRPr lang="en-US" dirty="0">
                  <a:solidFill>
                    <a:prstClr val="black"/>
                  </a:solidFill>
                  <a:ea typeface="Century Schoolbook" charset="0"/>
                  <a:cs typeface="Century Schoolbook" charset="0"/>
                </a:endParaRPr>
              </a:p>
            </p:txBody>
          </p:sp>
        </mc:Choice>
        <mc:Fallback xmlns="">
          <p:sp>
            <p:nvSpPr>
              <p:cNvPr id="96" name="TextBox 95"/>
              <p:cNvSpPr txBox="1">
                <a:spLocks noRot="1" noChangeAspect="1" noMove="1" noResize="1" noEditPoints="1" noAdjustHandles="1" noChangeArrowheads="1" noChangeShapeType="1" noTextEdit="1"/>
              </p:cNvSpPr>
              <p:nvPr/>
            </p:nvSpPr>
            <p:spPr>
              <a:xfrm>
                <a:off x="3048000" y="4687038"/>
                <a:ext cx="688009" cy="923330"/>
              </a:xfrm>
              <a:prstGeom prst="rect">
                <a:avLst/>
              </a:prstGeom>
              <a:blipFill rotWithShape="1">
                <a:blip r:embed="rId17"/>
                <a:stretch>
                  <a:fillRect l="-7080" t="-3311" r="-7080"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5105428" y="4693016"/>
                <a:ext cx="688009" cy="923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a:t>
                </a:r>
                <a:r>
                  <a:rPr lang="en-US" dirty="0" smtClean="0">
                    <a:solidFill>
                      <a:prstClr val="black"/>
                    </a:solidFill>
                    <a:ea typeface="Century Schoolbook" charset="0"/>
                    <a:cs typeface="Century Schoolbook" charset="0"/>
                  </a:rPr>
                  <a:t>3</a:t>
                </a:r>
              </a:p>
              <a:p>
                <a:pPr algn="ctr" defTabSz="910194"/>
                <a:r>
                  <a:rPr lang="en-US" dirty="0" smtClean="0">
                    <a:solidFill>
                      <a:prstClr val="black"/>
                    </a:solidFill>
                    <a:ea typeface="Century Schoolbook" charset="0"/>
                    <a:cs typeface="Century Schoolbook" charset="0"/>
                  </a:rPr>
                  <a:t>S = 1</a:t>
                </a:r>
              </a:p>
              <a:p>
                <a:pPr algn="ctr" defTabSz="910194"/>
                <a:r>
                  <a:rPr lang="en-US" dirty="0" smtClean="0">
                    <a:solidFill>
                      <a:prstClr val="black"/>
                    </a:solidFill>
                    <a:ea typeface="Century Schoolbook" charset="0"/>
                    <a:cs typeface="Century Schoolbook" charset="0"/>
                  </a:rPr>
                  <a:t>P = 1</a:t>
                </a:r>
                <a:endParaRPr lang="en-US" dirty="0">
                  <a:solidFill>
                    <a:prstClr val="black"/>
                  </a:solidFill>
                  <a:ea typeface="Century Schoolbook" charset="0"/>
                  <a:cs typeface="Century Schoolbook"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5105400" y="4693016"/>
                <a:ext cx="688009" cy="923330"/>
              </a:xfrm>
              <a:prstGeom prst="rect">
                <a:avLst/>
              </a:prstGeom>
              <a:blipFill rotWithShape="1">
                <a:blip r:embed="rId18"/>
                <a:stretch>
                  <a:fillRect l="-8036" t="-3311" r="-7143"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7162827" y="4667374"/>
                <a:ext cx="688009" cy="646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3</a:t>
                </a:r>
              </a:p>
              <a:p>
                <a:pPr algn="ctr" defTabSz="910194"/>
                <a:r>
                  <a:rPr lang="en-US" dirty="0">
                    <a:solidFill>
                      <a:prstClr val="black"/>
                    </a:solidFill>
                    <a:ea typeface="Century Schoolbook" charset="0"/>
                    <a:cs typeface="Century Schoolbook" charset="0"/>
                  </a:rPr>
                  <a:t>s = 2</a:t>
                </a:r>
              </a:p>
            </p:txBody>
          </p:sp>
        </mc:Choice>
        <mc:Fallback xmlns="">
          <p:sp>
            <p:nvSpPr>
              <p:cNvPr id="98" name="TextBox 97"/>
              <p:cNvSpPr txBox="1">
                <a:spLocks noRot="1" noChangeAspect="1" noMove="1" noResize="1" noEditPoints="1" noAdjustHandles="1" noChangeArrowheads="1" noChangeShapeType="1" noTextEdit="1"/>
              </p:cNvSpPr>
              <p:nvPr/>
            </p:nvSpPr>
            <p:spPr>
              <a:xfrm>
                <a:off x="7162800" y="4667374"/>
                <a:ext cx="688009" cy="646331"/>
              </a:xfrm>
              <a:prstGeom prst="rect">
                <a:avLst/>
              </a:prstGeom>
              <a:blipFill rotWithShape="1">
                <a:blip r:embed="rId19"/>
                <a:stretch>
                  <a:fillRect l="-7080" t="-4717" r="-7080" b="-14151"/>
                </a:stretch>
              </a:blipFill>
            </p:spPr>
            <p:txBody>
              <a:bodyPr/>
              <a:lstStyle/>
              <a:p>
                <a:r>
                  <a:rPr lang="en-US">
                    <a:noFill/>
                  </a:rPr>
                  <a:t> </a:t>
                </a:r>
              </a:p>
            </p:txBody>
          </p:sp>
        </mc:Fallback>
      </mc:AlternateContent>
      <p:sp>
        <p:nvSpPr>
          <p:cNvPr id="99" name="TextBox 98"/>
          <p:cNvSpPr txBox="1"/>
          <p:nvPr/>
        </p:nvSpPr>
        <p:spPr>
          <a:xfrm>
            <a:off x="7382359" y="4086506"/>
            <a:ext cx="1048171"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max pool</a:t>
            </a:r>
            <a:endParaRPr lang="en-US" dirty="0">
              <a:solidFill>
                <a:prstClr val="black"/>
              </a:solidFill>
              <a:ea typeface="Century Schoolbook" charset="0"/>
              <a:cs typeface="Century Schoolbook" charset="0"/>
            </a:endParaRPr>
          </a:p>
        </p:txBody>
      </p:sp>
      <p:sp>
        <p:nvSpPr>
          <p:cNvPr id="3" name="Rectangle 2"/>
          <p:cNvSpPr/>
          <p:nvPr/>
        </p:nvSpPr>
        <p:spPr>
          <a:xfrm>
            <a:off x="426720" y="1549536"/>
            <a:ext cx="1097280" cy="109728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02" name="Rectangle 101"/>
          <p:cNvSpPr/>
          <p:nvPr/>
        </p:nvSpPr>
        <p:spPr>
          <a:xfrm>
            <a:off x="306543" y="1701935"/>
            <a:ext cx="1097280" cy="10972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03" name="Rectangle 102"/>
          <p:cNvSpPr/>
          <p:nvPr/>
        </p:nvSpPr>
        <p:spPr>
          <a:xfrm>
            <a:off x="152400" y="1854336"/>
            <a:ext cx="1097280" cy="109728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04" name="Cube 103"/>
          <p:cNvSpPr/>
          <p:nvPr/>
        </p:nvSpPr>
        <p:spPr>
          <a:xfrm>
            <a:off x="3938281" y="3667839"/>
            <a:ext cx="1624320" cy="1632887"/>
          </a:xfrm>
          <a:prstGeom prst="cube">
            <a:avLst>
              <a:gd name="adj" fmla="val 86906"/>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05" name="Cube 104"/>
          <p:cNvSpPr/>
          <p:nvPr/>
        </p:nvSpPr>
        <p:spPr>
          <a:xfrm>
            <a:off x="5968154" y="4081506"/>
            <a:ext cx="1118446" cy="1128257"/>
          </a:xfrm>
          <a:prstGeom prst="cube">
            <a:avLst>
              <a:gd name="adj" fmla="val 8189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06" name="TextBox 105"/>
          <p:cNvSpPr txBox="1"/>
          <p:nvPr/>
        </p:nvSpPr>
        <p:spPr>
          <a:xfrm>
            <a:off x="1812026" y="1764268"/>
            <a:ext cx="624532"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108" name="TextBox 107"/>
          <p:cNvSpPr txBox="1"/>
          <p:nvPr/>
        </p:nvSpPr>
        <p:spPr>
          <a:xfrm>
            <a:off x="5721417" y="1752600"/>
            <a:ext cx="624532"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109" name="TextBox 108"/>
          <p:cNvSpPr txBox="1"/>
          <p:nvPr/>
        </p:nvSpPr>
        <p:spPr>
          <a:xfrm>
            <a:off x="1356668" y="4081483"/>
            <a:ext cx="624532"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110" name="TextBox 109"/>
          <p:cNvSpPr txBox="1"/>
          <p:nvPr/>
        </p:nvSpPr>
        <p:spPr>
          <a:xfrm>
            <a:off x="3490274" y="4093151"/>
            <a:ext cx="624532"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111" name="TextBox 110"/>
          <p:cNvSpPr txBox="1"/>
          <p:nvPr/>
        </p:nvSpPr>
        <p:spPr>
          <a:xfrm>
            <a:off x="5547675" y="4081483"/>
            <a:ext cx="624532"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63" name="TextBox 62"/>
          <p:cNvSpPr txBox="1"/>
          <p:nvPr/>
        </p:nvSpPr>
        <p:spPr>
          <a:xfrm>
            <a:off x="0" y="4245551"/>
            <a:ext cx="463589" cy="369332"/>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sp>
        <p:nvSpPr>
          <p:cNvPr id="64" name="TextBox 63"/>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74" name="TextBox 73"/>
          <p:cNvSpPr txBox="1"/>
          <p:nvPr/>
        </p:nvSpPr>
        <p:spPr>
          <a:xfrm>
            <a:off x="8686800" y="4343399"/>
            <a:ext cx="463589" cy="369332"/>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sp>
        <p:nvSpPr>
          <p:cNvPr id="57" name="Rectangle 56"/>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This slide is taken from Andrew Ng</a:t>
            </a:r>
          </a:p>
        </p:txBody>
      </p:sp>
    </p:spTree>
    <p:extLst>
      <p:ext uri="{BB962C8B-B14F-4D97-AF65-F5344CB8AC3E}">
        <p14:creationId xmlns:p14="http://schemas.microsoft.com/office/powerpoint/2010/main" val="27641124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205" name="TextBox 204"/>
          <p:cNvSpPr txBox="1"/>
          <p:nvPr/>
        </p:nvSpPr>
        <p:spPr>
          <a:xfrm>
            <a:off x="2438400" y="2971799"/>
            <a:ext cx="463589" cy="369332"/>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cxnSp>
        <p:nvCxnSpPr>
          <p:cNvPr id="59" name="Straight Arrow Connector 58"/>
          <p:cNvCxnSpPr/>
          <p:nvPr/>
        </p:nvCxnSpPr>
        <p:spPr>
          <a:xfrm>
            <a:off x="3048000" y="323605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073780" y="3227008"/>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664457" y="309889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dirty="0">
              <a:solidFill>
                <a:prstClr val="white"/>
              </a:solidFill>
            </a:endParaRPr>
          </a:p>
        </p:txBody>
      </p:sp>
      <p:sp>
        <p:nvSpPr>
          <p:cNvPr id="81" name="TextBox 80"/>
          <p:cNvSpPr txBox="1"/>
          <p:nvPr/>
        </p:nvSpPr>
        <p:spPr>
          <a:xfrm>
            <a:off x="3475692" y="4048275"/>
            <a:ext cx="652249" cy="369089"/>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4096</a:t>
            </a:r>
          </a:p>
        </p:txBody>
      </p:sp>
      <p:cxnSp>
        <p:nvCxnSpPr>
          <p:cNvPr id="82" name="Straight Arrow Connector 81"/>
          <p:cNvCxnSpPr/>
          <p:nvPr/>
        </p:nvCxnSpPr>
        <p:spPr>
          <a:xfrm>
            <a:off x="5078959" y="324376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490646" y="4040901"/>
            <a:ext cx="652249" cy="369089"/>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4096</a:t>
            </a:r>
          </a:p>
        </p:txBody>
      </p:sp>
      <p:sp>
        <p:nvSpPr>
          <p:cNvPr id="100" name="TextBox 99"/>
          <p:cNvSpPr txBox="1"/>
          <p:nvPr/>
        </p:nvSpPr>
        <p:spPr>
          <a:xfrm>
            <a:off x="5307006" y="3451731"/>
            <a:ext cx="951497" cy="646086"/>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Softmax</a:t>
            </a:r>
          </a:p>
          <a:p>
            <a:pPr algn="ctr" defTabSz="910194"/>
            <a:r>
              <a:rPr lang="en-US" dirty="0">
                <a:solidFill>
                  <a:prstClr val="black"/>
                </a:solidFill>
                <a:ea typeface="Century Schoolbook" charset="0"/>
                <a:cs typeface="Century Schoolbook" charset="0"/>
              </a:rPr>
              <a:t>1000</a:t>
            </a:r>
          </a:p>
        </p:txBody>
      </p:sp>
      <p:graphicFrame>
        <p:nvGraphicFramePr>
          <p:cNvPr id="117" name="Table 116"/>
          <p:cNvGraphicFramePr>
            <a:graphicFrameLocks noGrp="1"/>
          </p:cNvGraphicFramePr>
          <p:nvPr>
            <p:extLst>
              <p:ext uri="{D42A27DB-BD31-4B8C-83A1-F6EECF244321}">
                <p14:modId xmlns:p14="http://schemas.microsoft.com/office/powerpoint/2010/main" val="1441514575"/>
              </p:ext>
            </p:extLst>
          </p:nvPr>
        </p:nvGraphicFramePr>
        <p:xfrm>
          <a:off x="3667945" y="2187222"/>
          <a:ext cx="366889" cy="1851378"/>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851378">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18" name="Oval 117"/>
          <p:cNvSpPr/>
          <p:nvPr/>
        </p:nvSpPr>
        <p:spPr>
          <a:xfrm>
            <a:off x="3714209" y="225101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19" name="Oval 118"/>
          <p:cNvSpPr/>
          <p:nvPr/>
        </p:nvSpPr>
        <p:spPr>
          <a:xfrm>
            <a:off x="3714209" y="262438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20" name="Oval 119"/>
          <p:cNvSpPr/>
          <p:nvPr/>
        </p:nvSpPr>
        <p:spPr>
          <a:xfrm>
            <a:off x="3714209" y="373305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dirty="0">
              <a:solidFill>
                <a:prstClr val="white"/>
              </a:solidFill>
            </a:endParaRPr>
          </a:p>
        </p:txBody>
      </p:sp>
      <mc:AlternateContent xmlns:mc="http://schemas.openxmlformats.org/markup-compatibility/2006" xmlns:a14="http://schemas.microsoft.com/office/drawing/2010/main">
        <mc:Choice Requires="a14">
          <p:sp>
            <p:nvSpPr>
              <p:cNvPr id="121" name="TextBox 120"/>
              <p:cNvSpPr txBox="1"/>
              <p:nvPr/>
            </p:nvSpPr>
            <p:spPr>
              <a:xfrm flipH="1">
                <a:off x="3707551" y="3221186"/>
                <a:ext cx="287677" cy="276999"/>
              </a:xfrm>
              <a:prstGeom prst="rect">
                <a:avLst/>
              </a:prstGeom>
              <a:noFill/>
            </p:spPr>
            <p:txBody>
              <a:bodyPr wrap="square" lIns="0" tIns="0" rIns="0" bIns="0" rtlCol="0">
                <a:spAutoFit/>
              </a:bodyPr>
              <a:lstStyle/>
              <a:p>
                <a:pPr defTabSz="910194"/>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charset="0"/>
                          <a:cs typeface="Cambria Math" charset="0"/>
                        </a:rPr>
                        <m:t>⋮</m:t>
                      </m:r>
                    </m:oMath>
                  </m:oMathPara>
                </a14:m>
                <a:endParaRPr lang="en-US" dirty="0">
                  <a:solidFill>
                    <a:prstClr val="black"/>
                  </a:solidFill>
                </a:endParaRPr>
              </a:p>
            </p:txBody>
          </p:sp>
        </mc:Choice>
        <mc:Fallback xmlns="">
          <p:sp>
            <p:nvSpPr>
              <p:cNvPr id="121" name="TextBox 120"/>
              <p:cNvSpPr txBox="1">
                <a:spLocks noRot="1" noChangeAspect="1" noMove="1" noResize="1" noEditPoints="1" noAdjustHandles="1" noChangeArrowheads="1" noChangeShapeType="1" noTextEdit="1"/>
              </p:cNvSpPr>
              <p:nvPr/>
            </p:nvSpPr>
            <p:spPr>
              <a:xfrm flipH="1">
                <a:off x="3707531" y="3221184"/>
                <a:ext cx="287676" cy="276999"/>
              </a:xfrm>
              <a:prstGeom prst="rect">
                <a:avLst/>
              </a:prstGeom>
              <a:blipFill rotWithShape="1">
                <a:blip r:embed="rId3"/>
                <a:stretch>
                  <a:fillRect b="-4348"/>
                </a:stretch>
              </a:blipFill>
            </p:spPr>
            <p:txBody>
              <a:bodyPr/>
              <a:lstStyle/>
              <a:p>
                <a:r>
                  <a:rPr lang="en-US">
                    <a:noFill/>
                  </a:rPr>
                  <a:t> </a:t>
                </a:r>
              </a:p>
            </p:txBody>
          </p:sp>
        </mc:Fallback>
      </mc:AlternateContent>
      <p:graphicFrame>
        <p:nvGraphicFramePr>
          <p:cNvPr id="122" name="Table 121"/>
          <p:cNvGraphicFramePr>
            <a:graphicFrameLocks noGrp="1"/>
          </p:cNvGraphicFramePr>
          <p:nvPr>
            <p:extLst>
              <p:ext uri="{D42A27DB-BD31-4B8C-83A1-F6EECF244321}">
                <p14:modId xmlns:p14="http://schemas.microsoft.com/office/powerpoint/2010/main" val="3563632126"/>
              </p:ext>
            </p:extLst>
          </p:nvPr>
        </p:nvGraphicFramePr>
        <p:xfrm>
          <a:off x="4672662" y="2187222"/>
          <a:ext cx="366889" cy="1851378"/>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851378">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23" name="Oval 122"/>
          <p:cNvSpPr/>
          <p:nvPr/>
        </p:nvSpPr>
        <p:spPr>
          <a:xfrm>
            <a:off x="4718940" y="225101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24" name="Oval 123"/>
          <p:cNvSpPr/>
          <p:nvPr/>
        </p:nvSpPr>
        <p:spPr>
          <a:xfrm>
            <a:off x="4718940" y="262438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25" name="Oval 124"/>
          <p:cNvSpPr/>
          <p:nvPr/>
        </p:nvSpPr>
        <p:spPr>
          <a:xfrm>
            <a:off x="4718940" y="373305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dirty="0">
              <a:solidFill>
                <a:prstClr val="white"/>
              </a:solidFill>
            </a:endParaRPr>
          </a:p>
        </p:txBody>
      </p:sp>
      <mc:AlternateContent xmlns:mc="http://schemas.openxmlformats.org/markup-compatibility/2006" xmlns:a14="http://schemas.microsoft.com/office/drawing/2010/main">
        <mc:Choice Requires="a14">
          <p:sp>
            <p:nvSpPr>
              <p:cNvPr id="126" name="TextBox 125"/>
              <p:cNvSpPr txBox="1"/>
              <p:nvPr/>
            </p:nvSpPr>
            <p:spPr>
              <a:xfrm flipH="1">
                <a:off x="4712264" y="3221186"/>
                <a:ext cx="287677" cy="276999"/>
              </a:xfrm>
              <a:prstGeom prst="rect">
                <a:avLst/>
              </a:prstGeom>
              <a:noFill/>
            </p:spPr>
            <p:txBody>
              <a:bodyPr wrap="square" lIns="0" tIns="0" rIns="0" bIns="0" rtlCol="0">
                <a:spAutoFit/>
              </a:bodyPr>
              <a:lstStyle/>
              <a:p>
                <a:pPr defTabSz="910194"/>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charset="0"/>
                          <a:cs typeface="Cambria Math" charset="0"/>
                        </a:rPr>
                        <m:t>⋮</m:t>
                      </m:r>
                    </m:oMath>
                  </m:oMathPara>
                </a14:m>
                <a:endParaRPr lang="en-US" dirty="0">
                  <a:solidFill>
                    <a:prstClr val="black"/>
                  </a:solidFill>
                </a:endParaRPr>
              </a:p>
            </p:txBody>
          </p:sp>
        </mc:Choice>
        <mc:Fallback xmlns="">
          <p:sp>
            <p:nvSpPr>
              <p:cNvPr id="126" name="TextBox 125"/>
              <p:cNvSpPr txBox="1">
                <a:spLocks noRot="1" noChangeAspect="1" noMove="1" noResize="1" noEditPoints="1" noAdjustHandles="1" noChangeArrowheads="1" noChangeShapeType="1" noTextEdit="1"/>
              </p:cNvSpPr>
              <p:nvPr/>
            </p:nvSpPr>
            <p:spPr>
              <a:xfrm flipH="1">
                <a:off x="4712243" y="3221184"/>
                <a:ext cx="287676" cy="276999"/>
              </a:xfrm>
              <a:prstGeom prst="rect">
                <a:avLst/>
              </a:prstGeom>
              <a:blipFill rotWithShape="1">
                <a:blip r:embed="rId4"/>
                <a:stretch>
                  <a:fillRect b="-4348"/>
                </a:stretch>
              </a:blipFill>
            </p:spPr>
            <p:txBody>
              <a:bodyPr/>
              <a:lstStyle/>
              <a:p>
                <a:r>
                  <a:rPr lang="en-US">
                    <a:noFill/>
                  </a:rPr>
                  <a:t> </a:t>
                </a:r>
              </a:p>
            </p:txBody>
          </p:sp>
        </mc:Fallback>
      </mc:AlternateContent>
      <p:sp>
        <p:nvSpPr>
          <p:cNvPr id="127" name="TextBox 126"/>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131" name="TextBox 130"/>
          <p:cNvSpPr txBox="1"/>
          <p:nvPr/>
        </p:nvSpPr>
        <p:spPr>
          <a:xfrm>
            <a:off x="3134541" y="2819433"/>
            <a:ext cx="411348" cy="369089"/>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FC</a:t>
            </a:r>
            <a:endParaRPr lang="en-US" dirty="0">
              <a:solidFill>
                <a:prstClr val="black"/>
              </a:solidFill>
              <a:ea typeface="Century Schoolbook" charset="0"/>
              <a:cs typeface="Century Schoolbook" charset="0"/>
            </a:endParaRPr>
          </a:p>
        </p:txBody>
      </p:sp>
      <p:sp>
        <p:nvSpPr>
          <p:cNvPr id="132" name="TextBox 131"/>
          <p:cNvSpPr txBox="1"/>
          <p:nvPr/>
        </p:nvSpPr>
        <p:spPr>
          <a:xfrm>
            <a:off x="4125142" y="2819433"/>
            <a:ext cx="411348" cy="369089"/>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FC</a:t>
            </a:r>
            <a:endParaRPr lang="en-US" dirty="0">
              <a:solidFill>
                <a:prstClr val="black"/>
              </a:solidFill>
              <a:ea typeface="Century Schoolbook" charset="0"/>
              <a:cs typeface="Century Schoolbook" charset="0"/>
            </a:endParaRPr>
          </a:p>
        </p:txBody>
      </p:sp>
      <p:sp>
        <p:nvSpPr>
          <p:cNvPr id="24" name="Rectangle 23"/>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This slide is taken from Andrew Ng</a:t>
            </a:r>
          </a:p>
        </p:txBody>
      </p:sp>
    </p:spTree>
    <p:extLst>
      <p:ext uri="{BB962C8B-B14F-4D97-AF65-F5344CB8AC3E}">
        <p14:creationId xmlns:p14="http://schemas.microsoft.com/office/powerpoint/2010/main" val="5659852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228600" y="3025167"/>
            <a:ext cx="8687126" cy="1366945"/>
          </a:xfrm>
          <a:prstGeom prst="rect">
            <a:avLst/>
          </a:prstGeom>
        </p:spPr>
        <p:txBody>
          <a:bodyPr vert="horz" wrap="square" lIns="0" tIns="12605" rIns="0" bIns="0" rtlCol="0">
            <a:spAutoFit/>
          </a:bodyPr>
          <a:lstStyle/>
          <a:p>
            <a:pPr marL="12605">
              <a:spcBef>
                <a:spcPts val="99"/>
              </a:spcBef>
            </a:pPr>
            <a:r>
              <a:rPr lang="en-US" spc="-6" dirty="0" smtClean="0">
                <a:solidFill>
                  <a:srgbClr val="FFFFFF"/>
                </a:solidFill>
                <a:latin typeface="Arial" panose="020B0604020202020204" pitchFamily="34" charset="0"/>
                <a:cs typeface="Arial" panose="020B0604020202020204" pitchFamily="34" charset="0"/>
              </a:rPr>
              <a:t>1b. Classical </a:t>
            </a:r>
            <a:r>
              <a:rPr lang="en-US" spc="-6" dirty="0">
                <a:solidFill>
                  <a:srgbClr val="FFFFFF"/>
                </a:solidFill>
                <a:latin typeface="Arial" panose="020B0604020202020204" pitchFamily="34" charset="0"/>
                <a:cs typeface="Arial" panose="020B0604020202020204" pitchFamily="34" charset="0"/>
              </a:rPr>
              <a:t>machine vision roots</a:t>
            </a:r>
            <a:br>
              <a:rPr lang="en-US" spc="-6" dirty="0">
                <a:solidFill>
                  <a:srgbClr val="FFFFFF"/>
                </a:solidFill>
                <a:latin typeface="Arial" panose="020B0604020202020204" pitchFamily="34" charset="0"/>
                <a:cs typeface="Arial" panose="020B0604020202020204" pitchFamily="34" charset="0"/>
              </a:rPr>
            </a:br>
            <a:r>
              <a:rPr lang="en-US" spc="-6" dirty="0">
                <a:solidFill>
                  <a:srgbClr val="FFFFFF"/>
                </a:solidFill>
                <a:latin typeface="Arial" panose="020B0604020202020204" pitchFamily="34" charset="0"/>
                <a:cs typeface="Arial" panose="020B0604020202020204" pitchFamily="34" charset="0"/>
              </a:rPr>
              <a:t>in study of human/animal brains</a:t>
            </a:r>
            <a:endParaRPr spc="-6"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13800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64" name="TextBox 63"/>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76" name="Content Placeholder 2"/>
          <p:cNvSpPr>
            <a:spLocks noGrp="1"/>
          </p:cNvSpPr>
          <p:nvPr>
            <p:ph idx="1"/>
          </p:nvPr>
        </p:nvSpPr>
        <p:spPr>
          <a:xfrm>
            <a:off x="228601" y="1371600"/>
            <a:ext cx="8839200" cy="4876800"/>
          </a:xfrm>
        </p:spPr>
        <p:txBody>
          <a:bodyPr>
            <a:noAutofit/>
          </a:bodyPr>
          <a:lstStyle/>
          <a:p>
            <a:pPr marL="0" indent="0">
              <a:buNone/>
            </a:pPr>
            <a:r>
              <a:rPr lang="en-US" sz="2600" b="1" dirty="0"/>
              <a:t>Details/Retrospectives:</a:t>
            </a:r>
          </a:p>
          <a:p>
            <a:r>
              <a:rPr lang="en-US" sz="2600" dirty="0"/>
              <a:t>first use of </a:t>
            </a:r>
            <a:r>
              <a:rPr lang="en-US" sz="2600" dirty="0" err="1"/>
              <a:t>ReLU</a:t>
            </a:r>
            <a:endParaRPr lang="en-US" sz="2600" dirty="0"/>
          </a:p>
          <a:p>
            <a:r>
              <a:rPr lang="en-US" sz="2600" dirty="0"/>
              <a:t>used Norm layers (not common anymore)</a:t>
            </a:r>
          </a:p>
          <a:p>
            <a:r>
              <a:rPr lang="en-US" sz="2600" dirty="0"/>
              <a:t>heavy data augmentation</a:t>
            </a:r>
          </a:p>
          <a:p>
            <a:r>
              <a:rPr lang="en-US" sz="2600" dirty="0"/>
              <a:t>dropout 0.5</a:t>
            </a:r>
          </a:p>
          <a:p>
            <a:r>
              <a:rPr lang="en-US" sz="2600" dirty="0"/>
              <a:t>batch size 128</a:t>
            </a:r>
          </a:p>
          <a:p>
            <a:r>
              <a:rPr lang="en-US" sz="2600" dirty="0"/>
              <a:t>7 CNN ensemble</a:t>
            </a:r>
          </a:p>
          <a:p>
            <a:pPr lvl="1">
              <a:buFontTx/>
              <a:buChar char="-"/>
            </a:pPr>
            <a:endParaRPr lang="en-US" sz="2200" dirty="0"/>
          </a:p>
          <a:p>
            <a:pPr>
              <a:buFontTx/>
              <a:buChar char="-"/>
            </a:pPr>
            <a:endParaRPr lang="en-US" sz="2200" dirty="0"/>
          </a:p>
        </p:txBody>
      </p:sp>
      <p:sp>
        <p:nvSpPr>
          <p:cNvPr id="7" name="Rectangle 6"/>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38394629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64" name="TextBox 63"/>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76" name="Content Placeholder 2"/>
          <p:cNvSpPr>
            <a:spLocks noGrp="1"/>
          </p:cNvSpPr>
          <p:nvPr>
            <p:ph idx="1"/>
          </p:nvPr>
        </p:nvSpPr>
        <p:spPr>
          <a:xfrm>
            <a:off x="76222" y="1600222"/>
            <a:ext cx="8991600" cy="4648199"/>
          </a:xfrm>
        </p:spPr>
        <p:txBody>
          <a:bodyPr>
            <a:noAutofit/>
          </a:bodyPr>
          <a:lstStyle/>
          <a:p>
            <a:r>
              <a:rPr lang="en-US" sz="2600" dirty="0"/>
              <a:t>Trained on GTX 580 GPU with only 3 GB of memory.</a:t>
            </a:r>
          </a:p>
          <a:p>
            <a:endParaRPr lang="en-US" sz="2600" dirty="0"/>
          </a:p>
          <a:p>
            <a:r>
              <a:rPr lang="en-US" sz="2600" dirty="0"/>
              <a:t>Network spread across 2 GPUs, half the neurons (feature maps) on each GPU.</a:t>
            </a:r>
          </a:p>
          <a:p>
            <a:endParaRPr lang="en-US" sz="2600" dirty="0"/>
          </a:p>
          <a:p>
            <a:r>
              <a:rPr lang="en-US" sz="2600" dirty="0"/>
              <a:t>CONV1, CONV2, CONV4, CONV5:</a:t>
            </a:r>
            <a:br>
              <a:rPr lang="en-US" sz="2600" dirty="0"/>
            </a:br>
            <a:r>
              <a:rPr lang="en-US" sz="2600" dirty="0"/>
              <a:t>Connections only with feature maps on same GPU.</a:t>
            </a:r>
          </a:p>
          <a:p>
            <a:r>
              <a:rPr lang="en-US" sz="2600" dirty="0"/>
              <a:t>CONV3, FC6, FC7, FC8:</a:t>
            </a:r>
            <a:br>
              <a:rPr lang="en-US" sz="2600" dirty="0"/>
            </a:br>
            <a:r>
              <a:rPr lang="en-US" sz="2600" dirty="0"/>
              <a:t>Connections with all feature maps in preceding layer, communication across GPUs.</a:t>
            </a:r>
          </a:p>
          <a:p>
            <a:pPr>
              <a:buFontTx/>
              <a:buChar char="-"/>
            </a:pPr>
            <a:endParaRPr lang="en-US" sz="2600" dirty="0"/>
          </a:p>
        </p:txBody>
      </p:sp>
      <p:sp>
        <p:nvSpPr>
          <p:cNvPr id="7" name="Rectangle 6"/>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15734814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AlexNet</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err="1"/>
              <a:t>AlexNet</a:t>
            </a:r>
            <a:r>
              <a:rPr lang="en-US" sz="2400" dirty="0"/>
              <a:t> was the coming out party for CNNs in the computer vision community. This was </a:t>
            </a:r>
            <a:r>
              <a:rPr lang="en-US" sz="2400" b="1" dirty="0"/>
              <a:t>the first time a model performed so well on a historically difficult ImageNet dataset</a:t>
            </a:r>
            <a:r>
              <a:rPr lang="en-US" sz="2400" dirty="0"/>
              <a:t>. This paper illustrated the benefits of CNNs and backed them up with record breaking performance in the competition.</a:t>
            </a:r>
            <a:endParaRPr lang="en-US" sz="2200" dirty="0"/>
          </a:p>
          <a:p>
            <a:pPr>
              <a:buFontTx/>
              <a:buChar char="-"/>
            </a:pPr>
            <a:endParaRPr lang="en-US" sz="2200" dirty="0"/>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sp>
        <p:nvSpPr>
          <p:cNvPr id="7" name="TextBox 6"/>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Tree>
    <p:extLst>
      <p:ext uri="{BB962C8B-B14F-4D97-AF65-F5344CB8AC3E}">
        <p14:creationId xmlns:p14="http://schemas.microsoft.com/office/powerpoint/2010/main" val="36221168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pic>
        <p:nvPicPr>
          <p:cNvPr id="6" name="Slide"/>
          <p:cNvPicPr>
            <a:picLocks noChangeAspect="1"/>
          </p:cNvPicPr>
          <p:nvPr/>
        </p:nvPicPr>
        <p:blipFill rotWithShape="1">
          <a:blip r:embed="rId3"/>
          <a:srcRect l="14896" t="15570" r="17708" b="15355"/>
          <a:stretch/>
        </p:blipFill>
        <p:spPr>
          <a:xfrm>
            <a:off x="1115394" y="1930097"/>
            <a:ext cx="6961835" cy="4013548"/>
          </a:xfrm>
          <a:prstGeom prst="rect">
            <a:avLst/>
          </a:prstGeom>
        </p:spPr>
      </p:pic>
    </p:spTree>
    <p:extLst>
      <p:ext uri="{BB962C8B-B14F-4D97-AF65-F5344CB8AC3E}">
        <p14:creationId xmlns:p14="http://schemas.microsoft.com/office/powerpoint/2010/main" val="16658546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pic>
        <p:nvPicPr>
          <p:cNvPr id="5" name="Slide"/>
          <p:cNvPicPr>
            <a:picLocks noChangeAspect="1"/>
          </p:cNvPicPr>
          <p:nvPr/>
        </p:nvPicPr>
        <p:blipFill rotWithShape="1">
          <a:blip r:embed="rId3"/>
          <a:srcRect l="17812" t="18904" r="18125" b="14986"/>
          <a:stretch/>
        </p:blipFill>
        <p:spPr>
          <a:xfrm>
            <a:off x="1371600" y="2057400"/>
            <a:ext cx="6705600" cy="3892518"/>
          </a:xfrm>
          <a:prstGeom prst="rect">
            <a:avLst/>
          </a:prstGeom>
        </p:spPr>
      </p:pic>
    </p:spTree>
    <p:extLst>
      <p:ext uri="{BB962C8B-B14F-4D97-AF65-F5344CB8AC3E}">
        <p14:creationId xmlns:p14="http://schemas.microsoft.com/office/powerpoint/2010/main" val="5378692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1" anchor="ctr"/>
          <a:lstStyle/>
          <a:p>
            <a:pPr algn="ctr" defTabSz="910194"/>
            <a:endParaRPr lang="he-IL">
              <a:solidFill>
                <a:prstClr val="white"/>
              </a:solidFill>
            </a:endParaRPr>
          </a:p>
        </p:txBody>
      </p:sp>
      <p:sp>
        <p:nvSpPr>
          <p:cNvPr id="2" name="Title 1"/>
          <p:cNvSpPr>
            <a:spLocks noGrp="1"/>
          </p:cNvSpPr>
          <p:nvPr>
            <p:ph type="title"/>
          </p:nvPr>
        </p:nvSpPr>
        <p:spPr/>
        <p:txBody>
          <a:bodyPr/>
          <a:lstStyle/>
          <a:p>
            <a:r>
              <a:rPr lang="en-US" dirty="0" err="1" smtClean="0">
                <a:solidFill>
                  <a:schemeClr val="bg1"/>
                </a:solidFill>
              </a:rPr>
              <a:t>VGGNet</a:t>
            </a:r>
            <a:endParaRPr lang="en-US" dirty="0">
              <a:solidFill>
                <a:schemeClr val="bg1"/>
              </a:solidFill>
              <a:latin typeface="+mn-lt"/>
            </a:endParaRPr>
          </a:p>
        </p:txBody>
      </p:sp>
      <p:sp>
        <p:nvSpPr>
          <p:cNvPr id="76" name="Content Placeholder 2"/>
          <p:cNvSpPr>
            <a:spLocks noGrp="1"/>
          </p:cNvSpPr>
          <p:nvPr>
            <p:ph idx="1"/>
          </p:nvPr>
        </p:nvSpPr>
        <p:spPr>
          <a:xfrm>
            <a:off x="609621" y="1828823"/>
            <a:ext cx="7848601" cy="4297364"/>
          </a:xfrm>
        </p:spPr>
        <p:txBody>
          <a:bodyPr>
            <a:noAutofit/>
          </a:bodyPr>
          <a:lstStyle/>
          <a:p>
            <a:r>
              <a:rPr lang="en-US" sz="2600" i="1" dirty="0"/>
              <a:t>Very Deep Convolutional Networks For Large Scale Image Recognition - Karen </a:t>
            </a:r>
            <a:r>
              <a:rPr lang="en-US" sz="2600" i="1" dirty="0" err="1"/>
              <a:t>Simonyan</a:t>
            </a:r>
            <a:r>
              <a:rPr lang="en-US" sz="2600" i="1" dirty="0"/>
              <a:t> and Andrew Zisserman; 2015</a:t>
            </a:r>
          </a:p>
          <a:p>
            <a:r>
              <a:rPr lang="en-US" sz="2800" dirty="0"/>
              <a:t>The runner-up at the ILSVRC 2014 competition</a:t>
            </a:r>
          </a:p>
          <a:p>
            <a:r>
              <a:rPr lang="en-US" sz="2800" dirty="0"/>
              <a:t>Significantly deeper than </a:t>
            </a:r>
            <a:r>
              <a:rPr lang="en-US" sz="2800" dirty="0" err="1"/>
              <a:t>AlexNet</a:t>
            </a:r>
            <a:endParaRPr lang="en-US" sz="2800" dirty="0"/>
          </a:p>
          <a:p>
            <a:r>
              <a:rPr lang="en-US" sz="2800" dirty="0"/>
              <a:t>140 million parameters</a:t>
            </a:r>
          </a:p>
          <a:p>
            <a:endParaRPr lang="en-US" sz="2600" dirty="0"/>
          </a:p>
        </p:txBody>
      </p:sp>
      <p:sp>
        <p:nvSpPr>
          <p:cNvPr id="6" name="TextBox 5"/>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Tree>
    <p:extLst>
      <p:ext uri="{BB962C8B-B14F-4D97-AF65-F5344CB8AC3E}">
        <p14:creationId xmlns:p14="http://schemas.microsoft.com/office/powerpoint/2010/main" val="33634805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VGGNet</a:t>
            </a:r>
            <a:endParaRPr lang="en-US" dirty="0">
              <a:latin typeface="+mn-lt"/>
            </a:endParaRPr>
          </a:p>
        </p:txBody>
      </p:sp>
      <p:sp>
        <p:nvSpPr>
          <p:cNvPr id="76" name="Content Placeholder 2"/>
          <p:cNvSpPr>
            <a:spLocks noGrp="1"/>
          </p:cNvSpPr>
          <p:nvPr>
            <p:ph idx="1"/>
          </p:nvPr>
        </p:nvSpPr>
        <p:spPr>
          <a:xfrm>
            <a:off x="2362201" y="1447823"/>
            <a:ext cx="6705600" cy="4678364"/>
          </a:xfrm>
        </p:spPr>
        <p:txBody>
          <a:bodyPr>
            <a:normAutofit/>
          </a:bodyPr>
          <a:lstStyle/>
          <a:p>
            <a:r>
              <a:rPr lang="en-US" sz="2600" b="1" dirty="0"/>
              <a:t>Smaller filters</a:t>
            </a:r>
            <a:r>
              <a:rPr lang="en-US" sz="2600" dirty="0"/>
              <a:t/>
            </a:r>
            <a:br>
              <a:rPr lang="en-US" sz="2600" dirty="0"/>
            </a:br>
            <a:r>
              <a:rPr lang="en-US" sz="2600" dirty="0"/>
              <a:t>Only 3x3 CONV filters, stride 1, pad 1</a:t>
            </a:r>
            <a:br>
              <a:rPr lang="en-US" sz="2600" dirty="0"/>
            </a:br>
            <a:r>
              <a:rPr lang="en-US" sz="2600" dirty="0"/>
              <a:t>and 2x2 MAX POOL , stride 2</a:t>
            </a:r>
          </a:p>
          <a:p>
            <a:endParaRPr lang="en-US" sz="2600" dirty="0"/>
          </a:p>
          <a:p>
            <a:r>
              <a:rPr lang="en-US" sz="2600" b="1" dirty="0"/>
              <a:t>Deeper network</a:t>
            </a:r>
            <a:br>
              <a:rPr lang="en-US" sz="2600" b="1" dirty="0"/>
            </a:br>
            <a:r>
              <a:rPr lang="en-US" sz="2600" dirty="0" err="1"/>
              <a:t>AlexNet</a:t>
            </a:r>
            <a:r>
              <a:rPr lang="en-US" sz="2600" dirty="0"/>
              <a:t>: 8 layers </a:t>
            </a:r>
            <a:br>
              <a:rPr lang="en-US" sz="2600" dirty="0"/>
            </a:br>
            <a:r>
              <a:rPr lang="en-US" sz="2600" dirty="0" err="1"/>
              <a:t>VGGNet</a:t>
            </a:r>
            <a:r>
              <a:rPr lang="en-US" sz="2600" dirty="0"/>
              <a:t>: 16 - 19 layers</a:t>
            </a:r>
          </a:p>
          <a:p>
            <a:endParaRPr lang="en-US" sz="2600" dirty="0"/>
          </a:p>
          <a:p>
            <a:r>
              <a:rPr lang="en-US" sz="2600" dirty="0" err="1"/>
              <a:t>ZFNet</a:t>
            </a:r>
            <a:r>
              <a:rPr lang="en-US" sz="2600" dirty="0"/>
              <a:t>: 11.7% top 5 error in ILSVRC’13</a:t>
            </a:r>
          </a:p>
          <a:p>
            <a:r>
              <a:rPr lang="en-US" sz="2600" dirty="0" err="1"/>
              <a:t>VGGNet</a:t>
            </a:r>
            <a:r>
              <a:rPr lang="en-US" sz="2600" dirty="0"/>
              <a:t>: 7.3% top 5 error in ILSVRC’14</a:t>
            </a:r>
          </a:p>
          <a:p>
            <a:endParaRPr lang="en-US" sz="2600" dirty="0"/>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11" name="Rectangle 10"/>
          <p:cNvSpPr/>
          <p:nvPr/>
        </p:nvSpPr>
        <p:spPr>
          <a:xfrm>
            <a:off x="228622" y="214513"/>
            <a:ext cx="1981200" cy="6186309"/>
          </a:xfrm>
          <a:prstGeom prst="rect">
            <a:avLst/>
          </a:prstGeom>
          <a:ln>
            <a:solidFill>
              <a:schemeClr val="tx1"/>
            </a:solidFill>
          </a:ln>
        </p:spPr>
        <p:txBody>
          <a:bodyPr wrap="square" lIns="91021" tIns="45513" rIns="91021" bIns="45513">
            <a:spAutoFit/>
          </a:bodyPr>
          <a:lstStyle/>
          <a:p>
            <a:pPr defTabSz="910194" fontAlgn="t"/>
            <a:r>
              <a:rPr lang="en-US" dirty="0" smtClean="0">
                <a:solidFill>
                  <a:prstClr val="black"/>
                </a:solidFill>
              </a:rPr>
              <a:t>Input</a:t>
            </a:r>
          </a:p>
          <a:p>
            <a:pPr defTabSz="910194" fontAlgn="t"/>
            <a:r>
              <a:rPr lang="en-US" dirty="0">
                <a:solidFill>
                  <a:srgbClr val="FF0000"/>
                </a:solidFill>
              </a:rPr>
              <a:t>3x3 conv, 64</a:t>
            </a:r>
          </a:p>
          <a:p>
            <a:pPr defTabSz="910194" fontAlgn="t"/>
            <a:r>
              <a:rPr lang="en-US" dirty="0">
                <a:solidFill>
                  <a:srgbClr val="FF0000"/>
                </a:solidFill>
              </a:rPr>
              <a:t>3x3 conv, 64</a:t>
            </a:r>
          </a:p>
          <a:p>
            <a:pPr defTabSz="910194" fontAlgn="t"/>
            <a:r>
              <a:rPr lang="en-US" dirty="0">
                <a:solidFill>
                  <a:srgbClr val="0000FF"/>
                </a:solidFill>
                <a:cs typeface="Arial"/>
              </a:rPr>
              <a:t>Pool </a:t>
            </a:r>
            <a:r>
              <a:rPr lang="en-US" dirty="0" smtClean="0">
                <a:solidFill>
                  <a:srgbClr val="0000FF"/>
                </a:solidFill>
                <a:cs typeface="Arial"/>
              </a:rPr>
              <a:t>1/2</a:t>
            </a:r>
            <a:endParaRPr lang="en-US" dirty="0">
              <a:solidFill>
                <a:srgbClr val="0000FF"/>
              </a:solidFill>
              <a:cs typeface="Arial"/>
            </a:endParaRPr>
          </a:p>
          <a:p>
            <a:pPr defTabSz="910194" fontAlgn="t"/>
            <a:r>
              <a:rPr lang="en-US" dirty="0" smtClean="0">
                <a:solidFill>
                  <a:srgbClr val="FF0000"/>
                </a:solidFill>
              </a:rPr>
              <a:t>3x3 </a:t>
            </a:r>
            <a:r>
              <a:rPr lang="en-US" dirty="0">
                <a:solidFill>
                  <a:srgbClr val="FF0000"/>
                </a:solidFill>
              </a:rPr>
              <a:t>conv, 128</a:t>
            </a:r>
          </a:p>
          <a:p>
            <a:pPr defTabSz="910194" fontAlgn="t"/>
            <a:r>
              <a:rPr lang="en-US" dirty="0">
                <a:solidFill>
                  <a:srgbClr val="FF0000"/>
                </a:solidFill>
              </a:rPr>
              <a:t>3x3 conv, 128</a:t>
            </a:r>
          </a:p>
          <a:p>
            <a:pPr defTabSz="910194" fontAlgn="t"/>
            <a:r>
              <a:rPr lang="en-US" dirty="0">
                <a:solidFill>
                  <a:srgbClr val="0000FF"/>
                </a:solidFill>
                <a:cs typeface="Arial"/>
              </a:rPr>
              <a:t>Pool </a:t>
            </a:r>
            <a:r>
              <a:rPr lang="en-US" dirty="0" smtClean="0">
                <a:solidFill>
                  <a:srgbClr val="0000FF"/>
                </a:solidFill>
                <a:cs typeface="Arial"/>
              </a:rPr>
              <a:t>1/2</a:t>
            </a:r>
            <a:endParaRPr lang="en-US" dirty="0">
              <a:solidFill>
                <a:srgbClr val="0000FF"/>
              </a:solidFill>
              <a:cs typeface="Arial"/>
            </a:endParaRPr>
          </a:p>
          <a:p>
            <a:pPr defTabSz="910194" fontAlgn="t"/>
            <a:r>
              <a:rPr lang="en-US" dirty="0" smtClean="0">
                <a:solidFill>
                  <a:srgbClr val="FF0000"/>
                </a:solidFill>
              </a:rPr>
              <a:t>3x3 </a:t>
            </a:r>
            <a:r>
              <a:rPr lang="en-US" dirty="0">
                <a:solidFill>
                  <a:srgbClr val="FF0000"/>
                </a:solidFill>
              </a:rPr>
              <a:t>conv, 256</a:t>
            </a:r>
          </a:p>
          <a:p>
            <a:pPr defTabSz="910194" fontAlgn="t"/>
            <a:r>
              <a:rPr lang="en-US" dirty="0">
                <a:solidFill>
                  <a:srgbClr val="FF0000"/>
                </a:solidFill>
              </a:rPr>
              <a:t>3x3 conv, 256</a:t>
            </a:r>
          </a:p>
          <a:p>
            <a:pPr defTabSz="910194" fontAlgn="t"/>
            <a:r>
              <a:rPr lang="en-US" dirty="0">
                <a:solidFill>
                  <a:srgbClr val="0000FF"/>
                </a:solidFill>
                <a:cs typeface="Arial"/>
              </a:rPr>
              <a:t>Pool </a:t>
            </a:r>
            <a:r>
              <a:rPr lang="en-US" dirty="0" smtClean="0">
                <a:solidFill>
                  <a:srgbClr val="0000FF"/>
                </a:solidFill>
                <a:cs typeface="Arial"/>
              </a:rPr>
              <a:t>1/2</a:t>
            </a:r>
            <a:endParaRPr lang="en-US" dirty="0">
              <a:solidFill>
                <a:srgbClr val="0000FF"/>
              </a:solidFill>
              <a:cs typeface="Arial"/>
            </a:endParaRPr>
          </a:p>
          <a:p>
            <a:pPr defTabSz="910194" fontAlgn="t"/>
            <a:r>
              <a:rPr lang="en-US" dirty="0" smtClean="0">
                <a:solidFill>
                  <a:srgbClr val="FF0000"/>
                </a:solidFill>
              </a:rPr>
              <a:t>3x3 </a:t>
            </a:r>
            <a:r>
              <a:rPr lang="en-US" dirty="0">
                <a:solidFill>
                  <a:srgbClr val="FF0000"/>
                </a:solidFill>
              </a:rPr>
              <a:t>conv, 512</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smtClean="0">
                <a:solidFill>
                  <a:srgbClr val="0000FF"/>
                </a:solidFill>
                <a:cs typeface="Arial"/>
              </a:rPr>
              <a:t>Pool 1/2</a:t>
            </a:r>
            <a:endParaRPr lang="en-US" dirty="0">
              <a:solidFill>
                <a:srgbClr val="0000FF"/>
              </a:solidFill>
              <a:cs typeface="Arial"/>
            </a:endParaRP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0000FF"/>
                </a:solidFill>
                <a:cs typeface="Arial"/>
              </a:rPr>
              <a:t>Pool </a:t>
            </a:r>
            <a:r>
              <a:rPr lang="en-US" dirty="0" smtClean="0">
                <a:solidFill>
                  <a:srgbClr val="0000FF"/>
                </a:solidFill>
                <a:cs typeface="Arial"/>
              </a:rPr>
              <a:t>1/2</a:t>
            </a:r>
            <a:endParaRPr lang="en-US" dirty="0">
              <a:solidFill>
                <a:srgbClr val="0000FF"/>
              </a:solidFill>
              <a:cs typeface="Arial"/>
            </a:endParaRPr>
          </a:p>
          <a:p>
            <a:pPr defTabSz="910194" fontAlgn="t"/>
            <a:r>
              <a:rPr lang="en-US" spc="-6" dirty="0">
                <a:solidFill>
                  <a:srgbClr val="E69038"/>
                </a:solidFill>
                <a:cs typeface="Arial"/>
              </a:rPr>
              <a:t>FC 4096</a:t>
            </a:r>
          </a:p>
          <a:p>
            <a:pPr defTabSz="910194" fontAlgn="t"/>
            <a:r>
              <a:rPr lang="en-US" spc="-6" dirty="0">
                <a:solidFill>
                  <a:srgbClr val="E69038"/>
                </a:solidFill>
                <a:cs typeface="Arial"/>
              </a:rPr>
              <a:t>FC 4096</a:t>
            </a:r>
          </a:p>
          <a:p>
            <a:pPr defTabSz="910194" fontAlgn="t"/>
            <a:r>
              <a:rPr lang="en-US" spc="-6" dirty="0">
                <a:solidFill>
                  <a:srgbClr val="E69038"/>
                </a:solidFill>
                <a:cs typeface="Arial"/>
              </a:rPr>
              <a:t>FC 1000</a:t>
            </a:r>
          </a:p>
          <a:p>
            <a:pPr defTabSz="910194" fontAlgn="t"/>
            <a:r>
              <a:rPr lang="en-US" dirty="0" err="1" smtClean="0">
                <a:solidFill>
                  <a:prstClr val="black"/>
                </a:solidFill>
              </a:rPr>
              <a:t>Softmax</a:t>
            </a:r>
            <a:endParaRPr lang="en-US" dirty="0">
              <a:solidFill>
                <a:prstClr val="black"/>
              </a:solidFill>
            </a:endParaRPr>
          </a:p>
        </p:txBody>
      </p:sp>
    </p:spTree>
    <p:extLst>
      <p:ext uri="{BB962C8B-B14F-4D97-AF65-F5344CB8AC3E}">
        <p14:creationId xmlns:p14="http://schemas.microsoft.com/office/powerpoint/2010/main" val="33840997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VGGNet</a:t>
            </a:r>
            <a:endParaRPr lang="en-US" dirty="0">
              <a:latin typeface="+mn-lt"/>
            </a:endParaRPr>
          </a:p>
        </p:txBody>
      </p:sp>
      <p:sp>
        <p:nvSpPr>
          <p:cNvPr id="64" name="TextBox 63"/>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76" name="Content Placeholder 2"/>
          <p:cNvSpPr>
            <a:spLocks noGrp="1"/>
          </p:cNvSpPr>
          <p:nvPr>
            <p:ph idx="1"/>
          </p:nvPr>
        </p:nvSpPr>
        <p:spPr>
          <a:xfrm>
            <a:off x="152400" y="1600244"/>
            <a:ext cx="8915401" cy="4525963"/>
          </a:xfrm>
        </p:spPr>
        <p:txBody>
          <a:bodyPr>
            <a:normAutofit/>
          </a:bodyPr>
          <a:lstStyle/>
          <a:p>
            <a:pPr marL="85331">
              <a:lnSpc>
                <a:spcPts val="2074"/>
              </a:lnSpc>
            </a:pPr>
            <a:r>
              <a:rPr lang="en-US" sz="2600" b="1" spc="-6" dirty="0">
                <a:cs typeface="Arial"/>
              </a:rPr>
              <a:t>W</a:t>
            </a:r>
            <a:r>
              <a:rPr lang="en-US" sz="2600" b="1" dirty="0">
                <a:cs typeface="Arial"/>
              </a:rPr>
              <a:t>hy</a:t>
            </a:r>
            <a:r>
              <a:rPr lang="en-US" sz="2600" b="1" spc="-6" dirty="0">
                <a:cs typeface="Arial"/>
              </a:rPr>
              <a:t> </a:t>
            </a:r>
            <a:r>
              <a:rPr lang="en-US" sz="2600" b="1" dirty="0">
                <a:cs typeface="Arial"/>
              </a:rPr>
              <a:t>use</a:t>
            </a:r>
            <a:r>
              <a:rPr lang="en-US" sz="2600" b="1" spc="-6" dirty="0">
                <a:cs typeface="Arial"/>
              </a:rPr>
              <a:t> </a:t>
            </a:r>
            <a:r>
              <a:rPr lang="en-US" sz="2600" b="1" dirty="0">
                <a:cs typeface="Arial"/>
              </a:rPr>
              <a:t>smaller</a:t>
            </a:r>
            <a:r>
              <a:rPr lang="en-US" sz="2600" b="1" spc="-6" dirty="0">
                <a:cs typeface="Arial"/>
              </a:rPr>
              <a:t> f</a:t>
            </a:r>
            <a:r>
              <a:rPr lang="en-US" sz="2600" b="1" dirty="0">
                <a:cs typeface="Arial"/>
              </a:rPr>
              <a:t>il</a:t>
            </a:r>
            <a:r>
              <a:rPr lang="en-US" sz="2600" b="1" spc="-6" dirty="0">
                <a:cs typeface="Arial"/>
              </a:rPr>
              <a:t>t</a:t>
            </a:r>
            <a:r>
              <a:rPr lang="en-US" sz="2600" b="1" dirty="0">
                <a:cs typeface="Arial"/>
              </a:rPr>
              <a:t>ers?</a:t>
            </a:r>
            <a:r>
              <a:rPr lang="en-US" sz="2600" b="1" spc="-6" dirty="0">
                <a:cs typeface="Arial"/>
              </a:rPr>
              <a:t> </a:t>
            </a:r>
            <a:r>
              <a:rPr lang="en-US" sz="2600" b="1" dirty="0">
                <a:cs typeface="Arial"/>
              </a:rPr>
              <a:t>(3x3</a:t>
            </a:r>
            <a:r>
              <a:rPr lang="en-US" sz="2600" b="1" spc="-6" dirty="0">
                <a:cs typeface="Arial"/>
              </a:rPr>
              <a:t> </a:t>
            </a:r>
            <a:r>
              <a:rPr lang="en-US" sz="2600" b="1" dirty="0">
                <a:cs typeface="Arial"/>
              </a:rPr>
              <a:t>conv)</a:t>
            </a:r>
          </a:p>
          <a:p>
            <a:pPr marL="0" indent="0">
              <a:buNone/>
            </a:pPr>
            <a:r>
              <a:rPr lang="en-US" sz="2600" spc="-6" dirty="0">
                <a:cs typeface="Arial"/>
              </a:rPr>
              <a:t>St</a:t>
            </a:r>
            <a:r>
              <a:rPr lang="en-US" sz="2600" dirty="0">
                <a:cs typeface="Arial"/>
              </a:rPr>
              <a:t>ack</a:t>
            </a:r>
            <a:r>
              <a:rPr lang="en-US" sz="2600" spc="-6" dirty="0">
                <a:cs typeface="Arial"/>
              </a:rPr>
              <a:t> </a:t>
            </a:r>
            <a:r>
              <a:rPr lang="en-US" sz="2600" dirty="0">
                <a:cs typeface="Arial"/>
              </a:rPr>
              <a:t>of</a:t>
            </a:r>
            <a:r>
              <a:rPr lang="en-US" sz="2600" spc="-6" dirty="0">
                <a:cs typeface="Arial"/>
              </a:rPr>
              <a:t> t</a:t>
            </a:r>
            <a:r>
              <a:rPr lang="en-US" sz="2600" dirty="0">
                <a:cs typeface="Arial"/>
              </a:rPr>
              <a:t>hree</a:t>
            </a:r>
            <a:r>
              <a:rPr lang="en-US" sz="2600" spc="-6" dirty="0">
                <a:cs typeface="Arial"/>
              </a:rPr>
              <a:t> </a:t>
            </a:r>
            <a:r>
              <a:rPr lang="en-US" sz="2600" dirty="0">
                <a:cs typeface="Arial"/>
              </a:rPr>
              <a:t>3x3</a:t>
            </a:r>
            <a:r>
              <a:rPr lang="en-US" sz="2600" spc="-6" dirty="0">
                <a:cs typeface="Arial"/>
              </a:rPr>
              <a:t> </a:t>
            </a:r>
            <a:r>
              <a:rPr lang="en-US" sz="2600" dirty="0">
                <a:cs typeface="Arial"/>
              </a:rPr>
              <a:t>conv</a:t>
            </a:r>
            <a:r>
              <a:rPr lang="en-US" sz="2600" spc="-6" dirty="0">
                <a:cs typeface="Arial"/>
              </a:rPr>
              <a:t> </a:t>
            </a:r>
            <a:r>
              <a:rPr lang="en-US" sz="2600" dirty="0">
                <a:cs typeface="Arial"/>
              </a:rPr>
              <a:t>(s</a:t>
            </a:r>
            <a:r>
              <a:rPr lang="en-US" sz="2600" spc="-6" dirty="0">
                <a:cs typeface="Arial"/>
              </a:rPr>
              <a:t>t</a:t>
            </a:r>
            <a:r>
              <a:rPr lang="en-US" sz="2600" dirty="0">
                <a:cs typeface="Arial"/>
              </a:rPr>
              <a:t>ride</a:t>
            </a:r>
            <a:r>
              <a:rPr lang="en-US" sz="2600" spc="-6" dirty="0">
                <a:cs typeface="Arial"/>
              </a:rPr>
              <a:t> </a:t>
            </a:r>
            <a:r>
              <a:rPr lang="en-US" sz="2600" dirty="0">
                <a:cs typeface="Arial"/>
              </a:rPr>
              <a:t>1)</a:t>
            </a:r>
            <a:r>
              <a:rPr lang="en-US" sz="2600" spc="-6" dirty="0">
                <a:cs typeface="Arial"/>
              </a:rPr>
              <a:t> </a:t>
            </a:r>
            <a:r>
              <a:rPr lang="en-US" sz="2600" dirty="0">
                <a:cs typeface="Arial"/>
              </a:rPr>
              <a:t>layers has</a:t>
            </a:r>
            <a:r>
              <a:rPr lang="en-US" sz="2600" spc="-6" dirty="0">
                <a:cs typeface="Arial"/>
              </a:rPr>
              <a:t> the 	</a:t>
            </a:r>
            <a:r>
              <a:rPr lang="en-US" sz="2600" dirty="0">
                <a:cs typeface="Arial"/>
              </a:rPr>
              <a:t>same effect</a:t>
            </a:r>
            <a:r>
              <a:rPr lang="en-US" sz="2600" spc="-6" dirty="0">
                <a:cs typeface="Arial"/>
              </a:rPr>
              <a:t>i</a:t>
            </a:r>
            <a:r>
              <a:rPr lang="en-US" sz="2600" dirty="0">
                <a:cs typeface="Arial"/>
              </a:rPr>
              <a:t>ve</a:t>
            </a:r>
            <a:r>
              <a:rPr lang="en-US" sz="2600" spc="-6" dirty="0">
                <a:cs typeface="Arial"/>
              </a:rPr>
              <a:t> </a:t>
            </a:r>
            <a:r>
              <a:rPr lang="en-US" sz="2600" dirty="0">
                <a:cs typeface="Arial"/>
              </a:rPr>
              <a:t>rece</a:t>
            </a:r>
            <a:r>
              <a:rPr lang="en-US" sz="2600" spc="-6" dirty="0">
                <a:cs typeface="Arial"/>
              </a:rPr>
              <a:t>p</a:t>
            </a:r>
            <a:r>
              <a:rPr lang="en-US" sz="2600" dirty="0">
                <a:cs typeface="Arial"/>
              </a:rPr>
              <a:t>t</a:t>
            </a:r>
            <a:r>
              <a:rPr lang="en-US" sz="2600" spc="-6" dirty="0">
                <a:cs typeface="Arial"/>
              </a:rPr>
              <a:t>i</a:t>
            </a:r>
            <a:r>
              <a:rPr lang="en-US" sz="2600" dirty="0">
                <a:cs typeface="Arial"/>
              </a:rPr>
              <a:t>ve</a:t>
            </a:r>
            <a:r>
              <a:rPr lang="en-US" sz="2600" spc="-6" dirty="0">
                <a:cs typeface="Arial"/>
              </a:rPr>
              <a:t> </a:t>
            </a:r>
            <a:r>
              <a:rPr lang="en-US" sz="2600" dirty="0">
                <a:cs typeface="Arial"/>
              </a:rPr>
              <a:t>f</a:t>
            </a:r>
            <a:r>
              <a:rPr lang="en-US" sz="2600" spc="-6" dirty="0">
                <a:cs typeface="Arial"/>
              </a:rPr>
              <a:t>i</a:t>
            </a:r>
            <a:r>
              <a:rPr lang="en-US" sz="2600" dirty="0">
                <a:cs typeface="Arial"/>
              </a:rPr>
              <a:t>e</a:t>
            </a:r>
            <a:r>
              <a:rPr lang="en-US" sz="2600" spc="-6" dirty="0">
                <a:cs typeface="Arial"/>
              </a:rPr>
              <a:t>l</a:t>
            </a:r>
            <a:r>
              <a:rPr lang="en-US" sz="2600" dirty="0">
                <a:cs typeface="Arial"/>
              </a:rPr>
              <a:t>d</a:t>
            </a:r>
            <a:r>
              <a:rPr lang="en-US" sz="2600" spc="10" dirty="0">
                <a:cs typeface="Arial"/>
              </a:rPr>
              <a:t> </a:t>
            </a:r>
            <a:r>
              <a:rPr lang="en-US" sz="2600" dirty="0">
                <a:cs typeface="Arial"/>
              </a:rPr>
              <a:t>as one</a:t>
            </a:r>
            <a:r>
              <a:rPr lang="en-US" sz="2600" spc="-6" dirty="0">
                <a:cs typeface="Arial"/>
              </a:rPr>
              <a:t> </a:t>
            </a:r>
            <a:r>
              <a:rPr lang="en-US" sz="2600" dirty="0">
                <a:cs typeface="Arial"/>
              </a:rPr>
              <a:t>7x7</a:t>
            </a:r>
            <a:r>
              <a:rPr lang="en-US" sz="2600" spc="-6" dirty="0">
                <a:cs typeface="Arial"/>
              </a:rPr>
              <a:t> </a:t>
            </a:r>
            <a:r>
              <a:rPr lang="en-US" sz="2600" dirty="0">
                <a:cs typeface="Arial"/>
              </a:rPr>
              <a:t>conv</a:t>
            </a:r>
            <a:r>
              <a:rPr lang="en-US" sz="2600" spc="-6" dirty="0">
                <a:cs typeface="Arial"/>
              </a:rPr>
              <a:t> </a:t>
            </a:r>
            <a:r>
              <a:rPr lang="en-US" sz="2600" dirty="0">
                <a:cs typeface="Arial"/>
              </a:rPr>
              <a:t>layer.</a:t>
            </a:r>
          </a:p>
          <a:p>
            <a:pPr marL="0" indent="0">
              <a:buNone/>
            </a:pPr>
            <a:endParaRPr lang="en-US" sz="2600" dirty="0">
              <a:cs typeface="Arial"/>
            </a:endParaRPr>
          </a:p>
          <a:p>
            <a:r>
              <a:rPr lang="en-US" sz="2600" b="1" spc="-6" dirty="0">
                <a:cs typeface="Arial"/>
              </a:rPr>
              <a:t>W</a:t>
            </a:r>
            <a:r>
              <a:rPr lang="en-US" sz="2600" b="1" dirty="0">
                <a:cs typeface="Arial"/>
              </a:rPr>
              <a:t>hat</a:t>
            </a:r>
            <a:r>
              <a:rPr lang="en-US" sz="2600" b="1" spc="-6" dirty="0">
                <a:cs typeface="Arial"/>
              </a:rPr>
              <a:t> </a:t>
            </a:r>
            <a:r>
              <a:rPr lang="en-US" sz="2600" b="1" dirty="0">
                <a:cs typeface="Arial"/>
              </a:rPr>
              <a:t>is</a:t>
            </a:r>
            <a:r>
              <a:rPr lang="en-US" sz="2600" b="1" spc="-6" dirty="0">
                <a:cs typeface="Arial"/>
              </a:rPr>
              <a:t> t</a:t>
            </a:r>
            <a:r>
              <a:rPr lang="en-US" sz="2600" b="1" dirty="0">
                <a:cs typeface="Arial"/>
              </a:rPr>
              <a:t>he</a:t>
            </a:r>
            <a:r>
              <a:rPr lang="en-US" sz="2600" b="1" spc="-6" dirty="0">
                <a:cs typeface="Arial"/>
              </a:rPr>
              <a:t> </a:t>
            </a:r>
            <a:r>
              <a:rPr lang="en-US" sz="2600" b="1" dirty="0">
                <a:cs typeface="Arial"/>
              </a:rPr>
              <a:t>e</a:t>
            </a:r>
            <a:r>
              <a:rPr lang="en-US" sz="2600" b="1" spc="-6" dirty="0">
                <a:cs typeface="Arial"/>
              </a:rPr>
              <a:t>ff</a:t>
            </a:r>
            <a:r>
              <a:rPr lang="en-US" sz="2600" b="1" dirty="0">
                <a:cs typeface="Arial"/>
              </a:rPr>
              <a:t>ec</a:t>
            </a:r>
            <a:r>
              <a:rPr lang="en-US" sz="2600" b="1" spc="-6" dirty="0">
                <a:cs typeface="Arial"/>
              </a:rPr>
              <a:t>t</a:t>
            </a:r>
            <a:r>
              <a:rPr lang="en-US" sz="2600" b="1" dirty="0">
                <a:cs typeface="Arial"/>
              </a:rPr>
              <a:t>ive</a:t>
            </a:r>
            <a:r>
              <a:rPr lang="en-US" sz="2600" b="1" spc="-6" dirty="0">
                <a:cs typeface="Arial"/>
              </a:rPr>
              <a:t> </a:t>
            </a:r>
            <a:r>
              <a:rPr lang="en-US" sz="2600" b="1" dirty="0">
                <a:cs typeface="Arial"/>
              </a:rPr>
              <a:t>recep</a:t>
            </a:r>
            <a:r>
              <a:rPr lang="en-US" sz="2600" b="1" spc="-6" dirty="0">
                <a:cs typeface="Arial"/>
              </a:rPr>
              <a:t>t</a:t>
            </a:r>
            <a:r>
              <a:rPr lang="en-US" sz="2600" b="1" dirty="0">
                <a:cs typeface="Arial"/>
              </a:rPr>
              <a:t>ive</a:t>
            </a:r>
            <a:r>
              <a:rPr lang="en-US" sz="2600" b="1" spc="-6" dirty="0">
                <a:cs typeface="Arial"/>
              </a:rPr>
              <a:t> f</a:t>
            </a:r>
            <a:r>
              <a:rPr lang="en-US" sz="2600" b="1" dirty="0">
                <a:cs typeface="Arial"/>
              </a:rPr>
              <a:t>ield</a:t>
            </a:r>
            <a:r>
              <a:rPr lang="en-US" sz="2600" b="1" spc="-6" dirty="0">
                <a:cs typeface="Arial"/>
              </a:rPr>
              <a:t> </a:t>
            </a:r>
            <a:r>
              <a:rPr lang="en-US" sz="2600" b="1" dirty="0">
                <a:cs typeface="Arial"/>
              </a:rPr>
              <a:t>of </a:t>
            </a:r>
            <a:r>
              <a:rPr lang="en-US" sz="2600" b="1" spc="-6" dirty="0">
                <a:cs typeface="Arial"/>
              </a:rPr>
              <a:t>t</a:t>
            </a:r>
            <a:r>
              <a:rPr lang="en-US" sz="2600" b="1" dirty="0">
                <a:cs typeface="Arial"/>
              </a:rPr>
              <a:t>hree</a:t>
            </a:r>
            <a:r>
              <a:rPr lang="en-US" sz="2600" b="1" spc="-6" dirty="0">
                <a:cs typeface="Arial"/>
              </a:rPr>
              <a:t> </a:t>
            </a:r>
            <a:r>
              <a:rPr lang="en-US" sz="2600" b="1" dirty="0">
                <a:cs typeface="Arial"/>
              </a:rPr>
              <a:t>3x3</a:t>
            </a:r>
            <a:r>
              <a:rPr lang="en-US" sz="2600" b="1" spc="-6" dirty="0">
                <a:cs typeface="Arial"/>
              </a:rPr>
              <a:t> </a:t>
            </a:r>
            <a:r>
              <a:rPr lang="en-US" sz="2600" b="1" dirty="0">
                <a:cs typeface="Arial"/>
              </a:rPr>
              <a:t>conv</a:t>
            </a:r>
            <a:r>
              <a:rPr lang="en-US" sz="2600" b="1" spc="-6" dirty="0">
                <a:cs typeface="Arial"/>
              </a:rPr>
              <a:t> </a:t>
            </a:r>
            <a:r>
              <a:rPr lang="en-US" sz="2600" b="1" dirty="0">
                <a:cs typeface="Arial"/>
              </a:rPr>
              <a:t>(s</a:t>
            </a:r>
            <a:r>
              <a:rPr lang="en-US" sz="2600" b="1" spc="-6" dirty="0">
                <a:cs typeface="Arial"/>
              </a:rPr>
              <a:t>t</a:t>
            </a:r>
            <a:r>
              <a:rPr lang="en-US" sz="2600" b="1" dirty="0">
                <a:cs typeface="Arial"/>
              </a:rPr>
              <a:t>ride</a:t>
            </a:r>
            <a:r>
              <a:rPr lang="en-US" sz="2600" b="1" spc="-6" dirty="0">
                <a:cs typeface="Arial"/>
              </a:rPr>
              <a:t> </a:t>
            </a:r>
            <a:r>
              <a:rPr lang="en-US" sz="2600" b="1" dirty="0">
                <a:cs typeface="Arial"/>
              </a:rPr>
              <a:t>1)</a:t>
            </a:r>
            <a:r>
              <a:rPr lang="en-US" sz="2600" b="1" spc="-6" dirty="0">
                <a:cs typeface="Arial"/>
              </a:rPr>
              <a:t> </a:t>
            </a:r>
            <a:r>
              <a:rPr lang="en-US" sz="2600" b="1" dirty="0">
                <a:cs typeface="Arial"/>
              </a:rPr>
              <a:t>layers?</a:t>
            </a:r>
          </a:p>
          <a:p>
            <a:pPr marL="0" indent="0">
              <a:buNone/>
            </a:pPr>
            <a:r>
              <a:rPr lang="en-US" sz="2600" b="1" dirty="0">
                <a:cs typeface="Arial"/>
              </a:rPr>
              <a:t>	7x7</a:t>
            </a:r>
          </a:p>
          <a:p>
            <a:pPr marL="0" indent="0">
              <a:buNone/>
            </a:pPr>
            <a:r>
              <a:rPr lang="en-US" sz="2600" dirty="0"/>
              <a:t>But deeper, more non-</a:t>
            </a:r>
            <a:r>
              <a:rPr lang="en-US" sz="2600" dirty="0" err="1"/>
              <a:t>linearities</a:t>
            </a:r>
            <a:endParaRPr lang="en-US" sz="2600" dirty="0"/>
          </a:p>
          <a:p>
            <a:pPr marL="0" indent="0">
              <a:buNone/>
            </a:pPr>
            <a:r>
              <a:rPr lang="en-US" sz="2600" dirty="0"/>
              <a:t>And fewer parameters: 3 * (3</a:t>
            </a:r>
            <a:r>
              <a:rPr lang="en-US" sz="2600" baseline="30000" dirty="0"/>
              <a:t>2</a:t>
            </a:r>
            <a:r>
              <a:rPr lang="en-US" sz="2600" dirty="0"/>
              <a:t>C</a:t>
            </a:r>
            <a:r>
              <a:rPr lang="en-US" sz="2600" baseline="30000" dirty="0"/>
              <a:t>2</a:t>
            </a:r>
            <a:r>
              <a:rPr lang="en-US" sz="2600" dirty="0"/>
              <a:t>) vs. 7</a:t>
            </a:r>
            <a:r>
              <a:rPr lang="en-US" sz="2600" baseline="30000" dirty="0"/>
              <a:t>2</a:t>
            </a:r>
            <a:r>
              <a:rPr lang="en-US" sz="2600" dirty="0"/>
              <a:t>C</a:t>
            </a:r>
            <a:r>
              <a:rPr lang="en-US" sz="2600" baseline="30000" dirty="0"/>
              <a:t>2</a:t>
            </a:r>
            <a:r>
              <a:rPr lang="en-US" sz="2600" dirty="0"/>
              <a:t> for C channels per layer</a:t>
            </a:r>
          </a:p>
          <a:p>
            <a:pPr marL="0" indent="0">
              <a:buNone/>
            </a:pPr>
            <a:endParaRPr lang="en-US" sz="2600" dirty="0"/>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321683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VGGNet</a:t>
            </a:r>
            <a:endParaRPr lang="en-US" dirty="0">
              <a:latin typeface="+mn-lt"/>
            </a:endParaRPr>
          </a:p>
        </p:txBody>
      </p:sp>
      <p:sp>
        <p:nvSpPr>
          <p:cNvPr id="64" name="TextBox 63"/>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76" name="Content Placeholder 2"/>
          <p:cNvSpPr>
            <a:spLocks noGrp="1"/>
          </p:cNvSpPr>
          <p:nvPr>
            <p:ph idx="1"/>
          </p:nvPr>
        </p:nvSpPr>
        <p:spPr>
          <a:xfrm>
            <a:off x="2590800" y="1600244"/>
            <a:ext cx="6477001" cy="4525963"/>
          </a:xfrm>
        </p:spPr>
        <p:txBody>
          <a:bodyPr>
            <a:noAutofit/>
          </a:bodyPr>
          <a:lstStyle/>
          <a:p>
            <a:pPr marL="0" indent="0">
              <a:buNone/>
            </a:pPr>
            <a:r>
              <a:rPr lang="en-US" sz="2200" b="1" dirty="0">
                <a:cs typeface="Arial"/>
              </a:rPr>
              <a:t>VGG16:</a:t>
            </a:r>
          </a:p>
          <a:p>
            <a:pPr marL="0" indent="0">
              <a:buNone/>
            </a:pPr>
            <a:r>
              <a:rPr lang="en-US" sz="2200" dirty="0">
                <a:cs typeface="Arial"/>
              </a:rPr>
              <a:t>TOTAL memory: 24M * 4 bytes ~= 96MB / image </a:t>
            </a:r>
          </a:p>
          <a:p>
            <a:pPr marL="0" indent="0">
              <a:buNone/>
            </a:pPr>
            <a:r>
              <a:rPr lang="en-US" sz="2200" dirty="0">
                <a:cs typeface="Arial"/>
              </a:rPr>
              <a:t>TOTAL </a:t>
            </a:r>
            <a:r>
              <a:rPr lang="en-US" sz="2200" dirty="0" err="1">
                <a:cs typeface="Arial"/>
              </a:rPr>
              <a:t>params</a:t>
            </a:r>
            <a:r>
              <a:rPr lang="en-US" sz="2200" dirty="0">
                <a:cs typeface="Arial"/>
              </a:rPr>
              <a:t>: 138M parameters</a:t>
            </a:r>
          </a:p>
          <a:p>
            <a:pPr marL="0" indent="0">
              <a:buNone/>
            </a:pPr>
            <a:endParaRPr lang="en-US" sz="2200" dirty="0"/>
          </a:p>
          <a:p>
            <a:endParaRPr lang="en-US" sz="2200" dirty="0"/>
          </a:p>
          <a:p>
            <a:pPr lvl="1">
              <a:buFontTx/>
              <a:buChar char="-"/>
            </a:pPr>
            <a:endParaRPr lang="en-US" sz="2200" dirty="0"/>
          </a:p>
          <a:p>
            <a:pPr>
              <a:buFontTx/>
              <a:buChar char="-"/>
            </a:pPr>
            <a:endParaRPr lang="en-US" sz="22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7" name="Rectangle 6"/>
          <p:cNvSpPr/>
          <p:nvPr/>
        </p:nvSpPr>
        <p:spPr>
          <a:xfrm>
            <a:off x="228622" y="291478"/>
            <a:ext cx="1981200" cy="6404557"/>
          </a:xfrm>
          <a:prstGeom prst="rect">
            <a:avLst/>
          </a:prstGeom>
          <a:ln>
            <a:solidFill>
              <a:schemeClr val="tx1"/>
            </a:solidFill>
          </a:ln>
        </p:spPr>
        <p:txBody>
          <a:bodyPr wrap="square" lIns="91021" tIns="45513" rIns="91021" bIns="45513">
            <a:spAutoFit/>
          </a:bodyPr>
          <a:lstStyle/>
          <a:p>
            <a:pPr defTabSz="910194" fontAlgn="t"/>
            <a:r>
              <a:rPr lang="en-US" dirty="0">
                <a:solidFill>
                  <a:prstClr val="black"/>
                </a:solidFill>
              </a:rPr>
              <a:t>Input</a:t>
            </a:r>
          </a:p>
          <a:p>
            <a:pPr defTabSz="910194" fontAlgn="t"/>
            <a:r>
              <a:rPr lang="en-US" dirty="0">
                <a:solidFill>
                  <a:srgbClr val="FF0000"/>
                </a:solidFill>
              </a:rPr>
              <a:t>3x3 conv, 64</a:t>
            </a:r>
          </a:p>
          <a:p>
            <a:pPr defTabSz="910194" fontAlgn="t"/>
            <a:r>
              <a:rPr lang="en-US" dirty="0">
                <a:solidFill>
                  <a:srgbClr val="FF0000"/>
                </a:solidFill>
              </a:rPr>
              <a:t>3x3 conv, 64</a:t>
            </a:r>
          </a:p>
          <a:p>
            <a:pPr defTabSz="910194" fontAlgn="t"/>
            <a:r>
              <a:rPr lang="en-US" dirty="0">
                <a:solidFill>
                  <a:srgbClr val="0000FF"/>
                </a:solidFill>
                <a:cs typeface="Arial"/>
              </a:rPr>
              <a:t>Pool </a:t>
            </a:r>
          </a:p>
          <a:p>
            <a:pPr defTabSz="910194" fontAlgn="t"/>
            <a:r>
              <a:rPr lang="en-US" dirty="0">
                <a:solidFill>
                  <a:srgbClr val="FF0000"/>
                </a:solidFill>
              </a:rPr>
              <a:t>3x3 conv, 128</a:t>
            </a:r>
          </a:p>
          <a:p>
            <a:pPr defTabSz="910194" fontAlgn="t"/>
            <a:r>
              <a:rPr lang="en-US" dirty="0">
                <a:solidFill>
                  <a:srgbClr val="FF0000"/>
                </a:solidFill>
              </a:rPr>
              <a:t>3x3 conv, 128</a:t>
            </a:r>
          </a:p>
          <a:p>
            <a:pPr defTabSz="910194" fontAlgn="t"/>
            <a:r>
              <a:rPr lang="en-US" dirty="0">
                <a:solidFill>
                  <a:srgbClr val="0000FF"/>
                </a:solidFill>
                <a:cs typeface="Arial"/>
              </a:rPr>
              <a:t>Pool </a:t>
            </a:r>
          </a:p>
          <a:p>
            <a:pPr defTabSz="910194" fontAlgn="t"/>
            <a:r>
              <a:rPr lang="en-US" dirty="0">
                <a:solidFill>
                  <a:srgbClr val="FF0000"/>
                </a:solidFill>
              </a:rPr>
              <a:t>3x3 conv, 256</a:t>
            </a:r>
          </a:p>
          <a:p>
            <a:pPr defTabSz="910194" fontAlgn="t"/>
            <a:r>
              <a:rPr lang="en-US" dirty="0">
                <a:solidFill>
                  <a:srgbClr val="FF0000"/>
                </a:solidFill>
              </a:rPr>
              <a:t>3x3 conv, 256</a:t>
            </a:r>
          </a:p>
          <a:p>
            <a:pPr defTabSz="910194" fontAlgn="t"/>
            <a:r>
              <a:rPr lang="en-US" dirty="0">
                <a:solidFill>
                  <a:srgbClr val="FF0000"/>
                </a:solidFill>
              </a:rPr>
              <a:t>3x3 conv, 256</a:t>
            </a:r>
          </a:p>
          <a:p>
            <a:pPr defTabSz="910194" fontAlgn="t"/>
            <a:r>
              <a:rPr lang="en-US" dirty="0">
                <a:solidFill>
                  <a:srgbClr val="0000FF"/>
                </a:solidFill>
                <a:cs typeface="Arial"/>
              </a:rPr>
              <a:t>Pool </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0000FF"/>
                </a:solidFill>
                <a:cs typeface="Arial"/>
              </a:rPr>
              <a:t>Pool</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0000FF"/>
                </a:solidFill>
                <a:cs typeface="Arial"/>
              </a:rPr>
              <a:t>Pool </a:t>
            </a:r>
          </a:p>
          <a:p>
            <a:pPr defTabSz="910194" fontAlgn="t"/>
            <a:r>
              <a:rPr lang="en-US" spc="-6" dirty="0">
                <a:solidFill>
                  <a:srgbClr val="E69038"/>
                </a:solidFill>
                <a:cs typeface="Arial"/>
              </a:rPr>
              <a:t>FC 4096</a:t>
            </a:r>
          </a:p>
          <a:p>
            <a:pPr defTabSz="910194" fontAlgn="t"/>
            <a:r>
              <a:rPr lang="en-US" spc="-6" dirty="0">
                <a:solidFill>
                  <a:srgbClr val="E69038"/>
                </a:solidFill>
                <a:cs typeface="Arial"/>
              </a:rPr>
              <a:t>FC 4096</a:t>
            </a:r>
          </a:p>
          <a:p>
            <a:pPr defTabSz="910194" fontAlgn="t"/>
            <a:r>
              <a:rPr lang="en-US" spc="-6" dirty="0">
                <a:solidFill>
                  <a:srgbClr val="E69038"/>
                </a:solidFill>
                <a:cs typeface="Arial"/>
              </a:rPr>
              <a:t>FC 1000</a:t>
            </a:r>
          </a:p>
          <a:p>
            <a:pPr defTabSz="910194" fontAlgn="t"/>
            <a:r>
              <a:rPr lang="en-US" dirty="0" err="1">
                <a:solidFill>
                  <a:prstClr val="black"/>
                </a:solidFill>
              </a:rPr>
              <a:t>Softmax</a:t>
            </a:r>
            <a:endParaRPr lang="en-US" dirty="0">
              <a:solidFill>
                <a:prstClr val="black"/>
              </a:solidFill>
            </a:endParaRPr>
          </a:p>
        </p:txBody>
      </p:sp>
    </p:spTree>
    <p:extLst>
      <p:ext uri="{BB962C8B-B14F-4D97-AF65-F5344CB8AC3E}">
        <p14:creationId xmlns:p14="http://schemas.microsoft.com/office/powerpoint/2010/main" val="1798642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5918200" y="654800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8" name="Rectangle 7"/>
          <p:cNvSpPr/>
          <p:nvPr/>
        </p:nvSpPr>
        <p:spPr>
          <a:xfrm>
            <a:off x="38122" y="38698"/>
            <a:ext cx="8686800" cy="6679013"/>
          </a:xfrm>
          <a:prstGeom prst="rect">
            <a:avLst/>
          </a:prstGeom>
          <a:ln>
            <a:noFill/>
          </a:ln>
        </p:spPr>
        <p:txBody>
          <a:bodyPr wrap="square" lIns="91021" tIns="45513" rIns="91021" bIns="45513">
            <a:spAutoFit/>
          </a:bodyPr>
          <a:lstStyle/>
          <a:p>
            <a:pPr defTabSz="910194" fontAlgn="t"/>
            <a:r>
              <a:rPr lang="en-US" dirty="0">
                <a:solidFill>
                  <a:prstClr val="black"/>
                </a:solidFill>
              </a:rPr>
              <a:t>Input		memory:  224*224*3=150K	  </a:t>
            </a:r>
            <a:r>
              <a:rPr lang="en-US" dirty="0" err="1">
                <a:solidFill>
                  <a:prstClr val="black"/>
                </a:solidFill>
              </a:rPr>
              <a:t>params</a:t>
            </a:r>
            <a:r>
              <a:rPr lang="en-US" dirty="0">
                <a:solidFill>
                  <a:prstClr val="black"/>
                </a:solidFill>
              </a:rPr>
              <a:t>: 0			</a:t>
            </a:r>
          </a:p>
          <a:p>
            <a:pPr defTabSz="910194" fontAlgn="t"/>
            <a:r>
              <a:rPr lang="en-US" dirty="0">
                <a:solidFill>
                  <a:srgbClr val="FF0000"/>
                </a:solidFill>
              </a:rPr>
              <a:t>3x3 conv, 64	memory:  224*224*64=3.2M	  </a:t>
            </a:r>
            <a:r>
              <a:rPr lang="en-US" dirty="0" err="1">
                <a:solidFill>
                  <a:srgbClr val="FF0000"/>
                </a:solidFill>
              </a:rPr>
              <a:t>params</a:t>
            </a:r>
            <a:r>
              <a:rPr lang="en-US" dirty="0">
                <a:solidFill>
                  <a:srgbClr val="FF0000"/>
                </a:solidFill>
              </a:rPr>
              <a:t>: (3*3*3)*64 = 1,728 	</a:t>
            </a:r>
          </a:p>
          <a:p>
            <a:pPr defTabSz="910194" fontAlgn="t"/>
            <a:r>
              <a:rPr lang="en-US" dirty="0">
                <a:solidFill>
                  <a:srgbClr val="FF0000"/>
                </a:solidFill>
              </a:rPr>
              <a:t>3x3 conv, 64	memory:  224*224*64=3.2M	  </a:t>
            </a:r>
            <a:r>
              <a:rPr lang="en-US" dirty="0" err="1">
                <a:solidFill>
                  <a:srgbClr val="FF0000"/>
                </a:solidFill>
              </a:rPr>
              <a:t>params</a:t>
            </a:r>
            <a:r>
              <a:rPr lang="en-US" dirty="0">
                <a:solidFill>
                  <a:srgbClr val="FF0000"/>
                </a:solidFill>
              </a:rPr>
              <a:t>: (3*3*64)*64 = 36,864</a:t>
            </a:r>
          </a:p>
          <a:p>
            <a:pPr defTabSz="910194" fontAlgn="t"/>
            <a:r>
              <a:rPr lang="en-US" dirty="0">
                <a:solidFill>
                  <a:srgbClr val="0000FF"/>
                </a:solidFill>
              </a:rPr>
              <a:t>Pool 		memory:  112*112*64=800K	  </a:t>
            </a:r>
            <a:r>
              <a:rPr lang="en-US" dirty="0" err="1">
                <a:solidFill>
                  <a:srgbClr val="0000FF"/>
                </a:solidFill>
              </a:rPr>
              <a:t>params</a:t>
            </a:r>
            <a:r>
              <a:rPr lang="en-US" dirty="0">
                <a:solidFill>
                  <a:srgbClr val="0000FF"/>
                </a:solidFill>
              </a:rPr>
              <a:t>: 0			</a:t>
            </a:r>
          </a:p>
          <a:p>
            <a:pPr defTabSz="910194" fontAlgn="t"/>
            <a:r>
              <a:rPr lang="en-US" dirty="0">
                <a:solidFill>
                  <a:srgbClr val="FF0000"/>
                </a:solidFill>
              </a:rPr>
              <a:t>3x3 conv, 128	memory:  112*112*128=1.6M	 </a:t>
            </a:r>
            <a:r>
              <a:rPr lang="en-US" dirty="0" err="1">
                <a:solidFill>
                  <a:srgbClr val="FF0000"/>
                </a:solidFill>
              </a:rPr>
              <a:t>params</a:t>
            </a:r>
            <a:r>
              <a:rPr lang="en-US" dirty="0">
                <a:solidFill>
                  <a:srgbClr val="FF0000"/>
                </a:solidFill>
              </a:rPr>
              <a:t>: (3*3*64)*128 = 73,728 	</a:t>
            </a:r>
          </a:p>
          <a:p>
            <a:pPr defTabSz="910194" fontAlgn="t"/>
            <a:r>
              <a:rPr lang="en-US" dirty="0">
                <a:solidFill>
                  <a:srgbClr val="FF0000"/>
                </a:solidFill>
              </a:rPr>
              <a:t>3x3 conv, 128	memory:  112*112*128=1.6M	 </a:t>
            </a:r>
            <a:r>
              <a:rPr lang="en-US" dirty="0" err="1">
                <a:solidFill>
                  <a:srgbClr val="FF0000"/>
                </a:solidFill>
              </a:rPr>
              <a:t>params</a:t>
            </a:r>
            <a:r>
              <a:rPr lang="en-US" dirty="0">
                <a:solidFill>
                  <a:srgbClr val="FF0000"/>
                </a:solidFill>
              </a:rPr>
              <a:t>: (3*3*128)*128 = 147,456</a:t>
            </a:r>
          </a:p>
          <a:p>
            <a:pPr defTabSz="910194" fontAlgn="t"/>
            <a:r>
              <a:rPr lang="en-US" dirty="0">
                <a:solidFill>
                  <a:srgbClr val="0000FF"/>
                </a:solidFill>
              </a:rPr>
              <a:t>Pool 		memory:  56*56*128=400K	  </a:t>
            </a:r>
            <a:r>
              <a:rPr lang="en-US" dirty="0" err="1">
                <a:solidFill>
                  <a:srgbClr val="0000FF"/>
                </a:solidFill>
              </a:rPr>
              <a:t>params</a:t>
            </a:r>
            <a:r>
              <a:rPr lang="en-US" dirty="0">
                <a:solidFill>
                  <a:srgbClr val="0000FF"/>
                </a:solidFill>
              </a:rPr>
              <a:t>: 0			</a:t>
            </a:r>
          </a:p>
          <a:p>
            <a:pPr defTabSz="910194" fontAlgn="t"/>
            <a:r>
              <a:rPr lang="en-US" dirty="0">
                <a:solidFill>
                  <a:srgbClr val="FF0000"/>
                </a:solidFill>
              </a:rPr>
              <a:t>3x3 conv, 256	memory:  56*56*256=800K 	  </a:t>
            </a:r>
            <a:r>
              <a:rPr lang="en-US" dirty="0" err="1">
                <a:solidFill>
                  <a:srgbClr val="FF0000"/>
                </a:solidFill>
              </a:rPr>
              <a:t>params</a:t>
            </a:r>
            <a:r>
              <a:rPr lang="en-US" dirty="0">
                <a:solidFill>
                  <a:srgbClr val="FF0000"/>
                </a:solidFill>
              </a:rPr>
              <a:t>: (3*3*128)*256 = 294,912 	</a:t>
            </a:r>
          </a:p>
          <a:p>
            <a:pPr defTabSz="910194" fontAlgn="t"/>
            <a:r>
              <a:rPr lang="en-US" dirty="0">
                <a:solidFill>
                  <a:srgbClr val="FF0000"/>
                </a:solidFill>
              </a:rPr>
              <a:t>3x3 conv, 256	memory:  56*56*256=800K 	  </a:t>
            </a:r>
            <a:r>
              <a:rPr lang="en-US" dirty="0" err="1">
                <a:solidFill>
                  <a:srgbClr val="FF0000"/>
                </a:solidFill>
              </a:rPr>
              <a:t>params</a:t>
            </a:r>
            <a:r>
              <a:rPr lang="en-US" dirty="0">
                <a:solidFill>
                  <a:srgbClr val="FF0000"/>
                </a:solidFill>
              </a:rPr>
              <a:t>: (3*3*256)*256 = 589,824 	</a:t>
            </a:r>
          </a:p>
          <a:p>
            <a:pPr defTabSz="910194" fontAlgn="t"/>
            <a:r>
              <a:rPr lang="en-US" dirty="0">
                <a:solidFill>
                  <a:srgbClr val="FF0000"/>
                </a:solidFill>
              </a:rPr>
              <a:t>3x3 conv, 256	memory:  56*56*256=800K 	  </a:t>
            </a:r>
            <a:r>
              <a:rPr lang="en-US" dirty="0" err="1">
                <a:solidFill>
                  <a:srgbClr val="FF0000"/>
                </a:solidFill>
              </a:rPr>
              <a:t>params</a:t>
            </a:r>
            <a:r>
              <a:rPr lang="en-US" dirty="0">
                <a:solidFill>
                  <a:srgbClr val="FF0000"/>
                </a:solidFill>
              </a:rPr>
              <a:t>: (3*3*256)*256 = 589,824	</a:t>
            </a:r>
          </a:p>
          <a:p>
            <a:pPr defTabSz="910194" fontAlgn="t"/>
            <a:r>
              <a:rPr lang="en-US" dirty="0">
                <a:solidFill>
                  <a:srgbClr val="0000FF"/>
                </a:solidFill>
              </a:rPr>
              <a:t>Pool 		memory:  28*28*256=200K	  </a:t>
            </a:r>
            <a:r>
              <a:rPr lang="en-US" dirty="0" err="1">
                <a:solidFill>
                  <a:srgbClr val="0000FF"/>
                </a:solidFill>
              </a:rPr>
              <a:t>params</a:t>
            </a:r>
            <a:r>
              <a:rPr lang="en-US" dirty="0">
                <a:solidFill>
                  <a:srgbClr val="0000FF"/>
                </a:solidFill>
              </a:rPr>
              <a:t>: 0			</a:t>
            </a:r>
          </a:p>
          <a:p>
            <a:pPr defTabSz="910194" fontAlgn="t"/>
            <a:r>
              <a:rPr lang="en-US" dirty="0">
                <a:solidFill>
                  <a:srgbClr val="FF0000"/>
                </a:solidFill>
              </a:rPr>
              <a:t>3x3 conv, 512	memory:  28*28*512=400K 	  </a:t>
            </a:r>
            <a:r>
              <a:rPr lang="en-US" dirty="0" err="1">
                <a:solidFill>
                  <a:srgbClr val="FF0000"/>
                </a:solidFill>
              </a:rPr>
              <a:t>params</a:t>
            </a:r>
            <a:r>
              <a:rPr lang="en-US" dirty="0">
                <a:solidFill>
                  <a:srgbClr val="FF0000"/>
                </a:solidFill>
              </a:rPr>
              <a:t>: (3*3*256)*512 = 1,179,648 	</a:t>
            </a:r>
          </a:p>
          <a:p>
            <a:pPr defTabSz="910194" fontAlgn="t"/>
            <a:r>
              <a:rPr lang="en-US" dirty="0">
                <a:solidFill>
                  <a:srgbClr val="FF0000"/>
                </a:solidFill>
              </a:rPr>
              <a:t>3x3 conv, 512	memory:  28*28*512=400K 	  </a:t>
            </a:r>
            <a:r>
              <a:rPr lang="en-US" dirty="0" err="1">
                <a:solidFill>
                  <a:srgbClr val="FF0000"/>
                </a:solidFill>
              </a:rPr>
              <a:t>params</a:t>
            </a:r>
            <a:r>
              <a:rPr lang="en-US" dirty="0">
                <a:solidFill>
                  <a:srgbClr val="FF0000"/>
                </a:solidFill>
              </a:rPr>
              <a:t>: (3*3*512)*512 = 2,359,296 	</a:t>
            </a:r>
          </a:p>
          <a:p>
            <a:pPr defTabSz="910194" fontAlgn="t"/>
            <a:r>
              <a:rPr lang="en-US" dirty="0">
                <a:solidFill>
                  <a:srgbClr val="FF0000"/>
                </a:solidFill>
              </a:rPr>
              <a:t>3x3 conv, 512	memory:  28*28*512=400K	  </a:t>
            </a:r>
            <a:r>
              <a:rPr lang="en-US" dirty="0" err="1">
                <a:solidFill>
                  <a:srgbClr val="FF0000"/>
                </a:solidFill>
              </a:rPr>
              <a:t>params</a:t>
            </a:r>
            <a:r>
              <a:rPr lang="en-US" dirty="0">
                <a:solidFill>
                  <a:srgbClr val="FF0000"/>
                </a:solidFill>
              </a:rPr>
              <a:t>: (3*3*512)*512 = 2,359,296	</a:t>
            </a:r>
          </a:p>
          <a:p>
            <a:pPr defTabSz="910194" fontAlgn="t"/>
            <a:r>
              <a:rPr lang="en-US" dirty="0">
                <a:solidFill>
                  <a:srgbClr val="0000FF"/>
                </a:solidFill>
              </a:rPr>
              <a:t>Pool		memory:  14*14*512=100K	  </a:t>
            </a:r>
            <a:r>
              <a:rPr lang="en-US" dirty="0" err="1">
                <a:solidFill>
                  <a:srgbClr val="0000FF"/>
                </a:solidFill>
              </a:rPr>
              <a:t>params</a:t>
            </a:r>
            <a:r>
              <a:rPr lang="en-US" dirty="0">
                <a:solidFill>
                  <a:srgbClr val="0000FF"/>
                </a:solidFill>
              </a:rPr>
              <a:t>: 0			</a:t>
            </a:r>
          </a:p>
          <a:p>
            <a:pPr defTabSz="910194" fontAlgn="t"/>
            <a:r>
              <a:rPr lang="en-US" dirty="0">
                <a:solidFill>
                  <a:srgbClr val="FF0000"/>
                </a:solidFill>
              </a:rPr>
              <a:t>3x3 conv, 512	memory:  14*14*512=100K 	  </a:t>
            </a:r>
            <a:r>
              <a:rPr lang="en-US" dirty="0" err="1">
                <a:solidFill>
                  <a:srgbClr val="FF0000"/>
                </a:solidFill>
              </a:rPr>
              <a:t>params</a:t>
            </a:r>
            <a:r>
              <a:rPr lang="en-US" dirty="0">
                <a:solidFill>
                  <a:srgbClr val="FF0000"/>
                </a:solidFill>
              </a:rPr>
              <a:t>: (3*3*512)*512 = 2,359,296 	</a:t>
            </a:r>
          </a:p>
          <a:p>
            <a:pPr defTabSz="910194" fontAlgn="t"/>
            <a:r>
              <a:rPr lang="en-US" dirty="0">
                <a:solidFill>
                  <a:srgbClr val="FF0000"/>
                </a:solidFill>
              </a:rPr>
              <a:t>3x3 conv, 512	memory:  14*14*512=100K 	  </a:t>
            </a:r>
            <a:r>
              <a:rPr lang="en-US" dirty="0" err="1">
                <a:solidFill>
                  <a:srgbClr val="FF0000"/>
                </a:solidFill>
              </a:rPr>
              <a:t>params</a:t>
            </a:r>
            <a:r>
              <a:rPr lang="en-US" dirty="0">
                <a:solidFill>
                  <a:srgbClr val="FF0000"/>
                </a:solidFill>
              </a:rPr>
              <a:t>: (3*3*512)*512 = 2,359,296 	</a:t>
            </a:r>
          </a:p>
          <a:p>
            <a:pPr defTabSz="910194" fontAlgn="t"/>
            <a:r>
              <a:rPr lang="en-US" dirty="0">
                <a:solidFill>
                  <a:srgbClr val="FF0000"/>
                </a:solidFill>
              </a:rPr>
              <a:t>3x3 conv, 512	memory:  14*14*512=100K 	  </a:t>
            </a:r>
            <a:r>
              <a:rPr lang="en-US" dirty="0" err="1">
                <a:solidFill>
                  <a:srgbClr val="FF0000"/>
                </a:solidFill>
              </a:rPr>
              <a:t>params</a:t>
            </a:r>
            <a:r>
              <a:rPr lang="en-US" dirty="0">
                <a:solidFill>
                  <a:srgbClr val="FF0000"/>
                </a:solidFill>
              </a:rPr>
              <a:t>: (3*3*512)*512 = 2,359,296	</a:t>
            </a:r>
          </a:p>
          <a:p>
            <a:pPr defTabSz="910194" fontAlgn="t"/>
            <a:r>
              <a:rPr lang="en-US" dirty="0">
                <a:solidFill>
                  <a:srgbClr val="0000FF"/>
                </a:solidFill>
              </a:rPr>
              <a:t>Pool 		memory:  7*7*512=25K  	  </a:t>
            </a:r>
            <a:r>
              <a:rPr lang="en-US" dirty="0" err="1">
                <a:solidFill>
                  <a:srgbClr val="0000FF"/>
                </a:solidFill>
              </a:rPr>
              <a:t>params</a:t>
            </a:r>
            <a:r>
              <a:rPr lang="en-US" dirty="0">
                <a:solidFill>
                  <a:srgbClr val="0000FF"/>
                </a:solidFill>
              </a:rPr>
              <a:t>: 0			</a:t>
            </a:r>
          </a:p>
          <a:p>
            <a:pPr defTabSz="910194" fontAlgn="t"/>
            <a:r>
              <a:rPr lang="en-US" spc="-6" dirty="0">
                <a:solidFill>
                  <a:srgbClr val="E69038"/>
                </a:solidFill>
                <a:cs typeface="Arial"/>
              </a:rPr>
              <a:t>FC 4096		memory:  4096  	</a:t>
            </a:r>
            <a:r>
              <a:rPr lang="en-US" spc="-6" dirty="0" err="1">
                <a:solidFill>
                  <a:srgbClr val="E69038"/>
                </a:solidFill>
                <a:cs typeface="Arial"/>
              </a:rPr>
              <a:t>params</a:t>
            </a:r>
            <a:r>
              <a:rPr lang="en-US" spc="-6" dirty="0">
                <a:solidFill>
                  <a:srgbClr val="E69038"/>
                </a:solidFill>
                <a:cs typeface="Arial"/>
              </a:rPr>
              <a:t>: 7*7*512*4096 = 102,760,448		</a:t>
            </a:r>
          </a:p>
          <a:p>
            <a:pPr defTabSz="910194" fontAlgn="t"/>
            <a:r>
              <a:rPr lang="en-US" spc="-6" dirty="0">
                <a:solidFill>
                  <a:srgbClr val="E69038"/>
                </a:solidFill>
                <a:cs typeface="Arial"/>
              </a:rPr>
              <a:t>FC 4096		memory:  4096  	</a:t>
            </a:r>
            <a:r>
              <a:rPr lang="en-US" spc="-6" dirty="0" err="1">
                <a:solidFill>
                  <a:srgbClr val="E69038"/>
                </a:solidFill>
                <a:cs typeface="Arial"/>
              </a:rPr>
              <a:t>params</a:t>
            </a:r>
            <a:r>
              <a:rPr lang="en-US" spc="-6" dirty="0">
                <a:solidFill>
                  <a:srgbClr val="E69038"/>
                </a:solidFill>
                <a:cs typeface="Arial"/>
              </a:rPr>
              <a:t>: 4096*4096 = 16,777,216		</a:t>
            </a:r>
          </a:p>
          <a:p>
            <a:pPr defTabSz="910194" fontAlgn="t"/>
            <a:r>
              <a:rPr lang="en-US" spc="-6" dirty="0">
                <a:solidFill>
                  <a:srgbClr val="E69038"/>
                </a:solidFill>
                <a:cs typeface="Arial"/>
              </a:rPr>
              <a:t>FC 1000		memory:  1000  	</a:t>
            </a:r>
            <a:r>
              <a:rPr lang="en-US" spc="-6" dirty="0" err="1">
                <a:solidFill>
                  <a:srgbClr val="E69038"/>
                </a:solidFill>
                <a:cs typeface="Arial"/>
              </a:rPr>
              <a:t>params</a:t>
            </a:r>
            <a:r>
              <a:rPr lang="en-US" spc="-6" dirty="0">
                <a:solidFill>
                  <a:srgbClr val="E69038"/>
                </a:solidFill>
                <a:cs typeface="Arial"/>
              </a:rPr>
              <a:t>: 4096*1000 = 4,096,000</a:t>
            </a:r>
            <a:r>
              <a:rPr lang="en-US" dirty="0">
                <a:solidFill>
                  <a:prstClr val="black"/>
                </a:solidFill>
              </a:rPr>
              <a:t>		</a:t>
            </a:r>
          </a:p>
        </p:txBody>
      </p:sp>
      <p:sp>
        <p:nvSpPr>
          <p:cNvPr id="7" name="Rectangle 6"/>
          <p:cNvSpPr/>
          <p:nvPr/>
        </p:nvSpPr>
        <p:spPr>
          <a:xfrm>
            <a:off x="1930401" y="342921"/>
            <a:ext cx="27432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2" name="Rectangle 11"/>
          <p:cNvSpPr/>
          <p:nvPr/>
        </p:nvSpPr>
        <p:spPr>
          <a:xfrm>
            <a:off x="3714772" y="5848372"/>
            <a:ext cx="3676628"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Tree>
    <p:extLst>
      <p:ext uri="{BB962C8B-B14F-4D97-AF65-F5344CB8AC3E}">
        <p14:creationId xmlns:p14="http://schemas.microsoft.com/office/powerpoint/2010/main" val="2047052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 y="1"/>
            <a:ext cx="9143998" cy="380999"/>
          </a:xfrm>
        </p:spPr>
        <p:txBody>
          <a:bodyPr/>
          <a:lstStyle/>
          <a:p>
            <a:pPr algn="ctr"/>
            <a:r>
              <a:rPr lang="en-US" sz="3600" dirty="0" smtClean="0"/>
              <a:t>Inspiration: </a:t>
            </a:r>
            <a:r>
              <a:rPr lang="en-US" sz="3600" dirty="0" smtClean="0"/>
              <a:t>human/animal </a:t>
            </a:r>
            <a:r>
              <a:rPr lang="en-US" sz="3600" dirty="0" smtClean="0"/>
              <a:t>visual cortex</a:t>
            </a:r>
            <a:endParaRPr lang="en-US" sz="3600" dirty="0"/>
          </a:p>
        </p:txBody>
      </p:sp>
      <p:sp>
        <p:nvSpPr>
          <p:cNvPr id="3" name="TextBox 2"/>
          <p:cNvSpPr txBox="1"/>
          <p:nvPr/>
        </p:nvSpPr>
        <p:spPr>
          <a:xfrm>
            <a:off x="0" y="6248399"/>
            <a:ext cx="9144000" cy="457201"/>
          </a:xfrm>
          <a:prstGeom prst="rect">
            <a:avLst/>
          </a:prstGeom>
          <a:noFill/>
        </p:spPr>
        <p:txBody>
          <a:bodyPr wrap="square" lIns="90700" tIns="45354" rIns="90700" bIns="45354" rtlCol="0">
            <a:noAutofit/>
          </a:bodyPr>
          <a:lstStyle/>
          <a:p>
            <a:pPr marL="226770" indent="-226770">
              <a:lnSpc>
                <a:spcPct val="80000"/>
              </a:lnSpc>
              <a:buFont typeface="Arial" panose="020B0604020202020204" pitchFamily="34" charset="0"/>
              <a:buChar char="•"/>
            </a:pPr>
            <a:r>
              <a:rPr lang="en-US" sz="2400" b="1" dirty="0"/>
              <a:t>Layers of neurons: pixels, edges, shapes, primitives, </a:t>
            </a:r>
            <a:r>
              <a:rPr lang="en-US" sz="2400" b="1" dirty="0" smtClean="0"/>
              <a:t>scenes</a:t>
            </a:r>
          </a:p>
          <a:p>
            <a:pPr marL="226770" indent="-226770">
              <a:lnSpc>
                <a:spcPct val="80000"/>
              </a:lnSpc>
              <a:buFont typeface="Arial" panose="020B0604020202020204" pitchFamily="34" charset="0"/>
              <a:buChar char="•"/>
            </a:pPr>
            <a:r>
              <a:rPr lang="en-US" sz="2400" b="1" dirty="0" smtClean="0"/>
              <a:t>E.g. Layer 4 responds to bands w/ given slant, contrasting edges</a:t>
            </a:r>
            <a:endParaRPr lang="en-US" sz="2400" b="1" dirty="0"/>
          </a:p>
        </p:txBody>
      </p:sp>
      <p:pic>
        <p:nvPicPr>
          <p:cNvPr id="1026" name="Picture 2" descr="https://ars.els-cdn.com/content/image/1-s2.0-S2211124716301711-fx1_lr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1574" y="2438453"/>
            <a:ext cx="3882301" cy="3757137"/>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pic>
        <p:nvPicPr>
          <p:cNvPr id="4" name="Picture 3"/>
          <p:cNvPicPr>
            <a:picLocks noChangeAspect="1"/>
          </p:cNvPicPr>
          <p:nvPr/>
        </p:nvPicPr>
        <p:blipFill>
          <a:blip r:embed="rId3"/>
          <a:stretch>
            <a:fillRect/>
          </a:stretch>
        </p:blipFill>
        <p:spPr>
          <a:xfrm>
            <a:off x="152473" y="2556118"/>
            <a:ext cx="3356701" cy="3639472"/>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52475" y="572885"/>
            <a:ext cx="3356701" cy="1892564"/>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3654718" y="572885"/>
            <a:ext cx="2490407" cy="958089"/>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6"/>
          <a:stretch>
            <a:fillRect/>
          </a:stretch>
        </p:blipFill>
        <p:spPr>
          <a:xfrm>
            <a:off x="3661576" y="1586102"/>
            <a:ext cx="2483621" cy="797212"/>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7"/>
          <a:stretch>
            <a:fillRect/>
          </a:stretch>
        </p:blipFill>
        <p:spPr>
          <a:xfrm>
            <a:off x="6203952" y="572885"/>
            <a:ext cx="2901949" cy="1810409"/>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8"/>
          <a:stretch>
            <a:fillRect/>
          </a:stretch>
        </p:blipFill>
        <p:spPr>
          <a:xfrm>
            <a:off x="7608093" y="2438400"/>
            <a:ext cx="1497806" cy="277546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96855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VGGNet</a:t>
            </a:r>
            <a:endParaRPr lang="en-US" dirty="0">
              <a:latin typeface="+mn-lt"/>
            </a:endParaRPr>
          </a:p>
        </p:txBody>
      </p:sp>
      <p:sp>
        <p:nvSpPr>
          <p:cNvPr id="64" name="TextBox 63"/>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76" name="Content Placeholder 2"/>
          <p:cNvSpPr>
            <a:spLocks noGrp="1"/>
          </p:cNvSpPr>
          <p:nvPr>
            <p:ph idx="1"/>
          </p:nvPr>
        </p:nvSpPr>
        <p:spPr>
          <a:xfrm>
            <a:off x="228601" y="1447823"/>
            <a:ext cx="8839200" cy="4678364"/>
          </a:xfrm>
        </p:spPr>
        <p:txBody>
          <a:bodyPr>
            <a:noAutofit/>
          </a:bodyPr>
          <a:lstStyle/>
          <a:p>
            <a:pPr marL="0" indent="0">
              <a:buNone/>
            </a:pPr>
            <a:r>
              <a:rPr lang="en-US" sz="2600" b="1" dirty="0"/>
              <a:t>Details/Retrospectives </a:t>
            </a:r>
            <a:r>
              <a:rPr lang="en-US" sz="2600" dirty="0">
                <a:cs typeface="Arial"/>
              </a:rPr>
              <a:t>:</a:t>
            </a:r>
          </a:p>
          <a:p>
            <a:r>
              <a:rPr lang="en-US" sz="2600" dirty="0"/>
              <a:t>ILSVRC’14 2nd in classification, 1st in localization</a:t>
            </a:r>
          </a:p>
          <a:p>
            <a:r>
              <a:rPr lang="en-US" sz="2600" dirty="0"/>
              <a:t>Similar training procedure as </a:t>
            </a:r>
            <a:r>
              <a:rPr lang="en-US" sz="2600" dirty="0" err="1"/>
              <a:t>AlexNet</a:t>
            </a:r>
            <a:endParaRPr lang="en-US" sz="2600" dirty="0"/>
          </a:p>
          <a:p>
            <a:r>
              <a:rPr lang="en-US" sz="2600" dirty="0"/>
              <a:t>No Local Response </a:t>
            </a:r>
            <a:r>
              <a:rPr lang="en-US" sz="2600" dirty="0" err="1"/>
              <a:t>Normalisation</a:t>
            </a:r>
            <a:r>
              <a:rPr lang="en-US" sz="2600" dirty="0"/>
              <a:t> (LRN)</a:t>
            </a:r>
          </a:p>
          <a:p>
            <a:r>
              <a:rPr lang="en-US" sz="2600" dirty="0"/>
              <a:t>Use VGG16 or VGG19 (VGG19 only slightly better, more memory)</a:t>
            </a:r>
          </a:p>
          <a:p>
            <a:r>
              <a:rPr lang="en-US" sz="2600" dirty="0"/>
              <a:t>Use ensembles for best results</a:t>
            </a:r>
          </a:p>
          <a:p>
            <a:r>
              <a:rPr lang="en-US" sz="2600" dirty="0"/>
              <a:t>FC7 features generalize well to other tasks</a:t>
            </a:r>
          </a:p>
          <a:p>
            <a:r>
              <a:rPr lang="en-US" sz="2400" dirty="0"/>
              <a:t>Trained on 4 </a:t>
            </a:r>
            <a:r>
              <a:rPr lang="en-US" sz="2400" dirty="0" err="1"/>
              <a:t>Nvidia</a:t>
            </a:r>
            <a:r>
              <a:rPr lang="en-US" sz="2400" dirty="0"/>
              <a:t> Titan Black GPUs for </a:t>
            </a:r>
            <a:r>
              <a:rPr lang="en-US" sz="2400" b="1" dirty="0"/>
              <a:t>two to three weeks</a:t>
            </a:r>
            <a:r>
              <a:rPr lang="en-US" sz="2400" dirty="0"/>
              <a:t>.</a:t>
            </a:r>
          </a:p>
          <a:p>
            <a:endParaRPr lang="en-US" sz="2200" dirty="0"/>
          </a:p>
          <a:p>
            <a:endParaRPr lang="en-US" sz="2200" dirty="0"/>
          </a:p>
          <a:p>
            <a:pPr lvl="1">
              <a:buFontTx/>
              <a:buChar char="-"/>
            </a:pPr>
            <a:endParaRPr lang="en-US" sz="2200" dirty="0"/>
          </a:p>
          <a:p>
            <a:pPr>
              <a:buFontTx/>
              <a:buChar char="-"/>
            </a:pPr>
            <a:endParaRPr lang="en-US" sz="22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35638187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VGGNet</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a:t>VGG Net reinforced the notion that </a:t>
            </a:r>
            <a:r>
              <a:rPr lang="en-US" sz="2400" b="1" dirty="0"/>
              <a:t>convolutional neural networks have to have a deep network of layers in order for this hierarchical representation of visual data to work</a:t>
            </a:r>
            <a:r>
              <a:rPr lang="en-US" sz="2400" dirty="0"/>
              <a:t>. </a:t>
            </a:r>
          </a:p>
          <a:p>
            <a:pPr marL="0" indent="0">
              <a:buNone/>
            </a:pPr>
            <a:r>
              <a:rPr lang="en-US" sz="2400" dirty="0"/>
              <a:t>Keep it deep. </a:t>
            </a:r>
          </a:p>
          <a:p>
            <a:pPr marL="0" indent="0">
              <a:buNone/>
            </a:pPr>
            <a:r>
              <a:rPr lang="en-US" sz="2400" dirty="0"/>
              <a:t>Keep it simple.</a:t>
            </a:r>
            <a:endParaRPr lang="en-US" sz="2200" dirty="0"/>
          </a:p>
          <a:p>
            <a:pPr marL="0" indent="0">
              <a:buNone/>
            </a:pPr>
            <a:endParaRPr lang="en-US" sz="2200" dirty="0"/>
          </a:p>
          <a:p>
            <a:endParaRPr lang="en-US" sz="2200" dirty="0"/>
          </a:p>
          <a:p>
            <a:pPr lvl="1">
              <a:buFontTx/>
              <a:buChar char="-"/>
            </a:pPr>
            <a:endParaRPr lang="en-US" sz="2200" dirty="0"/>
          </a:p>
          <a:p>
            <a:pPr>
              <a:buFontTx/>
              <a:buChar char="-"/>
            </a:pPr>
            <a:endParaRPr lang="en-US" sz="2200" dirty="0"/>
          </a:p>
        </p:txBody>
      </p:sp>
      <p:sp>
        <p:nvSpPr>
          <p:cNvPr id="64" name="TextBox 63"/>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spTree>
    <p:extLst>
      <p:ext uri="{BB962C8B-B14F-4D97-AF65-F5344CB8AC3E}">
        <p14:creationId xmlns:p14="http://schemas.microsoft.com/office/powerpoint/2010/main" val="17658987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pic>
        <p:nvPicPr>
          <p:cNvPr id="5" name="Slide"/>
          <p:cNvPicPr>
            <a:picLocks noChangeAspect="1"/>
          </p:cNvPicPr>
          <p:nvPr/>
        </p:nvPicPr>
        <p:blipFill rotWithShape="1">
          <a:blip r:embed="rId3"/>
          <a:srcRect l="17812" t="18904" r="18125" b="14986"/>
          <a:stretch/>
        </p:blipFill>
        <p:spPr>
          <a:xfrm>
            <a:off x="1371600" y="2057400"/>
            <a:ext cx="6705600" cy="3892518"/>
          </a:xfrm>
          <a:prstGeom prst="rect">
            <a:avLst/>
          </a:prstGeom>
        </p:spPr>
      </p:pic>
    </p:spTree>
    <p:extLst>
      <p:ext uri="{BB962C8B-B14F-4D97-AF65-F5344CB8AC3E}">
        <p14:creationId xmlns:p14="http://schemas.microsoft.com/office/powerpoint/2010/main" val="18072740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1" anchor="ctr"/>
          <a:lstStyle/>
          <a:p>
            <a:pPr algn="ctr" defTabSz="910194"/>
            <a:endParaRPr lang="he-IL">
              <a:solidFill>
                <a:prstClr val="white"/>
              </a:solidFill>
            </a:endParaRPr>
          </a:p>
        </p:txBody>
      </p:sp>
      <p:sp>
        <p:nvSpPr>
          <p:cNvPr id="2" name="Title 1"/>
          <p:cNvSpPr>
            <a:spLocks noGrp="1"/>
          </p:cNvSpPr>
          <p:nvPr>
            <p:ph type="title"/>
          </p:nvPr>
        </p:nvSpPr>
        <p:spPr/>
        <p:txBody>
          <a:bodyPr/>
          <a:lstStyle/>
          <a:p>
            <a:r>
              <a:rPr lang="en-US" dirty="0" err="1" smtClean="0">
                <a:solidFill>
                  <a:schemeClr val="bg1"/>
                </a:solidFill>
              </a:rPr>
              <a:t>GoogleNet</a:t>
            </a:r>
            <a:endParaRPr lang="en-US" dirty="0">
              <a:solidFill>
                <a:schemeClr val="bg1"/>
              </a:solidFill>
              <a:latin typeface="+mn-lt"/>
            </a:endParaRPr>
          </a:p>
        </p:txBody>
      </p:sp>
      <p:sp>
        <p:nvSpPr>
          <p:cNvPr id="76" name="Content Placeholder 2"/>
          <p:cNvSpPr>
            <a:spLocks noGrp="1"/>
          </p:cNvSpPr>
          <p:nvPr>
            <p:ph idx="1"/>
          </p:nvPr>
        </p:nvSpPr>
        <p:spPr>
          <a:xfrm>
            <a:off x="609621" y="1828823"/>
            <a:ext cx="7848601" cy="4297364"/>
          </a:xfrm>
        </p:spPr>
        <p:txBody>
          <a:bodyPr>
            <a:noAutofit/>
          </a:bodyPr>
          <a:lstStyle/>
          <a:p>
            <a:r>
              <a:rPr lang="en-US" sz="2600" i="1" dirty="0"/>
              <a:t>Going Deeper with Convolutions - Christian </a:t>
            </a:r>
            <a:r>
              <a:rPr lang="en-US" sz="2600" i="1" dirty="0" err="1"/>
              <a:t>Szegedy</a:t>
            </a:r>
            <a:r>
              <a:rPr lang="en-US" sz="2600" i="1" dirty="0"/>
              <a:t> et al.; 2015</a:t>
            </a:r>
          </a:p>
          <a:p>
            <a:r>
              <a:rPr lang="en-US" sz="2800" dirty="0"/>
              <a:t>ILSVRC 2014 competition winner</a:t>
            </a:r>
          </a:p>
          <a:p>
            <a:r>
              <a:rPr lang="en-US" sz="2800" dirty="0"/>
              <a:t>Also significantly deeper than </a:t>
            </a:r>
            <a:r>
              <a:rPr lang="en-US" sz="2800" dirty="0" err="1"/>
              <a:t>AlexNet</a:t>
            </a:r>
            <a:endParaRPr lang="en-US" sz="2800" dirty="0"/>
          </a:p>
          <a:p>
            <a:r>
              <a:rPr lang="en-US" sz="2800" dirty="0"/>
              <a:t>x12 less parameters than </a:t>
            </a:r>
            <a:r>
              <a:rPr lang="en-US" sz="2800" dirty="0" err="1"/>
              <a:t>AlexNet</a:t>
            </a:r>
            <a:endParaRPr lang="en-US" sz="2800" dirty="0"/>
          </a:p>
          <a:p>
            <a:r>
              <a:rPr lang="en-US" sz="2800" dirty="0"/>
              <a:t>Focused on computational efficiency </a:t>
            </a:r>
          </a:p>
          <a:p>
            <a:endParaRPr lang="en-US" sz="2600" dirty="0"/>
          </a:p>
        </p:txBody>
      </p:sp>
      <p:sp>
        <p:nvSpPr>
          <p:cNvPr id="8" name="TextBox 7"/>
          <p:cNvSpPr txBox="1"/>
          <p:nvPr/>
        </p:nvSpPr>
        <p:spPr>
          <a:xfrm>
            <a:off x="6879060" y="6465493"/>
            <a:ext cx="2264483" cy="369089"/>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Szegedy</a:t>
            </a:r>
            <a:r>
              <a:rPr lang="en-US" b="1" dirty="0" smtClean="0">
                <a:solidFill>
                  <a:prstClr val="black"/>
                </a:solidFill>
              </a:rPr>
              <a:t> et al.,</a:t>
            </a:r>
            <a:r>
              <a:rPr lang="en-US" b="1" dirty="0">
                <a:solidFill>
                  <a:prstClr val="black"/>
                </a:solidFill>
              </a:rPr>
              <a:t> </a:t>
            </a:r>
            <a:r>
              <a:rPr lang="en-US" b="1" dirty="0" smtClean="0">
                <a:solidFill>
                  <a:prstClr val="black"/>
                </a:solidFill>
              </a:rPr>
              <a:t>2014]</a:t>
            </a:r>
          </a:p>
        </p:txBody>
      </p:sp>
    </p:spTree>
    <p:extLst>
      <p:ext uri="{BB962C8B-B14F-4D97-AF65-F5344CB8AC3E}">
        <p14:creationId xmlns:p14="http://schemas.microsoft.com/office/powerpoint/2010/main" val="37920042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GoogleNet</a:t>
            </a:r>
            <a:endParaRPr lang="en-US" dirty="0">
              <a:latin typeface="+mn-lt"/>
            </a:endParaRPr>
          </a:p>
        </p:txBody>
      </p:sp>
      <p:sp>
        <p:nvSpPr>
          <p:cNvPr id="76" name="Content Placeholder 2"/>
          <p:cNvSpPr>
            <a:spLocks noGrp="1"/>
          </p:cNvSpPr>
          <p:nvPr>
            <p:ph idx="1"/>
          </p:nvPr>
        </p:nvSpPr>
        <p:spPr>
          <a:xfrm>
            <a:off x="2362201" y="1371645"/>
            <a:ext cx="6705600" cy="4754562"/>
          </a:xfrm>
        </p:spPr>
        <p:txBody>
          <a:bodyPr>
            <a:noAutofit/>
          </a:bodyPr>
          <a:lstStyle/>
          <a:p>
            <a:pPr>
              <a:lnSpc>
                <a:spcPct val="120000"/>
              </a:lnSpc>
            </a:pPr>
            <a:r>
              <a:rPr lang="en-US" sz="2600" dirty="0"/>
              <a:t>22 layers</a:t>
            </a:r>
          </a:p>
          <a:p>
            <a:pPr>
              <a:lnSpc>
                <a:spcPct val="120000"/>
              </a:lnSpc>
            </a:pPr>
            <a:r>
              <a:rPr lang="en-US" sz="2600" dirty="0"/>
              <a:t>Efficient </a:t>
            </a:r>
            <a:r>
              <a:rPr lang="en-US" sz="2600" b="1" dirty="0"/>
              <a:t>“Inception” module </a:t>
            </a:r>
            <a:r>
              <a:rPr lang="en-US" sz="2600" dirty="0"/>
              <a:t>- strayed from the general approach of simply stacking conv and pooling layers on top of each other in a sequential structure</a:t>
            </a:r>
          </a:p>
          <a:p>
            <a:pPr>
              <a:lnSpc>
                <a:spcPct val="120000"/>
              </a:lnSpc>
            </a:pPr>
            <a:r>
              <a:rPr lang="en-US" sz="2600" dirty="0"/>
              <a:t>No FC layers</a:t>
            </a:r>
          </a:p>
          <a:p>
            <a:pPr>
              <a:lnSpc>
                <a:spcPct val="120000"/>
              </a:lnSpc>
            </a:pPr>
            <a:r>
              <a:rPr lang="en-US" sz="2600" dirty="0"/>
              <a:t>Only 5 million parameters!</a:t>
            </a:r>
          </a:p>
          <a:p>
            <a:pPr>
              <a:lnSpc>
                <a:spcPct val="120000"/>
              </a:lnSpc>
            </a:pPr>
            <a:r>
              <a:rPr lang="en-US" sz="2600" dirty="0"/>
              <a:t>ILSVRC’14 classification winner (6.7% top 5 error)</a:t>
            </a:r>
          </a:p>
          <a:p>
            <a:endParaRPr lang="en-US" sz="2600" dirty="0"/>
          </a:p>
          <a:p>
            <a:pPr lvl="1">
              <a:buFontTx/>
              <a:buChar char="-"/>
            </a:pPr>
            <a:endParaRPr lang="en-US" sz="2600" dirty="0"/>
          </a:p>
          <a:p>
            <a:pPr>
              <a:buFontTx/>
              <a:buChar char="-"/>
            </a:pPr>
            <a:endParaRPr lang="en-US" sz="2600" dirty="0"/>
          </a:p>
        </p:txBody>
      </p:sp>
      <p:sp>
        <p:nvSpPr>
          <p:cNvPr id="10" name="TextBox 9"/>
          <p:cNvSpPr txBox="1"/>
          <p:nvPr/>
        </p:nvSpPr>
        <p:spPr>
          <a:xfrm>
            <a:off x="6879060" y="6465493"/>
            <a:ext cx="2264483" cy="369089"/>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Szegedy</a:t>
            </a:r>
            <a:r>
              <a:rPr lang="en-US" b="1" dirty="0" smtClean="0">
                <a:solidFill>
                  <a:prstClr val="black"/>
                </a:solidFill>
              </a:rPr>
              <a:t> et al.,</a:t>
            </a:r>
            <a:r>
              <a:rPr lang="en-US" b="1" dirty="0">
                <a:solidFill>
                  <a:prstClr val="black"/>
                </a:solidFill>
              </a:rPr>
              <a:t> </a:t>
            </a:r>
            <a:r>
              <a:rPr lang="en-US" b="1" dirty="0" smtClean="0">
                <a:solidFill>
                  <a:prstClr val="black"/>
                </a:solidFill>
              </a:rPr>
              <a:t>2014]</a:t>
            </a:r>
          </a:p>
        </p:txBody>
      </p:sp>
      <p:sp>
        <p:nvSpPr>
          <p:cNvPr id="8" name="object 21"/>
          <p:cNvSpPr/>
          <p:nvPr/>
        </p:nvSpPr>
        <p:spPr>
          <a:xfrm>
            <a:off x="228622" y="228600"/>
            <a:ext cx="1981200" cy="6172200"/>
          </a:xfrm>
          <a:prstGeom prst="rect">
            <a:avLst/>
          </a:prstGeom>
          <a:blipFill>
            <a:blip r:embed="rId3" cstate="print"/>
            <a:stretch>
              <a:fillRect/>
            </a:stretch>
          </a:blipFill>
          <a:ln>
            <a:solidFill>
              <a:schemeClr val="tx1"/>
            </a:solidFill>
          </a:ln>
        </p:spPr>
        <p:txBody>
          <a:bodyPr wrap="square" lIns="0" tIns="0" rIns="0" bIns="0" rtlCol="0"/>
          <a:lstStyle/>
          <a:p>
            <a:pPr defTabSz="910194"/>
            <a:endParaRPr>
              <a:solidFill>
                <a:prstClr val="black"/>
              </a:solidFill>
            </a:endParaRPr>
          </a:p>
        </p:txBody>
      </p:sp>
    </p:spTree>
    <p:extLst>
      <p:ext uri="{BB962C8B-B14F-4D97-AF65-F5344CB8AC3E}">
        <p14:creationId xmlns:p14="http://schemas.microsoft.com/office/powerpoint/2010/main" val="36642148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GoogleNet</a:t>
            </a:r>
            <a:endParaRPr lang="en-US" dirty="0">
              <a:latin typeface="+mn-lt"/>
            </a:endParaRPr>
          </a:p>
        </p:txBody>
      </p:sp>
      <p:sp>
        <p:nvSpPr>
          <p:cNvPr id="76" name="Content Placeholder 2"/>
          <p:cNvSpPr>
            <a:spLocks noGrp="1"/>
          </p:cNvSpPr>
          <p:nvPr>
            <p:ph idx="1"/>
          </p:nvPr>
        </p:nvSpPr>
        <p:spPr>
          <a:xfrm>
            <a:off x="228601" y="1600244"/>
            <a:ext cx="8839200" cy="4525963"/>
          </a:xfrm>
        </p:spPr>
        <p:txBody>
          <a:bodyPr>
            <a:normAutofit/>
          </a:bodyPr>
          <a:lstStyle/>
          <a:p>
            <a:pPr marL="0" indent="0">
              <a:lnSpc>
                <a:spcPct val="120000"/>
              </a:lnSpc>
              <a:buNone/>
            </a:pPr>
            <a:r>
              <a:rPr lang="en-US" sz="2200" dirty="0"/>
              <a:t>“</a:t>
            </a:r>
            <a:r>
              <a:rPr lang="en-US" sz="2200" b="1" dirty="0"/>
              <a:t>Inception module”:</a:t>
            </a:r>
            <a:r>
              <a:rPr lang="en-US" sz="2200" dirty="0"/>
              <a:t> design a good local network topology (network within a network) and then stack these modules on top of each other</a:t>
            </a:r>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6879060" y="6465493"/>
            <a:ext cx="2264483" cy="369089"/>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Szegedy</a:t>
            </a:r>
            <a:r>
              <a:rPr lang="en-US" b="1" dirty="0" smtClean="0">
                <a:solidFill>
                  <a:prstClr val="black"/>
                </a:solidFill>
              </a:rPr>
              <a:t> et al.,</a:t>
            </a:r>
            <a:r>
              <a:rPr lang="en-US" b="1" dirty="0">
                <a:solidFill>
                  <a:prstClr val="black"/>
                </a:solidFill>
              </a:rPr>
              <a:t> </a:t>
            </a:r>
            <a:r>
              <a:rPr lang="en-US" b="1" dirty="0" smtClean="0">
                <a:solidFill>
                  <a:prstClr val="black"/>
                </a:solidFill>
              </a:rPr>
              <a:t>2014]</a:t>
            </a:r>
          </a:p>
        </p:txBody>
      </p:sp>
      <p:sp>
        <p:nvSpPr>
          <p:cNvPr id="7" name="object 19"/>
          <p:cNvSpPr/>
          <p:nvPr/>
        </p:nvSpPr>
        <p:spPr>
          <a:xfrm>
            <a:off x="685822" y="2743221"/>
            <a:ext cx="7162800" cy="3200401"/>
          </a:xfrm>
          <a:prstGeom prst="rect">
            <a:avLst/>
          </a:prstGeom>
          <a:blipFill>
            <a:blip r:embed="rId3" cstate="print"/>
            <a:stretch>
              <a:fillRect/>
            </a:stretch>
          </a:blipFill>
        </p:spPr>
        <p:txBody>
          <a:bodyPr wrap="square" lIns="0" tIns="0" rIns="0" bIns="0" rtlCol="0"/>
          <a:lstStyle/>
          <a:p>
            <a:pPr defTabSz="910194"/>
            <a:endParaRPr>
              <a:solidFill>
                <a:prstClr val="black"/>
              </a:solidFill>
            </a:endParaRPr>
          </a:p>
        </p:txBody>
      </p:sp>
      <p:sp>
        <p:nvSpPr>
          <p:cNvPr id="5" name="Rectangle 4"/>
          <p:cNvSpPr/>
          <p:nvPr/>
        </p:nvSpPr>
        <p:spPr>
          <a:xfrm>
            <a:off x="3314701" y="2667006"/>
            <a:ext cx="2514601"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400" b="1" dirty="0">
                <a:solidFill>
                  <a:prstClr val="black"/>
                </a:solidFill>
              </a:rPr>
              <a:t>Filter concatenation</a:t>
            </a:r>
          </a:p>
        </p:txBody>
      </p:sp>
      <p:sp>
        <p:nvSpPr>
          <p:cNvPr id="109" name="Rectangle 108"/>
          <p:cNvSpPr/>
          <p:nvPr/>
        </p:nvSpPr>
        <p:spPr>
          <a:xfrm>
            <a:off x="3352800" y="5334000"/>
            <a:ext cx="2514601"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400" b="1" dirty="0">
                <a:solidFill>
                  <a:prstClr val="black"/>
                </a:solidFill>
              </a:rPr>
              <a:t>Previous layer</a:t>
            </a:r>
          </a:p>
        </p:txBody>
      </p:sp>
      <p:sp>
        <p:nvSpPr>
          <p:cNvPr id="110" name="Rectangle 109"/>
          <p:cNvSpPr/>
          <p:nvPr/>
        </p:nvSpPr>
        <p:spPr>
          <a:xfrm>
            <a:off x="685822" y="3657599"/>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1x1 convolution</a:t>
            </a:r>
          </a:p>
        </p:txBody>
      </p:sp>
      <p:sp>
        <p:nvSpPr>
          <p:cNvPr id="111" name="Rectangle 110"/>
          <p:cNvSpPr/>
          <p:nvPr/>
        </p:nvSpPr>
        <p:spPr>
          <a:xfrm>
            <a:off x="2590821" y="3581401"/>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3x3 convolution</a:t>
            </a:r>
          </a:p>
        </p:txBody>
      </p:sp>
      <p:sp>
        <p:nvSpPr>
          <p:cNvPr id="112" name="Rectangle 111"/>
          <p:cNvSpPr/>
          <p:nvPr/>
        </p:nvSpPr>
        <p:spPr>
          <a:xfrm>
            <a:off x="4419621" y="3581401"/>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5x5 convolution</a:t>
            </a:r>
          </a:p>
        </p:txBody>
      </p:sp>
      <p:sp>
        <p:nvSpPr>
          <p:cNvPr id="113" name="Rectangle 112"/>
          <p:cNvSpPr/>
          <p:nvPr/>
        </p:nvSpPr>
        <p:spPr>
          <a:xfrm>
            <a:off x="6172222" y="3581401"/>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1x1 convolution</a:t>
            </a:r>
          </a:p>
        </p:txBody>
      </p:sp>
      <p:sp>
        <p:nvSpPr>
          <p:cNvPr id="114" name="Rectangle 113"/>
          <p:cNvSpPr/>
          <p:nvPr/>
        </p:nvSpPr>
        <p:spPr>
          <a:xfrm>
            <a:off x="2590821" y="4419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1x1 convolution</a:t>
            </a:r>
          </a:p>
        </p:txBody>
      </p:sp>
      <p:sp>
        <p:nvSpPr>
          <p:cNvPr id="115" name="Rectangle 114"/>
          <p:cNvSpPr/>
          <p:nvPr/>
        </p:nvSpPr>
        <p:spPr>
          <a:xfrm>
            <a:off x="4419621" y="4419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1x1 convolution</a:t>
            </a:r>
          </a:p>
        </p:txBody>
      </p:sp>
      <p:sp>
        <p:nvSpPr>
          <p:cNvPr id="116" name="Rectangle 115"/>
          <p:cNvSpPr/>
          <p:nvPr/>
        </p:nvSpPr>
        <p:spPr>
          <a:xfrm>
            <a:off x="6172222" y="4419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3x3 max pooling</a:t>
            </a:r>
          </a:p>
        </p:txBody>
      </p:sp>
    </p:spTree>
    <p:extLst>
      <p:ext uri="{BB962C8B-B14F-4D97-AF65-F5344CB8AC3E}">
        <p14:creationId xmlns:p14="http://schemas.microsoft.com/office/powerpoint/2010/main" val="35842260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GoogleNet</a:t>
            </a:r>
            <a:endParaRPr lang="en-US" dirty="0">
              <a:latin typeface="+mn-lt"/>
            </a:endParaRPr>
          </a:p>
        </p:txBody>
      </p:sp>
      <p:sp>
        <p:nvSpPr>
          <p:cNvPr id="76" name="Content Placeholder 2"/>
          <p:cNvSpPr>
            <a:spLocks noGrp="1"/>
          </p:cNvSpPr>
          <p:nvPr>
            <p:ph idx="1"/>
          </p:nvPr>
        </p:nvSpPr>
        <p:spPr>
          <a:xfrm>
            <a:off x="2590800" y="1600244"/>
            <a:ext cx="6477001" cy="4525963"/>
          </a:xfrm>
        </p:spPr>
        <p:txBody>
          <a:bodyPr>
            <a:normAutofit/>
          </a:bodyPr>
          <a:lstStyle/>
          <a:p>
            <a:pPr marL="0" lvl="1" indent="0">
              <a:buNone/>
            </a:pPr>
            <a:r>
              <a:rPr lang="en-US" sz="2200" b="1" dirty="0"/>
              <a:t>Details/Retrospectives </a:t>
            </a:r>
            <a:r>
              <a:rPr lang="en-US" sz="2200" dirty="0">
                <a:cs typeface="Arial"/>
              </a:rPr>
              <a:t>:</a:t>
            </a:r>
          </a:p>
          <a:p>
            <a:pPr marL="341324" lvl="1" indent="-341324">
              <a:buFont typeface="Arial" pitchFamily="34" charset="0"/>
              <a:buChar char="•"/>
            </a:pPr>
            <a:r>
              <a:rPr lang="en-US" sz="2200" dirty="0">
                <a:cs typeface="Arial"/>
              </a:rPr>
              <a:t>Deeper networks, with computational efficiency</a:t>
            </a:r>
          </a:p>
          <a:p>
            <a:pPr marL="341324" lvl="1" indent="-341324">
              <a:buFont typeface="Arial" pitchFamily="34" charset="0"/>
              <a:buChar char="•"/>
            </a:pPr>
            <a:r>
              <a:rPr lang="en-US" sz="2200" dirty="0"/>
              <a:t>22 layers</a:t>
            </a:r>
          </a:p>
          <a:p>
            <a:pPr marL="341324" lvl="1" indent="-341324">
              <a:buFont typeface="Arial" pitchFamily="34" charset="0"/>
              <a:buChar char="•"/>
            </a:pPr>
            <a:r>
              <a:rPr lang="en-US" sz="2200" dirty="0"/>
              <a:t>Efficient “Inception” module</a:t>
            </a:r>
          </a:p>
          <a:p>
            <a:pPr marL="341324" lvl="1" indent="-341324">
              <a:buFont typeface="Arial" pitchFamily="34" charset="0"/>
              <a:buChar char="•"/>
            </a:pPr>
            <a:r>
              <a:rPr lang="en-US" sz="2200" dirty="0"/>
              <a:t>No FC layers</a:t>
            </a:r>
          </a:p>
          <a:p>
            <a:pPr marL="341324" lvl="1" indent="-341324">
              <a:buFont typeface="Arial" pitchFamily="34" charset="0"/>
              <a:buChar char="•"/>
            </a:pPr>
            <a:r>
              <a:rPr lang="en-US" sz="2200" dirty="0"/>
              <a:t>12x less </a:t>
            </a:r>
            <a:r>
              <a:rPr lang="en-US" sz="2200" dirty="0" err="1"/>
              <a:t>params</a:t>
            </a:r>
            <a:r>
              <a:rPr lang="en-US" sz="2200" dirty="0"/>
              <a:t> than </a:t>
            </a:r>
            <a:r>
              <a:rPr lang="en-US" sz="2200" dirty="0" err="1"/>
              <a:t>AlexNet</a:t>
            </a:r>
            <a:endParaRPr lang="en-US" sz="2200" dirty="0"/>
          </a:p>
          <a:p>
            <a:pPr marL="341324" lvl="1" indent="-341324">
              <a:buFont typeface="Arial" pitchFamily="34" charset="0"/>
              <a:buChar char="•"/>
            </a:pPr>
            <a:r>
              <a:rPr lang="en-US" sz="2200" dirty="0"/>
              <a:t>ILSVRC’14 classification winner (6.7% top 5 error)</a:t>
            </a:r>
          </a:p>
          <a:p>
            <a:pPr lvl="1">
              <a:buFontTx/>
              <a:buChar char="-"/>
            </a:pPr>
            <a:endParaRPr lang="en-US" sz="2200" dirty="0"/>
          </a:p>
          <a:p>
            <a:pPr>
              <a:buFontTx/>
              <a:buChar char="-"/>
            </a:pPr>
            <a:endParaRPr lang="en-US" sz="24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6879060" y="6465493"/>
            <a:ext cx="2264483" cy="369089"/>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Szegedy</a:t>
            </a:r>
            <a:r>
              <a:rPr lang="en-US" b="1" dirty="0" smtClean="0">
                <a:solidFill>
                  <a:prstClr val="black"/>
                </a:solidFill>
              </a:rPr>
              <a:t> et al.,</a:t>
            </a:r>
            <a:r>
              <a:rPr lang="en-US" b="1" dirty="0">
                <a:solidFill>
                  <a:prstClr val="black"/>
                </a:solidFill>
              </a:rPr>
              <a:t> </a:t>
            </a:r>
            <a:r>
              <a:rPr lang="en-US" b="1" dirty="0" smtClean="0">
                <a:solidFill>
                  <a:prstClr val="black"/>
                </a:solidFill>
              </a:rPr>
              <a:t>2014]</a:t>
            </a:r>
          </a:p>
        </p:txBody>
      </p:sp>
      <p:sp>
        <p:nvSpPr>
          <p:cNvPr id="8" name="object 21"/>
          <p:cNvSpPr/>
          <p:nvPr/>
        </p:nvSpPr>
        <p:spPr>
          <a:xfrm>
            <a:off x="228622" y="228600"/>
            <a:ext cx="1981200" cy="6172200"/>
          </a:xfrm>
          <a:prstGeom prst="rect">
            <a:avLst/>
          </a:prstGeom>
          <a:blipFill>
            <a:blip r:embed="rId3" cstate="print"/>
            <a:stretch>
              <a:fillRect/>
            </a:stretch>
          </a:blipFill>
          <a:ln>
            <a:solidFill>
              <a:schemeClr val="tx1"/>
            </a:solidFill>
          </a:ln>
        </p:spPr>
        <p:txBody>
          <a:bodyPr wrap="square" lIns="0" tIns="0" rIns="0" bIns="0" rtlCol="0"/>
          <a:lstStyle/>
          <a:p>
            <a:pPr defTabSz="910194"/>
            <a:endParaRPr>
              <a:solidFill>
                <a:prstClr val="black"/>
              </a:solidFill>
            </a:endParaRPr>
          </a:p>
        </p:txBody>
      </p:sp>
    </p:spTree>
    <p:extLst>
      <p:ext uri="{BB962C8B-B14F-4D97-AF65-F5344CB8AC3E}">
        <p14:creationId xmlns:p14="http://schemas.microsoft.com/office/powerpoint/2010/main" val="32820200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a:t>Introduced the idea that CNN layers </a:t>
            </a:r>
            <a:r>
              <a:rPr lang="en-US" sz="2400" b="1" dirty="0"/>
              <a:t>didn’t always have to be stacked up sequentially</a:t>
            </a:r>
            <a:r>
              <a:rPr lang="en-US" sz="2400" dirty="0"/>
              <a:t>. Coming up with the Inception module, the authors showed that a creative structuring of layers can lead to improved performance and </a:t>
            </a:r>
            <a:r>
              <a:rPr lang="en-US" sz="2400" b="1" dirty="0"/>
              <a:t>computationally efficiency</a:t>
            </a:r>
            <a:r>
              <a:rPr lang="en-US" sz="2400" dirty="0"/>
              <a:t>. </a:t>
            </a:r>
            <a:endParaRPr lang="en-US" sz="2200" dirty="0"/>
          </a:p>
          <a:p>
            <a:pPr lvl="1">
              <a:buFontTx/>
              <a:buChar char="-"/>
            </a:pPr>
            <a:endParaRPr lang="en-US" sz="2200" dirty="0"/>
          </a:p>
          <a:p>
            <a:pPr>
              <a:buFontTx/>
              <a:buChar char="-"/>
            </a:pPr>
            <a:endParaRPr lang="en-US" sz="2200" dirty="0"/>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sp>
        <p:nvSpPr>
          <p:cNvPr id="6" name="TextBox 5"/>
          <p:cNvSpPr txBox="1"/>
          <p:nvPr/>
        </p:nvSpPr>
        <p:spPr>
          <a:xfrm>
            <a:off x="6879060" y="6465493"/>
            <a:ext cx="2264483" cy="369089"/>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Szegedy</a:t>
            </a:r>
            <a:r>
              <a:rPr lang="en-US" b="1" dirty="0" smtClean="0">
                <a:solidFill>
                  <a:prstClr val="black"/>
                </a:solidFill>
              </a:rPr>
              <a:t> et al.,</a:t>
            </a:r>
            <a:r>
              <a:rPr lang="en-US" b="1" dirty="0">
                <a:solidFill>
                  <a:prstClr val="black"/>
                </a:solidFill>
              </a:rPr>
              <a:t> </a:t>
            </a:r>
            <a:r>
              <a:rPr lang="en-US" b="1" dirty="0" smtClean="0">
                <a:solidFill>
                  <a:prstClr val="black"/>
                </a:solidFill>
              </a:rPr>
              <a:t>2014]</a:t>
            </a:r>
          </a:p>
        </p:txBody>
      </p:sp>
    </p:spTree>
    <p:extLst>
      <p:ext uri="{BB962C8B-B14F-4D97-AF65-F5344CB8AC3E}">
        <p14:creationId xmlns:p14="http://schemas.microsoft.com/office/powerpoint/2010/main" val="19628174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pic>
        <p:nvPicPr>
          <p:cNvPr id="6" name="Slide"/>
          <p:cNvPicPr>
            <a:picLocks noChangeAspect="1"/>
          </p:cNvPicPr>
          <p:nvPr/>
        </p:nvPicPr>
        <p:blipFill rotWithShape="1">
          <a:blip r:embed="rId3"/>
          <a:srcRect l="15664" t="14505" r="20290" b="15205"/>
          <a:stretch/>
        </p:blipFill>
        <p:spPr>
          <a:xfrm>
            <a:off x="1143001" y="1880242"/>
            <a:ext cx="6705600" cy="4139559"/>
          </a:xfrm>
          <a:prstGeom prst="rect">
            <a:avLst/>
          </a:prstGeom>
        </p:spPr>
      </p:pic>
    </p:spTree>
    <p:extLst>
      <p:ext uri="{BB962C8B-B14F-4D97-AF65-F5344CB8AC3E}">
        <p14:creationId xmlns:p14="http://schemas.microsoft.com/office/powerpoint/2010/main" val="27149499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1" anchor="ctr"/>
          <a:lstStyle/>
          <a:p>
            <a:pPr algn="ctr" defTabSz="910194"/>
            <a:endParaRPr lang="he-IL">
              <a:solidFill>
                <a:prstClr val="white"/>
              </a:solidFill>
            </a:endParaRPr>
          </a:p>
        </p:txBody>
      </p:sp>
      <p:sp>
        <p:nvSpPr>
          <p:cNvPr id="2" name="Title 1"/>
          <p:cNvSpPr>
            <a:spLocks noGrp="1"/>
          </p:cNvSpPr>
          <p:nvPr>
            <p:ph type="title"/>
          </p:nvPr>
        </p:nvSpPr>
        <p:spPr/>
        <p:txBody>
          <a:bodyPr/>
          <a:lstStyle/>
          <a:p>
            <a:r>
              <a:rPr lang="en-US" dirty="0" err="1" smtClean="0">
                <a:solidFill>
                  <a:schemeClr val="bg1"/>
                </a:solidFill>
              </a:rPr>
              <a:t>ResNet</a:t>
            </a:r>
            <a:endParaRPr lang="en-US" dirty="0">
              <a:solidFill>
                <a:schemeClr val="bg1"/>
              </a:solidFill>
              <a:latin typeface="+mn-lt"/>
            </a:endParaRPr>
          </a:p>
        </p:txBody>
      </p:sp>
      <p:sp>
        <p:nvSpPr>
          <p:cNvPr id="76" name="Content Placeholder 2"/>
          <p:cNvSpPr>
            <a:spLocks noGrp="1"/>
          </p:cNvSpPr>
          <p:nvPr>
            <p:ph idx="1"/>
          </p:nvPr>
        </p:nvSpPr>
        <p:spPr>
          <a:xfrm>
            <a:off x="609621" y="1828823"/>
            <a:ext cx="7848601" cy="4297364"/>
          </a:xfrm>
        </p:spPr>
        <p:txBody>
          <a:bodyPr>
            <a:noAutofit/>
          </a:bodyPr>
          <a:lstStyle/>
          <a:p>
            <a:r>
              <a:rPr lang="en-US" sz="2600" i="1" dirty="0"/>
              <a:t>Deep Residual Learning for Image Recognition - </a:t>
            </a:r>
            <a:r>
              <a:rPr lang="en-US" sz="2600" i="1" dirty="0" err="1"/>
              <a:t>Kaiming</a:t>
            </a:r>
            <a:r>
              <a:rPr lang="en-US" sz="2600" i="1" dirty="0"/>
              <a:t> He, </a:t>
            </a:r>
            <a:r>
              <a:rPr lang="en-US" sz="2600" i="1" dirty="0" err="1"/>
              <a:t>Xiangyu</a:t>
            </a:r>
            <a:r>
              <a:rPr lang="en-US" sz="2600" i="1" dirty="0"/>
              <a:t> Zhang, </a:t>
            </a:r>
            <a:r>
              <a:rPr lang="en-US" sz="2600" i="1" dirty="0" err="1"/>
              <a:t>Shaoqing</a:t>
            </a:r>
            <a:r>
              <a:rPr lang="en-US" sz="2600" i="1" dirty="0"/>
              <a:t> Ren, Jian Sun; 2015</a:t>
            </a:r>
          </a:p>
          <a:p>
            <a:r>
              <a:rPr lang="en-US" sz="2800" dirty="0"/>
              <a:t>Extremely deep network – 152 layers</a:t>
            </a:r>
          </a:p>
          <a:p>
            <a:r>
              <a:rPr lang="en-US" sz="2800" dirty="0"/>
              <a:t>Deeper neural networks are more difficult to train.</a:t>
            </a:r>
          </a:p>
          <a:p>
            <a:r>
              <a:rPr lang="en-US" sz="2800" dirty="0"/>
              <a:t>Deep networks suffer from vanishing and exploding gradients.</a:t>
            </a:r>
          </a:p>
          <a:p>
            <a:r>
              <a:rPr lang="en-US" sz="2800" dirty="0"/>
              <a:t>Present a residual learning framework to ease the training of networks that are substantially deeper than those used previously. </a:t>
            </a:r>
            <a:endParaRPr lang="en-US" sz="2600" dirty="0"/>
          </a:p>
        </p:txBody>
      </p:sp>
      <p:sp>
        <p:nvSpPr>
          <p:cNvPr id="6" name="TextBox 5"/>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spTree>
    <p:extLst>
      <p:ext uri="{BB962C8B-B14F-4D97-AF65-F5344CB8AC3E}">
        <p14:creationId xmlns:p14="http://schemas.microsoft.com/office/powerpoint/2010/main" val="945507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 y="-76200"/>
            <a:ext cx="9143998" cy="553998"/>
          </a:xfrm>
        </p:spPr>
        <p:txBody>
          <a:bodyPr/>
          <a:lstStyle/>
          <a:p>
            <a:r>
              <a:rPr lang="en-US" sz="3600" dirty="0"/>
              <a:t>Primitives: Neurons &amp; action potentials</a:t>
            </a:r>
          </a:p>
        </p:txBody>
      </p:sp>
      <p:pic>
        <p:nvPicPr>
          <p:cNvPr id="2050" name="Picture 2" descr="Image result for neuron firing action potential"/>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268" b="5416"/>
          <a:stretch/>
        </p:blipFill>
        <p:spPr bwMode="auto">
          <a:xfrm>
            <a:off x="3276295" y="502919"/>
            <a:ext cx="3321652" cy="219964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pic>
        <p:nvPicPr>
          <p:cNvPr id="2052" name="Picture 4" descr="Image result for neuron firing action potenti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3885" y="502921"/>
            <a:ext cx="2384444" cy="219964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pic>
        <p:nvPicPr>
          <p:cNvPr id="2054" name="Picture 6" descr="Image result for neuron firing action potent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2" y="502919"/>
            <a:ext cx="3147358" cy="219964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pic>
        <p:nvPicPr>
          <p:cNvPr id="2056" name="Picture 8" descr="https://ai2-s2-public.s3.amazonaws.com/figures/2017-08-08/69a5029c537c00041ae113b8dacf65811d99c60d/1-Figure1-1.png"/>
          <p:cNvPicPr>
            <a:picLocks noChangeAspect="1" noChangeArrowheads="1"/>
          </p:cNvPicPr>
          <p:nvPr/>
        </p:nvPicPr>
        <p:blipFill rotWithShape="1">
          <a:blip r:embed="rId5">
            <a:extLst>
              <a:ext uri="{28A0092B-C50C-407E-A947-70E740481C1C}">
                <a14:useLocalDpi xmlns:a14="http://schemas.microsoft.com/office/drawing/2010/main" val="0"/>
              </a:ext>
            </a:extLst>
          </a:blip>
          <a:srcRect b="19608"/>
          <a:stretch/>
        </p:blipFill>
        <p:spPr bwMode="auto">
          <a:xfrm>
            <a:off x="117832" y="3845580"/>
            <a:ext cx="8947736" cy="208280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sp>
        <p:nvSpPr>
          <p:cNvPr id="7" name="TextBox 6"/>
          <p:cNvSpPr txBox="1"/>
          <p:nvPr/>
        </p:nvSpPr>
        <p:spPr>
          <a:xfrm>
            <a:off x="0" y="2702581"/>
            <a:ext cx="3190568" cy="1142999"/>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Chemical accumulation across dendritic connections</a:t>
            </a:r>
          </a:p>
          <a:p>
            <a:pPr marL="114951" indent="-114951">
              <a:lnSpc>
                <a:spcPct val="80000"/>
              </a:lnSpc>
              <a:buFont typeface="Arial" panose="020B0604020202020204" pitchFamily="34" charset="0"/>
              <a:buChar char="•"/>
            </a:pPr>
            <a:r>
              <a:rPr lang="en-US" b="1" dirty="0" smtClean="0"/>
              <a:t>Pre-synaptic axon </a:t>
            </a:r>
            <a:br>
              <a:rPr lang="en-US" b="1" dirty="0" smtClean="0"/>
            </a:br>
            <a:r>
              <a:rPr lang="en-US" b="1" dirty="0" smtClean="0">
                <a:sym typeface="Wingdings" panose="05000000000000000000" pitchFamily="2" charset="2"/>
              </a:rPr>
              <a:t> post-synaptic dendrite </a:t>
            </a:r>
            <a:br>
              <a:rPr lang="en-US" b="1" dirty="0" smtClean="0">
                <a:sym typeface="Wingdings" panose="05000000000000000000" pitchFamily="2" charset="2"/>
              </a:rPr>
            </a:br>
            <a:r>
              <a:rPr lang="en-US" b="1" dirty="0" smtClean="0">
                <a:sym typeface="Wingdings" panose="05000000000000000000" pitchFamily="2" charset="2"/>
              </a:rPr>
              <a:t> neuronal cell body</a:t>
            </a:r>
            <a:endParaRPr lang="en-US" b="1" dirty="0"/>
          </a:p>
        </p:txBody>
      </p:sp>
      <p:sp>
        <p:nvSpPr>
          <p:cNvPr id="8" name="TextBox 7"/>
          <p:cNvSpPr txBox="1"/>
          <p:nvPr/>
        </p:nvSpPr>
        <p:spPr>
          <a:xfrm>
            <a:off x="3276289" y="2702581"/>
            <a:ext cx="3321652" cy="1142999"/>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Each neuron receives multiple signals from its many dendrites</a:t>
            </a:r>
          </a:p>
          <a:p>
            <a:pPr marL="114951" indent="-114951">
              <a:lnSpc>
                <a:spcPct val="80000"/>
              </a:lnSpc>
              <a:buFont typeface="Arial" panose="020B0604020202020204" pitchFamily="34" charset="0"/>
              <a:buChar char="•"/>
            </a:pPr>
            <a:r>
              <a:rPr lang="en-US" b="1" dirty="0" smtClean="0"/>
              <a:t>When threshold crossed, it fires </a:t>
            </a:r>
          </a:p>
          <a:p>
            <a:pPr marL="114951" indent="-114951">
              <a:lnSpc>
                <a:spcPct val="80000"/>
              </a:lnSpc>
              <a:buFont typeface="Arial" panose="020B0604020202020204" pitchFamily="34" charset="0"/>
              <a:buChar char="•"/>
            </a:pPr>
            <a:r>
              <a:rPr lang="en-US" b="1" dirty="0" smtClean="0"/>
              <a:t>Its axon then sends outgoing signal to downstream neurons</a:t>
            </a:r>
            <a:endParaRPr lang="en-US" b="1" dirty="0"/>
          </a:p>
        </p:txBody>
      </p:sp>
      <p:sp>
        <p:nvSpPr>
          <p:cNvPr id="9" name="TextBox 8"/>
          <p:cNvSpPr txBox="1"/>
          <p:nvPr/>
        </p:nvSpPr>
        <p:spPr>
          <a:xfrm>
            <a:off x="6584369" y="2702581"/>
            <a:ext cx="2635853" cy="1142999"/>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Weak stimuli ignored</a:t>
            </a:r>
          </a:p>
          <a:p>
            <a:pPr marL="114951" indent="-114951">
              <a:lnSpc>
                <a:spcPct val="80000"/>
              </a:lnSpc>
              <a:buFont typeface="Arial" panose="020B0604020202020204" pitchFamily="34" charset="0"/>
              <a:buChar char="•"/>
            </a:pPr>
            <a:r>
              <a:rPr lang="en-US" b="1" dirty="0" smtClean="0"/>
              <a:t>Sufficiently strong cross activation threshold</a:t>
            </a:r>
          </a:p>
          <a:p>
            <a:pPr marL="114951" indent="-114951">
              <a:lnSpc>
                <a:spcPct val="80000"/>
              </a:lnSpc>
              <a:buFont typeface="Arial" panose="020B0604020202020204" pitchFamily="34" charset="0"/>
              <a:buChar char="•"/>
            </a:pPr>
            <a:r>
              <a:rPr lang="en-US" b="1" dirty="0" smtClean="0"/>
              <a:t>Non-linearity within each neuronal level</a:t>
            </a:r>
            <a:endParaRPr lang="en-US" b="1" dirty="0"/>
          </a:p>
        </p:txBody>
      </p:sp>
      <p:sp>
        <p:nvSpPr>
          <p:cNvPr id="10" name="TextBox 9"/>
          <p:cNvSpPr txBox="1"/>
          <p:nvPr/>
        </p:nvSpPr>
        <p:spPr>
          <a:xfrm>
            <a:off x="106923" y="5979163"/>
            <a:ext cx="8884677" cy="663386"/>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Neurons connected into circuits (neural networks): emergent properties, learning, memory</a:t>
            </a:r>
          </a:p>
          <a:p>
            <a:pPr marL="114951" indent="-114951">
              <a:lnSpc>
                <a:spcPct val="80000"/>
              </a:lnSpc>
              <a:buFont typeface="Arial" panose="020B0604020202020204" pitchFamily="34" charset="0"/>
              <a:buChar char="•"/>
            </a:pPr>
            <a:r>
              <a:rPr lang="en-US" b="1" dirty="0" smtClean="0"/>
              <a:t>Simple primitives arranged in simple, repetitive, and extremely large networks</a:t>
            </a:r>
          </a:p>
          <a:p>
            <a:pPr marL="114951" indent="-114951">
              <a:lnSpc>
                <a:spcPct val="80000"/>
              </a:lnSpc>
              <a:buFont typeface="Arial" panose="020B0604020202020204" pitchFamily="34" charset="0"/>
              <a:buChar char="•"/>
            </a:pPr>
            <a:r>
              <a:rPr lang="en-US" b="1" dirty="0" smtClean="0"/>
              <a:t>86 billion neurons, each connects to 10k neurons, 1 quadrillion (10</a:t>
            </a:r>
            <a:r>
              <a:rPr lang="en-US" b="1" baseline="30000" dirty="0" smtClean="0"/>
              <a:t>12</a:t>
            </a:r>
            <a:r>
              <a:rPr lang="en-US" b="1" dirty="0" smtClean="0"/>
              <a:t>) connections</a:t>
            </a:r>
            <a:endParaRPr lang="en-US" b="1" dirty="0"/>
          </a:p>
        </p:txBody>
      </p:sp>
    </p:spTree>
    <p:extLst>
      <p:ext uri="{BB962C8B-B14F-4D97-AF65-F5344CB8AC3E}">
        <p14:creationId xmlns:p14="http://schemas.microsoft.com/office/powerpoint/2010/main" val="712495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2590800" y="1600244"/>
            <a:ext cx="6477001" cy="4525963"/>
          </a:xfrm>
        </p:spPr>
        <p:txBody>
          <a:bodyPr>
            <a:normAutofit/>
          </a:bodyPr>
          <a:lstStyle/>
          <a:p>
            <a:pPr marL="341324" lvl="1" indent="-341324">
              <a:buFont typeface="Arial" pitchFamily="34" charset="0"/>
              <a:buChar char="•"/>
            </a:pPr>
            <a:r>
              <a:rPr lang="en-US" sz="2600" dirty="0">
                <a:cs typeface="Arial"/>
              </a:rPr>
              <a:t>ILSVRC’15 classification winner (3.57% top 5 error, humans generally hover around a 5-10% error rate)</a:t>
            </a:r>
            <a:br>
              <a:rPr lang="en-US" sz="2600" dirty="0">
                <a:cs typeface="Arial"/>
              </a:rPr>
            </a:br>
            <a:r>
              <a:rPr lang="en-US" sz="2600" dirty="0">
                <a:cs typeface="Arial"/>
              </a:rPr>
              <a:t>Swept all classification and detection competitions in ILSVRC’15 and COCO’15!</a:t>
            </a:r>
          </a:p>
          <a:p>
            <a:pPr marL="341324" lvl="1" indent="-341324">
              <a:buFont typeface="Arial" pitchFamily="34" charset="0"/>
              <a:buChar char="•"/>
            </a:pPr>
            <a:endParaRPr lang="en-US" sz="2600" dirty="0">
              <a:cs typeface="Arial"/>
            </a:endParaRPr>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pic>
        <p:nvPicPr>
          <p:cNvPr id="7" name="Slide"/>
          <p:cNvPicPr>
            <a:picLocks noChangeAspect="1"/>
          </p:cNvPicPr>
          <p:nvPr/>
        </p:nvPicPr>
        <p:blipFill rotWithShape="1">
          <a:blip r:embed="rId3"/>
          <a:srcRect l="85376" t="118" b="10684"/>
          <a:stretch/>
        </p:blipFill>
        <p:spPr>
          <a:xfrm>
            <a:off x="258555" y="228601"/>
            <a:ext cx="1798850" cy="6171544"/>
          </a:xfrm>
          <a:prstGeom prst="rect">
            <a:avLst/>
          </a:prstGeom>
          <a:ln>
            <a:solidFill>
              <a:schemeClr val="tx1"/>
            </a:solidFill>
          </a:ln>
        </p:spPr>
      </p:pic>
    </p:spTree>
    <p:extLst>
      <p:ext uri="{BB962C8B-B14F-4D97-AF65-F5344CB8AC3E}">
        <p14:creationId xmlns:p14="http://schemas.microsoft.com/office/powerpoint/2010/main" val="27923633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152400" y="1600244"/>
            <a:ext cx="8915401" cy="4525963"/>
          </a:xfrm>
        </p:spPr>
        <p:txBody>
          <a:bodyPr>
            <a:noAutofit/>
          </a:bodyPr>
          <a:lstStyle/>
          <a:p>
            <a:pPr marL="341324" lvl="1" indent="-341324">
              <a:buFont typeface="Arial" pitchFamily="34" charset="0"/>
              <a:buChar char="•"/>
            </a:pPr>
            <a:r>
              <a:rPr lang="en-US" sz="2600" dirty="0">
                <a:cs typeface="Arial"/>
              </a:rPr>
              <a:t>What happens when we continue stacking deeper layers on a convolutional neural network?</a:t>
            </a: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r>
              <a:rPr lang="en-US" sz="2600" dirty="0">
                <a:cs typeface="Arial"/>
              </a:rPr>
              <a:t>56-layer model performs worse on both training and test error</a:t>
            </a:r>
          </a:p>
          <a:p>
            <a:pPr marL="0" lvl="1" indent="0">
              <a:buNone/>
            </a:pPr>
            <a:r>
              <a:rPr lang="en-US" sz="2600" dirty="0">
                <a:cs typeface="Arial"/>
              </a:rPr>
              <a:t>-&gt; The deeper model performs worse (not caused by overfitting)!</a:t>
            </a:r>
          </a:p>
          <a:p>
            <a:pPr marL="341324" lvl="1" indent="-341324">
              <a:buFont typeface="Arial" pitchFamily="34" charset="0"/>
              <a:buChar char="•"/>
            </a:pPr>
            <a:endParaRPr lang="en-US" sz="2600" dirty="0">
              <a:cs typeface="Arial"/>
            </a:endParaRPr>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pic>
        <p:nvPicPr>
          <p:cNvPr id="8" name="Slide"/>
          <p:cNvPicPr>
            <a:picLocks noChangeAspect="1"/>
          </p:cNvPicPr>
          <p:nvPr/>
        </p:nvPicPr>
        <p:blipFill rotWithShape="1">
          <a:blip r:embed="rId3"/>
          <a:srcRect l="15549" t="34338" r="18208" b="26201"/>
          <a:stretch/>
        </p:blipFill>
        <p:spPr>
          <a:xfrm>
            <a:off x="762000" y="2632227"/>
            <a:ext cx="7835766" cy="2625597"/>
          </a:xfrm>
          <a:prstGeom prst="rect">
            <a:avLst/>
          </a:prstGeom>
        </p:spPr>
      </p:pic>
    </p:spTree>
    <p:extLst>
      <p:ext uri="{BB962C8B-B14F-4D97-AF65-F5344CB8AC3E}">
        <p14:creationId xmlns:p14="http://schemas.microsoft.com/office/powerpoint/2010/main" val="27988415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152400" y="1600244"/>
            <a:ext cx="8915401" cy="4525963"/>
          </a:xfrm>
        </p:spPr>
        <p:txBody>
          <a:bodyPr>
            <a:normAutofit/>
          </a:bodyPr>
          <a:lstStyle/>
          <a:p>
            <a:pPr marL="341324" lvl="1" indent="-341324">
              <a:buFont typeface="Arial" pitchFamily="34" charset="0"/>
              <a:buChar char="•"/>
            </a:pPr>
            <a:r>
              <a:rPr lang="en-US" sz="2600" b="1" dirty="0">
                <a:cs typeface="Arial"/>
              </a:rPr>
              <a:t>Hypothesis</a:t>
            </a:r>
            <a:r>
              <a:rPr lang="en-US" sz="2600" dirty="0">
                <a:cs typeface="Arial"/>
              </a:rPr>
              <a:t>: The problem is an optimization problem. Very deep networks are harder to optimize.</a:t>
            </a:r>
          </a:p>
          <a:p>
            <a:pPr marL="341324" lvl="1" indent="-341324">
              <a:buFont typeface="Arial" pitchFamily="34" charset="0"/>
              <a:buChar char="•"/>
            </a:pPr>
            <a:r>
              <a:rPr lang="en-US" sz="2600" b="1" dirty="0">
                <a:cs typeface="Arial"/>
              </a:rPr>
              <a:t>Solution</a:t>
            </a:r>
            <a:r>
              <a:rPr lang="en-US" sz="2600" dirty="0">
                <a:cs typeface="Arial"/>
              </a:rPr>
              <a:t>: Use network layers to fit  residual mapping instead of directly trying to fit a desired underlying mapping.</a:t>
            </a:r>
          </a:p>
          <a:p>
            <a:pPr marL="341324" lvl="1" indent="-341324">
              <a:buFont typeface="Arial" pitchFamily="34" charset="0"/>
              <a:buChar char="•"/>
            </a:pPr>
            <a:endParaRPr lang="en-US" sz="2600" dirty="0">
              <a:cs typeface="Arial"/>
            </a:endParaRPr>
          </a:p>
          <a:p>
            <a:pPr marL="341324" lvl="1" indent="-341324">
              <a:buFont typeface="Arial" pitchFamily="34" charset="0"/>
              <a:buChar char="•"/>
            </a:pPr>
            <a:r>
              <a:rPr lang="en-US" sz="2600" dirty="0">
                <a:cs typeface="Arial"/>
              </a:rPr>
              <a:t>We will use </a:t>
            </a:r>
            <a:r>
              <a:rPr lang="en-US" sz="2600" b="1" dirty="0">
                <a:cs typeface="Arial"/>
              </a:rPr>
              <a:t>skip connections</a:t>
            </a:r>
            <a:r>
              <a:rPr lang="en-US" sz="2600" dirty="0">
                <a:cs typeface="Arial"/>
              </a:rPr>
              <a:t> allowing us to take the activation from one layer and feed it into another layer, much deeper into the network.</a:t>
            </a:r>
          </a:p>
          <a:p>
            <a:pPr marL="341324" lvl="1" indent="-341324">
              <a:buFont typeface="Arial" pitchFamily="34" charset="0"/>
              <a:buChar char="•"/>
            </a:pPr>
            <a:r>
              <a:rPr lang="en-US" sz="2600" dirty="0">
                <a:cs typeface="Arial"/>
              </a:rPr>
              <a:t>Use layers to fit residual F(x) = H(x) – x</a:t>
            </a:r>
            <a:br>
              <a:rPr lang="en-US" sz="2600" dirty="0">
                <a:cs typeface="Arial"/>
              </a:rPr>
            </a:br>
            <a:r>
              <a:rPr lang="en-US" sz="2600" dirty="0">
                <a:cs typeface="Arial"/>
              </a:rPr>
              <a:t>instead of H(x) directly</a:t>
            </a: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spTree>
    <p:extLst>
      <p:ext uri="{BB962C8B-B14F-4D97-AF65-F5344CB8AC3E}">
        <p14:creationId xmlns:p14="http://schemas.microsoft.com/office/powerpoint/2010/main" val="18779475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228601" y="1295424"/>
            <a:ext cx="8839200" cy="4754562"/>
          </a:xfrm>
        </p:spPr>
        <p:txBody>
          <a:bodyPr>
            <a:normAutofit/>
          </a:bodyPr>
          <a:lstStyle/>
          <a:p>
            <a:pPr marL="0" indent="0" fontAlgn="base">
              <a:buNone/>
            </a:pPr>
            <a:r>
              <a:rPr lang="en-US" sz="2600" b="1" dirty="0"/>
              <a:t>Residual Block</a:t>
            </a:r>
            <a:br>
              <a:rPr lang="en-US" sz="2600" b="1" dirty="0"/>
            </a:br>
            <a:r>
              <a:rPr lang="en-US" sz="2600" dirty="0"/>
              <a:t>Input x goes through conv-</a:t>
            </a:r>
            <a:r>
              <a:rPr lang="en-US" sz="2600" dirty="0" err="1"/>
              <a:t>relu</a:t>
            </a:r>
            <a:r>
              <a:rPr lang="en-US" sz="2600" dirty="0"/>
              <a:t>-conv series and gives us F(x). That result is then added to the original input x. Let’s call that H(x) = F(x) + x. </a:t>
            </a:r>
            <a:br>
              <a:rPr lang="en-US" sz="2600" dirty="0"/>
            </a:br>
            <a:r>
              <a:rPr lang="en-US" sz="2600" dirty="0"/>
              <a:t>In traditional CNNs, H(x) would just be equal to F(x). So, instead of just computing that transformation (straight from x to F(x)), we’re computing the term that we have to </a:t>
            </a:r>
            <a:r>
              <a:rPr lang="en-US" sz="2600" i="1" dirty="0"/>
              <a:t>add</a:t>
            </a:r>
            <a:r>
              <a:rPr lang="en-US" sz="2600" dirty="0"/>
              <a:t>, F(x), to the input, x. </a:t>
            </a:r>
            <a:endParaRPr lang="en-US" sz="2600" dirty="0">
              <a:cs typeface="Arial"/>
            </a:endParaRP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pic>
        <p:nvPicPr>
          <p:cNvPr id="8" name="Slide"/>
          <p:cNvPicPr>
            <a:picLocks noChangeAspect="1"/>
          </p:cNvPicPr>
          <p:nvPr/>
        </p:nvPicPr>
        <p:blipFill rotWithShape="1">
          <a:blip r:embed="rId3"/>
          <a:srcRect l="47919" t="16664" r="18670" b="25790"/>
          <a:stretch/>
        </p:blipFill>
        <p:spPr>
          <a:xfrm>
            <a:off x="3962400" y="4047830"/>
            <a:ext cx="2743200" cy="2657771"/>
          </a:xfrm>
          <a:prstGeom prst="rect">
            <a:avLst/>
          </a:prstGeom>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1" y="4208468"/>
            <a:ext cx="1524000" cy="244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22292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9" name="Title 1"/>
          <p:cNvSpPr txBox="1">
            <a:spLocks/>
          </p:cNvSpPr>
          <p:nvPr/>
        </p:nvSpPr>
        <p:spPr>
          <a:xfrm>
            <a:off x="2372823" y="2133624"/>
            <a:ext cx="4159065" cy="515998"/>
          </a:xfrm>
          <a:prstGeom prst="rect">
            <a:avLst/>
          </a:prstGeom>
        </p:spPr>
        <p:txBody>
          <a:bodyPr vert="horz" lIns="91021" tIns="45513" rIns="91021" bIns="45513"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prstClr val="black"/>
                </a:solidFill>
              </a:rPr>
              <a:t>Short cut/ skip connection</a:t>
            </a:r>
          </a:p>
        </p:txBody>
      </p:sp>
      <p:graphicFrame>
        <p:nvGraphicFramePr>
          <p:cNvPr id="11" name="Table 10"/>
          <p:cNvGraphicFramePr>
            <a:graphicFrameLocks noGrp="1"/>
          </p:cNvGraphicFramePr>
          <p:nvPr>
            <p:extLst>
              <p:ext uri="{D42A27DB-BD31-4B8C-83A1-F6EECF244321}">
                <p14:modId xmlns:p14="http://schemas.microsoft.com/office/powerpoint/2010/main" val="813749740"/>
              </p:ext>
            </p:extLst>
          </p:nvPr>
        </p:nvGraphicFramePr>
        <p:xfrm>
          <a:off x="7458832" y="1061122"/>
          <a:ext cx="366889" cy="1100861"/>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100861">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2" name="Oval 11"/>
          <p:cNvSpPr/>
          <p:nvPr/>
        </p:nvSpPr>
        <p:spPr>
          <a:xfrm>
            <a:off x="7505100" y="111282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3" name="Oval 12"/>
          <p:cNvSpPr/>
          <p:nvPr/>
        </p:nvSpPr>
        <p:spPr>
          <a:xfrm>
            <a:off x="7505100" y="148619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4" name="Oval 13"/>
          <p:cNvSpPr/>
          <p:nvPr/>
        </p:nvSpPr>
        <p:spPr>
          <a:xfrm>
            <a:off x="7505100" y="182880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dirty="0">
              <a:solidFill>
                <a:prstClr val="white"/>
              </a:solidFill>
            </a:endParaRPr>
          </a:p>
        </p:txBody>
      </p:sp>
      <p:cxnSp>
        <p:nvCxnSpPr>
          <p:cNvPr id="15" name="Straight Arrow Connector 14"/>
          <p:cNvCxnSpPr/>
          <p:nvPr/>
        </p:nvCxnSpPr>
        <p:spPr>
          <a:xfrm flipV="1">
            <a:off x="6870872" y="1603779"/>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334002" y="1423940"/>
                <a:ext cx="564706" cy="381129"/>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𝑎</m:t>
                          </m:r>
                        </m:e>
                        <m:sup>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𝑙</m:t>
                          </m:r>
                          <m:r>
                            <a:rPr lang="en-US" i="1" smtClean="0">
                              <a:solidFill>
                                <a:prstClr val="black"/>
                              </a:solidFill>
                              <a:latin typeface="Cambria Math" panose="02040503050406030204" pitchFamily="18" charset="0"/>
                            </a:rPr>
                            <m:t>]</m:t>
                          </m:r>
                        </m:sup>
                      </m:sSup>
                    </m:oMath>
                  </m:oMathPara>
                </a14:m>
                <a:endParaRPr lang="en-US" dirty="0">
                  <a:solidFill>
                    <a:prstClr val="black"/>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334000" y="1423915"/>
                <a:ext cx="564706" cy="38113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271442" y="1419045"/>
                <a:ext cx="783822" cy="380885"/>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𝑎</m:t>
                          </m:r>
                        </m:e>
                        <m:sup>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𝑙</m:t>
                          </m:r>
                          <m:r>
                            <a:rPr lang="en-US" i="1" smtClean="0">
                              <a:solidFill>
                                <a:prstClr val="black"/>
                              </a:solidFill>
                              <a:latin typeface="Cambria Math" panose="02040503050406030204" pitchFamily="18" charset="0"/>
                            </a:rPr>
                            <m:t>+2]</m:t>
                          </m:r>
                        </m:sup>
                      </m:sSup>
                    </m:oMath>
                  </m:oMathPara>
                </a14:m>
                <a:endParaRPr lang="en-US" dirty="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271421" y="1419033"/>
                <a:ext cx="784317" cy="381130"/>
              </a:xfrm>
              <a:prstGeom prst="rect">
                <a:avLst/>
              </a:prstGeom>
              <a:blipFill rotWithShape="1">
                <a:blip r:embed="rId4"/>
                <a:stretch>
                  <a:fillRect/>
                </a:stretch>
              </a:blipFill>
            </p:spPr>
            <p:txBody>
              <a:bodyPr/>
              <a:lstStyle/>
              <a:p>
                <a:r>
                  <a:rPr lang="en-US">
                    <a:noFill/>
                  </a:rPr>
                  <a:t> </a:t>
                </a:r>
              </a:p>
            </p:txBody>
          </p:sp>
        </mc:Fallback>
      </mc:AlternateContent>
      <p:cxnSp>
        <p:nvCxnSpPr>
          <p:cNvPr id="18" name="Straight Arrow Connector 17"/>
          <p:cNvCxnSpPr/>
          <p:nvPr/>
        </p:nvCxnSpPr>
        <p:spPr>
          <a:xfrm flipV="1">
            <a:off x="5894703" y="1626057"/>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878975" y="1612415"/>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3257006113"/>
              </p:ext>
            </p:extLst>
          </p:nvPr>
        </p:nvGraphicFramePr>
        <p:xfrm>
          <a:off x="6424216" y="1061984"/>
          <a:ext cx="366889" cy="1100861"/>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100861">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1" name="Oval 20"/>
          <p:cNvSpPr/>
          <p:nvPr/>
        </p:nvSpPr>
        <p:spPr>
          <a:xfrm>
            <a:off x="6470480" y="111369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22" name="Oval 21"/>
          <p:cNvSpPr/>
          <p:nvPr/>
        </p:nvSpPr>
        <p:spPr>
          <a:xfrm>
            <a:off x="6470480" y="148705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23" name="Oval 22"/>
          <p:cNvSpPr/>
          <p:nvPr/>
        </p:nvSpPr>
        <p:spPr>
          <a:xfrm>
            <a:off x="6470480" y="182880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dirty="0">
              <a:solidFill>
                <a:prstClr val="white"/>
              </a:solidFill>
            </a:endParaRPr>
          </a:p>
        </p:txBody>
      </p:sp>
      <mc:AlternateContent xmlns:mc="http://schemas.openxmlformats.org/markup-compatibility/2006" xmlns:a14="http://schemas.microsoft.com/office/drawing/2010/main">
        <mc:Choice Requires="a14">
          <p:sp>
            <p:nvSpPr>
              <p:cNvPr id="24" name="TextBox 23"/>
              <p:cNvSpPr txBox="1"/>
              <p:nvPr/>
            </p:nvSpPr>
            <p:spPr>
              <a:xfrm>
                <a:off x="139391" y="4038614"/>
                <a:ext cx="4112618" cy="509318"/>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600" b="1" i="1">
                              <a:solidFill>
                                <a:srgbClr val="FF0000"/>
                              </a:solidFill>
                              <a:latin typeface="Cambria Math" panose="02040503050406030204" pitchFamily="18" charset="0"/>
                            </a:rPr>
                          </m:ctrlPr>
                        </m:sSupPr>
                        <m:e>
                          <m:r>
                            <a:rPr lang="en-US" sz="2600" b="1">
                              <a:solidFill>
                                <a:srgbClr val="FF0000"/>
                              </a:solidFill>
                              <a:latin typeface="Cambria Math" panose="02040503050406030204" pitchFamily="18" charset="0"/>
                            </a:rPr>
                            <m:t>𝐳</m:t>
                          </m:r>
                        </m:e>
                        <m:sup>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𝐥</m:t>
                          </m:r>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𝟏</m:t>
                          </m:r>
                          <m:r>
                            <a:rPr lang="en-US" sz="2600" b="1">
                              <a:solidFill>
                                <a:srgbClr val="FF0000"/>
                              </a:solidFill>
                              <a:latin typeface="Cambria Math" panose="02040503050406030204" pitchFamily="18" charset="0"/>
                            </a:rPr>
                            <m:t>]</m:t>
                          </m:r>
                        </m:sup>
                      </m:sSup>
                      <m:sSup>
                        <m:sSupPr>
                          <m:ctrlPr>
                            <a:rPr lang="en-US" sz="2600" b="1" i="1">
                              <a:solidFill>
                                <a:srgbClr val="FF0000"/>
                              </a:solidFill>
                              <a:latin typeface="Cambria Math" panose="02040503050406030204" pitchFamily="18" charset="0"/>
                            </a:rPr>
                          </m:ctrlPr>
                        </m:sSupPr>
                        <m:e>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𝐖</m:t>
                          </m:r>
                        </m:e>
                        <m:sup>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𝐥</m:t>
                          </m:r>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𝟏</m:t>
                          </m:r>
                          <m:r>
                            <a:rPr lang="en-US" sz="2600" b="1">
                              <a:solidFill>
                                <a:srgbClr val="FF0000"/>
                              </a:solidFill>
                              <a:latin typeface="Cambria Math" panose="02040503050406030204" pitchFamily="18" charset="0"/>
                            </a:rPr>
                            <m:t>]</m:t>
                          </m:r>
                        </m:sup>
                      </m:sSup>
                      <m:sSup>
                        <m:sSupPr>
                          <m:ctrlPr>
                            <a:rPr lang="en-US" sz="2600" b="1" i="1">
                              <a:solidFill>
                                <a:srgbClr val="FF0000"/>
                              </a:solidFill>
                              <a:latin typeface="Cambria Math" panose="02040503050406030204" pitchFamily="18" charset="0"/>
                            </a:rPr>
                          </m:ctrlPr>
                        </m:sSupPr>
                        <m:e>
                          <m:r>
                            <a:rPr lang="en-US" sz="2600" b="1">
                              <a:solidFill>
                                <a:srgbClr val="FF0000"/>
                              </a:solidFill>
                              <a:latin typeface="Cambria Math" panose="02040503050406030204" pitchFamily="18" charset="0"/>
                            </a:rPr>
                            <m:t>𝐚</m:t>
                          </m:r>
                        </m:e>
                        <m:sup>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𝐥</m:t>
                          </m:r>
                          <m:r>
                            <a:rPr lang="en-US" sz="2600" b="1">
                              <a:solidFill>
                                <a:srgbClr val="FF0000"/>
                              </a:solidFill>
                              <a:latin typeface="Cambria Math" panose="02040503050406030204" pitchFamily="18" charset="0"/>
                            </a:rPr>
                            <m:t>]</m:t>
                          </m:r>
                        </m:sup>
                      </m:sSup>
                      <m:r>
                        <a:rPr lang="en-US" sz="2600" b="1">
                          <a:solidFill>
                            <a:srgbClr val="FF0000"/>
                          </a:solidFill>
                          <a:latin typeface="Cambria Math" panose="02040503050406030204" pitchFamily="18" charset="0"/>
                        </a:rPr>
                        <m:t>+</m:t>
                      </m:r>
                      <m:sSup>
                        <m:sSupPr>
                          <m:ctrlPr>
                            <a:rPr lang="en-US" sz="2600" b="1" i="1">
                              <a:solidFill>
                                <a:srgbClr val="FF0000"/>
                              </a:solidFill>
                              <a:latin typeface="Cambria Math" panose="02040503050406030204" pitchFamily="18" charset="0"/>
                            </a:rPr>
                          </m:ctrlPr>
                        </m:sSupPr>
                        <m:e>
                          <m:r>
                            <a:rPr lang="en-US" sz="2600" b="1">
                              <a:solidFill>
                                <a:srgbClr val="FF0000"/>
                              </a:solidFill>
                              <a:latin typeface="Cambria Math" panose="02040503050406030204" pitchFamily="18" charset="0"/>
                            </a:rPr>
                            <m:t>𝐛</m:t>
                          </m:r>
                        </m:e>
                        <m:sup>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𝐥</m:t>
                          </m:r>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𝟏</m:t>
                          </m:r>
                          <m:r>
                            <a:rPr lang="en-US" sz="2600" b="1">
                              <a:solidFill>
                                <a:srgbClr val="FF0000"/>
                              </a:solidFill>
                              <a:latin typeface="Cambria Math" panose="02040503050406030204" pitchFamily="18" charset="0"/>
                            </a:rPr>
                            <m:t>]</m:t>
                          </m:r>
                        </m:sup>
                      </m:sSup>
                    </m:oMath>
                  </m:oMathPara>
                </a14:m>
                <a:endParaRPr lang="en-US" sz="2600" b="1" dirty="0">
                  <a:solidFill>
                    <a:srgbClr val="FF000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39355" y="4038600"/>
                <a:ext cx="4074064" cy="54572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2445" y="4750626"/>
                <a:ext cx="2743059" cy="509564"/>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600" b="1" i="1">
                              <a:solidFill>
                                <a:srgbClr val="0000FF"/>
                              </a:solidFill>
                              <a:latin typeface="Cambria Math" panose="02040503050406030204" pitchFamily="18" charset="0"/>
                            </a:rPr>
                          </m:ctrlPr>
                        </m:sSupPr>
                        <m:e>
                          <m:r>
                            <a:rPr lang="en-US" sz="2600" b="1">
                              <a:solidFill>
                                <a:srgbClr val="0000FF"/>
                              </a:solidFill>
                              <a:latin typeface="Cambria Math" panose="02040503050406030204" pitchFamily="18" charset="0"/>
                            </a:rPr>
                            <m:t>𝐚</m:t>
                          </m:r>
                        </m:e>
                        <m:sup>
                          <m:r>
                            <a:rPr lang="en-US" sz="2600" b="1">
                              <a:solidFill>
                                <a:srgbClr val="0000FF"/>
                              </a:solidFill>
                              <a:latin typeface="Cambria Math" panose="02040503050406030204" pitchFamily="18" charset="0"/>
                            </a:rPr>
                            <m:t>[</m:t>
                          </m:r>
                          <m:r>
                            <a:rPr lang="en-US" sz="2600" b="1">
                              <a:solidFill>
                                <a:srgbClr val="0000FF"/>
                              </a:solidFill>
                              <a:latin typeface="Cambria Math" panose="02040503050406030204" pitchFamily="18" charset="0"/>
                            </a:rPr>
                            <m:t>𝐥</m:t>
                          </m:r>
                          <m:r>
                            <a:rPr lang="en-US" sz="2600" b="1">
                              <a:solidFill>
                                <a:srgbClr val="0000FF"/>
                              </a:solidFill>
                              <a:latin typeface="Cambria Math" panose="02040503050406030204" pitchFamily="18" charset="0"/>
                            </a:rPr>
                            <m:t>+</m:t>
                          </m:r>
                          <m:r>
                            <a:rPr lang="en-US" sz="2600" b="1">
                              <a:solidFill>
                                <a:srgbClr val="0000FF"/>
                              </a:solidFill>
                              <a:latin typeface="Cambria Math" panose="02040503050406030204" pitchFamily="18" charset="0"/>
                            </a:rPr>
                            <m:t>𝟏</m:t>
                          </m:r>
                          <m:r>
                            <a:rPr lang="en-US" sz="2600" b="1">
                              <a:solidFill>
                                <a:srgbClr val="0000FF"/>
                              </a:solidFill>
                              <a:latin typeface="Cambria Math" panose="02040503050406030204" pitchFamily="18" charset="0"/>
                            </a:rPr>
                            <m:t>]</m:t>
                          </m:r>
                        </m:sup>
                      </m:sSup>
                      <m:r>
                        <a:rPr lang="en-US" sz="2600" b="1">
                          <a:solidFill>
                            <a:srgbClr val="0000FF"/>
                          </a:solidFill>
                          <a:latin typeface="Cambria Math" panose="02040503050406030204" pitchFamily="18" charset="0"/>
                        </a:rPr>
                        <m:t>=</m:t>
                      </m:r>
                      <m:r>
                        <a:rPr lang="en-US" sz="2600" b="1">
                          <a:solidFill>
                            <a:srgbClr val="0000FF"/>
                          </a:solidFill>
                          <a:latin typeface="Cambria Math" panose="02040503050406030204" pitchFamily="18" charset="0"/>
                        </a:rPr>
                        <m:t>𝐠</m:t>
                      </m:r>
                      <m:r>
                        <a:rPr lang="en-US" sz="2600" b="1">
                          <a:solidFill>
                            <a:srgbClr val="0000FF"/>
                          </a:solidFill>
                          <a:latin typeface="Cambria Math" panose="02040503050406030204" pitchFamily="18" charset="0"/>
                        </a:rPr>
                        <m:t>(</m:t>
                      </m:r>
                      <m:sSup>
                        <m:sSupPr>
                          <m:ctrlPr>
                            <a:rPr lang="en-US" sz="2600" b="1" i="1">
                              <a:solidFill>
                                <a:srgbClr val="0000FF"/>
                              </a:solidFill>
                              <a:latin typeface="Cambria Math" panose="02040503050406030204" pitchFamily="18" charset="0"/>
                            </a:rPr>
                          </m:ctrlPr>
                        </m:sSupPr>
                        <m:e>
                          <m:r>
                            <a:rPr lang="en-US" sz="2600" b="1">
                              <a:solidFill>
                                <a:srgbClr val="0000FF"/>
                              </a:solidFill>
                              <a:latin typeface="Cambria Math" panose="02040503050406030204" pitchFamily="18" charset="0"/>
                            </a:rPr>
                            <m:t>𝐳</m:t>
                          </m:r>
                        </m:e>
                        <m:sup>
                          <m:r>
                            <a:rPr lang="en-US" sz="2600" b="1">
                              <a:solidFill>
                                <a:srgbClr val="0000FF"/>
                              </a:solidFill>
                              <a:latin typeface="Cambria Math" panose="02040503050406030204" pitchFamily="18" charset="0"/>
                            </a:rPr>
                            <m:t>[</m:t>
                          </m:r>
                          <m:r>
                            <a:rPr lang="en-US" sz="2600" b="1">
                              <a:solidFill>
                                <a:srgbClr val="0000FF"/>
                              </a:solidFill>
                              <a:latin typeface="Cambria Math" panose="02040503050406030204" pitchFamily="18" charset="0"/>
                            </a:rPr>
                            <m:t>𝐥</m:t>
                          </m:r>
                          <m:r>
                            <a:rPr lang="en-US" sz="2600" b="1">
                              <a:solidFill>
                                <a:srgbClr val="0000FF"/>
                              </a:solidFill>
                              <a:latin typeface="Cambria Math" panose="02040503050406030204" pitchFamily="18" charset="0"/>
                            </a:rPr>
                            <m:t>+</m:t>
                          </m:r>
                          <m:r>
                            <a:rPr lang="en-US" sz="2600" b="1">
                              <a:solidFill>
                                <a:srgbClr val="0000FF"/>
                              </a:solidFill>
                              <a:latin typeface="Cambria Math" panose="02040503050406030204" pitchFamily="18" charset="0"/>
                            </a:rPr>
                            <m:t>𝟏</m:t>
                          </m:r>
                          <m:r>
                            <a:rPr lang="en-US" sz="2600" b="1">
                              <a:solidFill>
                                <a:srgbClr val="0000FF"/>
                              </a:solidFill>
                              <a:latin typeface="Cambria Math" panose="02040503050406030204" pitchFamily="18" charset="0"/>
                            </a:rPr>
                            <m:t>]</m:t>
                          </m:r>
                        </m:sup>
                      </m:sSup>
                      <m:r>
                        <a:rPr lang="en-US" sz="2600" b="1">
                          <a:solidFill>
                            <a:srgbClr val="0000FF"/>
                          </a:solidFill>
                          <a:latin typeface="Cambria Math" panose="02040503050406030204" pitchFamily="18" charset="0"/>
                        </a:rPr>
                        <m:t>)</m:t>
                      </m:r>
                    </m:oMath>
                  </m:oMathPara>
                </a14:m>
                <a:endParaRPr lang="en-US" sz="2600" b="1" dirty="0">
                  <a:solidFill>
                    <a:srgbClr val="0000FF"/>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52400" y="4750582"/>
                <a:ext cx="2743059" cy="509563"/>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648214" y="4038614"/>
                <a:ext cx="4415970" cy="509318"/>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600" b="1" i="1">
                              <a:solidFill>
                                <a:srgbClr val="00B050"/>
                              </a:solidFill>
                              <a:latin typeface="Cambria Math" panose="02040503050406030204" pitchFamily="18" charset="0"/>
                            </a:rPr>
                          </m:ctrlPr>
                        </m:sSupPr>
                        <m:e>
                          <m:r>
                            <a:rPr lang="en-US" sz="2600" b="1">
                              <a:solidFill>
                                <a:srgbClr val="00B050"/>
                              </a:solidFill>
                              <a:latin typeface="Cambria Math" panose="02040503050406030204" pitchFamily="18" charset="0"/>
                            </a:rPr>
                            <m:t>𝐳</m:t>
                          </m:r>
                        </m:e>
                        <m:sup>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𝐥</m:t>
                          </m:r>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𝟐</m:t>
                          </m:r>
                          <m:r>
                            <a:rPr lang="en-US" sz="2600" b="1">
                              <a:solidFill>
                                <a:srgbClr val="00B050"/>
                              </a:solidFill>
                              <a:latin typeface="Cambria Math" panose="02040503050406030204" pitchFamily="18" charset="0"/>
                            </a:rPr>
                            <m:t>]</m:t>
                          </m:r>
                        </m:sup>
                      </m:sSup>
                      <m:r>
                        <a:rPr lang="en-US" sz="2600" b="1">
                          <a:solidFill>
                            <a:srgbClr val="00B050"/>
                          </a:solidFill>
                          <a:latin typeface="Cambria Math" panose="02040503050406030204" pitchFamily="18" charset="0"/>
                        </a:rPr>
                        <m:t>= </m:t>
                      </m:r>
                      <m:sSup>
                        <m:sSupPr>
                          <m:ctrlPr>
                            <a:rPr lang="en-US" sz="2600" b="1" i="1">
                              <a:solidFill>
                                <a:srgbClr val="00B050"/>
                              </a:solidFill>
                              <a:latin typeface="Cambria Math" panose="02040503050406030204" pitchFamily="18" charset="0"/>
                            </a:rPr>
                          </m:ctrlPr>
                        </m:sSupPr>
                        <m:e>
                          <m:r>
                            <a:rPr lang="en-US" sz="2600" b="1">
                              <a:solidFill>
                                <a:srgbClr val="00B050"/>
                              </a:solidFill>
                              <a:latin typeface="Cambria Math" panose="02040503050406030204" pitchFamily="18" charset="0"/>
                            </a:rPr>
                            <m:t>𝐖</m:t>
                          </m:r>
                        </m:e>
                        <m:sup>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𝐥</m:t>
                          </m:r>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𝟐</m:t>
                          </m:r>
                          <m:r>
                            <a:rPr lang="en-US" sz="2600" b="1">
                              <a:solidFill>
                                <a:srgbClr val="00B050"/>
                              </a:solidFill>
                              <a:latin typeface="Cambria Math" panose="02040503050406030204" pitchFamily="18" charset="0"/>
                            </a:rPr>
                            <m:t>]</m:t>
                          </m:r>
                        </m:sup>
                      </m:sSup>
                      <m:sSup>
                        <m:sSupPr>
                          <m:ctrlPr>
                            <a:rPr lang="en-US" sz="2600" b="1" i="1">
                              <a:solidFill>
                                <a:srgbClr val="00B050"/>
                              </a:solidFill>
                              <a:latin typeface="Cambria Math" panose="02040503050406030204" pitchFamily="18" charset="0"/>
                            </a:rPr>
                          </m:ctrlPr>
                        </m:sSupPr>
                        <m:e>
                          <m:r>
                            <a:rPr lang="en-US" sz="2600" b="1">
                              <a:solidFill>
                                <a:srgbClr val="00B050"/>
                              </a:solidFill>
                              <a:latin typeface="Cambria Math" panose="02040503050406030204" pitchFamily="18" charset="0"/>
                            </a:rPr>
                            <m:t>𝐚</m:t>
                          </m:r>
                        </m:e>
                        <m:sup>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𝐥</m:t>
                          </m:r>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𝟏</m:t>
                          </m:r>
                          <m:r>
                            <a:rPr lang="en-US" sz="2600" b="1">
                              <a:solidFill>
                                <a:srgbClr val="00B050"/>
                              </a:solidFill>
                              <a:latin typeface="Cambria Math" panose="02040503050406030204" pitchFamily="18" charset="0"/>
                            </a:rPr>
                            <m:t>]</m:t>
                          </m:r>
                        </m:sup>
                      </m:sSup>
                      <m:r>
                        <a:rPr lang="en-US" sz="2600" b="1">
                          <a:solidFill>
                            <a:srgbClr val="00B050"/>
                          </a:solidFill>
                          <a:latin typeface="Cambria Math" panose="02040503050406030204" pitchFamily="18" charset="0"/>
                        </a:rPr>
                        <m:t>+</m:t>
                      </m:r>
                      <m:sSup>
                        <m:sSupPr>
                          <m:ctrlPr>
                            <a:rPr lang="en-US" sz="2600" b="1" i="1">
                              <a:solidFill>
                                <a:srgbClr val="00B050"/>
                              </a:solidFill>
                              <a:latin typeface="Cambria Math" panose="02040503050406030204" pitchFamily="18" charset="0"/>
                            </a:rPr>
                          </m:ctrlPr>
                        </m:sSupPr>
                        <m:e>
                          <m:r>
                            <a:rPr lang="en-US" sz="2600" b="1">
                              <a:solidFill>
                                <a:srgbClr val="00B050"/>
                              </a:solidFill>
                              <a:latin typeface="Cambria Math" panose="02040503050406030204" pitchFamily="18" charset="0"/>
                            </a:rPr>
                            <m:t>𝐛</m:t>
                          </m:r>
                        </m:e>
                        <m:sup>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𝐥</m:t>
                          </m:r>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𝟐</m:t>
                          </m:r>
                          <m:r>
                            <a:rPr lang="en-US" sz="2600" b="1">
                              <a:solidFill>
                                <a:srgbClr val="00B050"/>
                              </a:solidFill>
                              <a:latin typeface="Cambria Math" panose="02040503050406030204" pitchFamily="18" charset="0"/>
                            </a:rPr>
                            <m:t>]</m:t>
                          </m:r>
                        </m:sup>
                      </m:sSup>
                    </m:oMath>
                  </m:oMathPara>
                </a14:m>
                <a:endParaRPr lang="en-US" sz="2600" b="1" dirty="0">
                  <a:solidFill>
                    <a:srgbClr val="00B05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648200" y="4038600"/>
                <a:ext cx="4377417" cy="545727"/>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724445" y="4802989"/>
                <a:ext cx="2743059" cy="509564"/>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panose="02040503050406030204" pitchFamily="18" charset="0"/>
                            </a:rPr>
                            <m:t>𝐚</m:t>
                          </m:r>
                        </m:e>
                        <m:sup>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𝐥</m:t>
                          </m:r>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𝟐</m:t>
                          </m:r>
                          <m:r>
                            <a:rPr lang="en-US" sz="2600" b="1">
                              <a:solidFill>
                                <a:srgbClr val="7030A0"/>
                              </a:solidFill>
                              <a:latin typeface="Cambria Math" panose="02040503050406030204" pitchFamily="18" charset="0"/>
                            </a:rPr>
                            <m:t>]</m:t>
                          </m:r>
                        </m:sup>
                      </m:sSup>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𝐠</m:t>
                      </m:r>
                      <m:r>
                        <a:rPr lang="en-US" sz="2600" b="1">
                          <a:solidFill>
                            <a:srgbClr val="7030A0"/>
                          </a:solidFill>
                          <a:latin typeface="Cambria Math" panose="02040503050406030204" pitchFamily="18" charset="0"/>
                        </a:rPr>
                        <m:t>(</m:t>
                      </m:r>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panose="02040503050406030204" pitchFamily="18" charset="0"/>
                            </a:rPr>
                            <m:t>𝐳</m:t>
                          </m:r>
                        </m:e>
                        <m:sup>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𝐥</m:t>
                          </m:r>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𝟐</m:t>
                          </m:r>
                          <m:r>
                            <a:rPr lang="en-US" sz="2600" b="1">
                              <a:solidFill>
                                <a:srgbClr val="7030A0"/>
                              </a:solidFill>
                              <a:latin typeface="Cambria Math" panose="02040503050406030204" pitchFamily="18" charset="0"/>
                            </a:rPr>
                            <m:t>]</m:t>
                          </m:r>
                        </m:sup>
                      </m:sSup>
                      <m:r>
                        <a:rPr lang="en-US" sz="2600" b="1">
                          <a:solidFill>
                            <a:srgbClr val="7030A0"/>
                          </a:solidFill>
                          <a:latin typeface="Cambria Math" panose="02040503050406030204" pitchFamily="18" charset="0"/>
                        </a:rPr>
                        <m:t>)</m:t>
                      </m:r>
                    </m:oMath>
                  </m:oMathPara>
                </a14:m>
                <a:endParaRPr lang="en-US" sz="2600" b="1" dirty="0">
                  <a:solidFill>
                    <a:srgbClr val="7030A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724400" y="4802944"/>
                <a:ext cx="2743059" cy="509563"/>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745144" y="1145601"/>
                <a:ext cx="783822" cy="380885"/>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𝑎</m:t>
                          </m:r>
                        </m:e>
                        <m:sup>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𝑙</m:t>
                          </m:r>
                          <m:r>
                            <a:rPr lang="en-US" i="1" smtClean="0">
                              <a:solidFill>
                                <a:prstClr val="black"/>
                              </a:solidFill>
                              <a:latin typeface="Cambria Math" panose="02040503050406030204" pitchFamily="18" charset="0"/>
                            </a:rPr>
                            <m:t>+1]</m:t>
                          </m:r>
                        </m:sup>
                      </m:sSup>
                    </m:oMath>
                  </m:oMathPara>
                </a14:m>
                <a:endParaRPr lang="en-US" dirty="0">
                  <a:solidFill>
                    <a:prstClr val="black"/>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745108" y="1145589"/>
                <a:ext cx="784317" cy="381130"/>
              </a:xfrm>
              <a:prstGeom prst="rect">
                <a:avLst/>
              </a:prstGeom>
              <a:blipFill rotWithShape="1">
                <a:blip r:embed="rId9"/>
                <a:stretch>
                  <a:fillRect/>
                </a:stretch>
              </a:blipFill>
            </p:spPr>
            <p:txBody>
              <a:bodyPr/>
              <a:lstStyle/>
              <a:p>
                <a:r>
                  <a:rPr lang="en-US">
                    <a:noFill/>
                  </a:rPr>
                  <a:t> </a:t>
                </a:r>
              </a:p>
            </p:txBody>
          </p:sp>
        </mc:Fallback>
      </mc:AlternateContent>
      <p:cxnSp>
        <p:nvCxnSpPr>
          <p:cNvPr id="5" name="Straight Connector 4"/>
          <p:cNvCxnSpPr/>
          <p:nvPr/>
        </p:nvCxnSpPr>
        <p:spPr>
          <a:xfrm flipV="1">
            <a:off x="6090912" y="762001"/>
            <a:ext cx="0" cy="841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090939" y="762021"/>
            <a:ext cx="1593225" cy="41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84138" y="766193"/>
            <a:ext cx="0" cy="34665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845" y="2861756"/>
                <a:ext cx="722120" cy="542394"/>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800" i="1">
                              <a:solidFill>
                                <a:prstClr val="black"/>
                              </a:solidFill>
                              <a:latin typeface="Cambria Math" panose="02040503050406030204" pitchFamily="18" charset="0"/>
                            </a:rPr>
                          </m:ctrlPr>
                        </m:sSupPr>
                        <m:e>
                          <m:r>
                            <m:rPr>
                              <m:sty m:val="p"/>
                            </m:rPr>
                            <a:rPr lang="en-US" sz="2800">
                              <a:solidFill>
                                <a:prstClr val="black"/>
                              </a:solidFill>
                              <a:latin typeface="Cambria Math" panose="02040503050406030204" pitchFamily="18" charset="0"/>
                            </a:rPr>
                            <m:t>a</m:t>
                          </m:r>
                        </m:e>
                        <m:sup>
                          <m:r>
                            <a:rPr lang="en-US" sz="2800">
                              <a:solidFill>
                                <a:prstClr val="black"/>
                              </a:solidFill>
                              <a:latin typeface="Cambria Math" panose="02040503050406030204" pitchFamily="18" charset="0"/>
                            </a:rPr>
                            <m:t>[</m:t>
                          </m:r>
                          <m:r>
                            <m:rPr>
                              <m:sty m:val="p"/>
                            </m:rPr>
                            <a:rPr lang="en-US" sz="2800">
                              <a:solidFill>
                                <a:prstClr val="black"/>
                              </a:solidFill>
                              <a:latin typeface="Cambria Math" panose="02040503050406030204" pitchFamily="18" charset="0"/>
                            </a:rPr>
                            <m:t>l</m:t>
                          </m:r>
                          <m:r>
                            <a:rPr lang="en-US" sz="2800">
                              <a:solidFill>
                                <a:prstClr val="black"/>
                              </a:solidFill>
                              <a:latin typeface="Cambria Math" panose="02040503050406030204" pitchFamily="18" charset="0"/>
                            </a:rPr>
                            <m:t>]</m:t>
                          </m:r>
                        </m:sup>
                      </m:sSup>
                    </m:oMath>
                  </m:oMathPara>
                </a14:m>
                <a:endParaRPr lang="en-US" dirty="0">
                  <a:solidFill>
                    <a:prstClr val="black"/>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304800" y="2861753"/>
                <a:ext cx="722121" cy="542393"/>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893625" y="3403375"/>
                <a:ext cx="1065164" cy="542394"/>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800" i="1">
                              <a:solidFill>
                                <a:prstClr val="black"/>
                              </a:solidFill>
                              <a:latin typeface="Cambria Math" panose="02040503050406030204" pitchFamily="18" charset="0"/>
                            </a:rPr>
                          </m:ctrlPr>
                        </m:sSupPr>
                        <m:e>
                          <m:r>
                            <m:rPr>
                              <m:sty m:val="p"/>
                            </m:rPr>
                            <a:rPr lang="en-US" sz="2800">
                              <a:solidFill>
                                <a:prstClr val="black"/>
                              </a:solidFill>
                              <a:latin typeface="Cambria Math" panose="02040503050406030204" pitchFamily="18" charset="0"/>
                            </a:rPr>
                            <m:t>a</m:t>
                          </m:r>
                        </m:e>
                        <m:sup>
                          <m:r>
                            <a:rPr lang="en-US" sz="2800">
                              <a:solidFill>
                                <a:prstClr val="black"/>
                              </a:solidFill>
                              <a:latin typeface="Cambria Math" panose="02040503050406030204" pitchFamily="18" charset="0"/>
                            </a:rPr>
                            <m:t>[</m:t>
                          </m:r>
                          <m:r>
                            <m:rPr>
                              <m:sty m:val="p"/>
                            </m:rPr>
                            <a:rPr lang="en-US" sz="2800">
                              <a:solidFill>
                                <a:prstClr val="black"/>
                              </a:solidFill>
                              <a:latin typeface="Cambria Math" panose="02040503050406030204" pitchFamily="18" charset="0"/>
                            </a:rPr>
                            <m:t>l</m:t>
                          </m:r>
                          <m:r>
                            <a:rPr lang="en-US" sz="2800">
                              <a:solidFill>
                                <a:prstClr val="black"/>
                              </a:solidFill>
                              <a:latin typeface="Cambria Math" panose="02040503050406030204" pitchFamily="18" charset="0"/>
                            </a:rPr>
                            <m:t>+1]</m:t>
                          </m:r>
                        </m:sup>
                      </m:sSup>
                    </m:oMath>
                  </m:oMathPara>
                </a14:m>
                <a:endParaRPr lang="en-US" sz="2800" dirty="0">
                  <a:solidFill>
                    <a:prstClr val="black"/>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3893601" y="3403376"/>
                <a:ext cx="1065163" cy="542393"/>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71600" y="2880160"/>
                <a:ext cx="1374093" cy="523219"/>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r>
                        <a:rPr lang="en-US" sz="2800" b="1">
                          <a:solidFill>
                            <a:srgbClr val="FF0000"/>
                          </a:solidFill>
                          <a:latin typeface="Cambria Math" panose="02040503050406030204" pitchFamily="18" charset="0"/>
                        </a:rPr>
                        <m:t>𝐋𝐢𝐧𝐞𝐚𝐫</m:t>
                      </m:r>
                    </m:oMath>
                  </m:oMathPara>
                </a14:m>
                <a:endParaRPr lang="en-US" sz="2800" b="1" dirty="0">
                  <a:solidFill>
                    <a:prstClr val="black"/>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71600" y="2880156"/>
                <a:ext cx="1374094" cy="523220"/>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041580" y="2870957"/>
                <a:ext cx="1178529" cy="523219"/>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r>
                        <a:rPr lang="en-US" sz="2800" b="1">
                          <a:solidFill>
                            <a:srgbClr val="0000FF"/>
                          </a:solidFill>
                          <a:latin typeface="Cambria Math" panose="02040503050406030204" pitchFamily="18" charset="0"/>
                        </a:rPr>
                        <m:t>𝐑𝐞𝐋𝐔</m:t>
                      </m:r>
                    </m:oMath>
                  </m:oMathPara>
                </a14:m>
                <a:endParaRPr lang="en-US" sz="2800" b="1" dirty="0">
                  <a:solidFill>
                    <a:prstClr val="black"/>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041557" y="2870954"/>
                <a:ext cx="1178528" cy="5232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527053" y="2870957"/>
                <a:ext cx="1374093" cy="523219"/>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r>
                        <a:rPr lang="en-US" sz="2800" b="1">
                          <a:solidFill>
                            <a:srgbClr val="00B050"/>
                          </a:solidFill>
                          <a:latin typeface="Cambria Math" panose="02040503050406030204" pitchFamily="18" charset="0"/>
                        </a:rPr>
                        <m:t>𝐋𝐢𝐧𝐞𝐚𝐫</m:t>
                      </m:r>
                    </m:oMath>
                  </m:oMathPara>
                </a14:m>
                <a:endParaRPr lang="en-US" sz="2800" b="1" dirty="0">
                  <a:solidFill>
                    <a:prstClr val="black"/>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527052" y="2870955"/>
                <a:ext cx="1374094" cy="523220"/>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349431" y="2861754"/>
                <a:ext cx="1178529" cy="523219"/>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r>
                        <a:rPr lang="en-US" sz="2800" b="1">
                          <a:solidFill>
                            <a:srgbClr val="7030A0"/>
                          </a:solidFill>
                          <a:latin typeface="Cambria Math" panose="02040503050406030204" pitchFamily="18" charset="0"/>
                        </a:rPr>
                        <m:t>𝐑𝐞𝐋𝐔</m:t>
                      </m:r>
                    </m:oMath>
                  </m:oMathPara>
                </a14:m>
                <a:endParaRPr lang="en-US" sz="2800" b="1" dirty="0">
                  <a:solidFill>
                    <a:prstClr val="black"/>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6349409" y="2861753"/>
                <a:ext cx="1178528" cy="523220"/>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7772424" y="2853530"/>
                <a:ext cx="1065164" cy="542394"/>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800" i="1">
                              <a:solidFill>
                                <a:prstClr val="black"/>
                              </a:solidFill>
                              <a:latin typeface="Cambria Math" panose="02040503050406030204" pitchFamily="18" charset="0"/>
                            </a:rPr>
                          </m:ctrlPr>
                        </m:sSupPr>
                        <m:e>
                          <m:r>
                            <m:rPr>
                              <m:sty m:val="p"/>
                            </m:rPr>
                            <a:rPr lang="en-US" sz="2800">
                              <a:solidFill>
                                <a:prstClr val="black"/>
                              </a:solidFill>
                              <a:latin typeface="Cambria Math" panose="02040503050406030204" pitchFamily="18" charset="0"/>
                            </a:rPr>
                            <m:t>a</m:t>
                          </m:r>
                        </m:e>
                        <m:sup>
                          <m:r>
                            <a:rPr lang="en-US" sz="2800">
                              <a:solidFill>
                                <a:prstClr val="black"/>
                              </a:solidFill>
                              <a:latin typeface="Cambria Math" panose="02040503050406030204" pitchFamily="18" charset="0"/>
                            </a:rPr>
                            <m:t>[</m:t>
                          </m:r>
                          <m:r>
                            <m:rPr>
                              <m:sty m:val="p"/>
                            </m:rPr>
                            <a:rPr lang="en-US" sz="2800">
                              <a:solidFill>
                                <a:prstClr val="black"/>
                              </a:solidFill>
                              <a:latin typeface="Cambria Math" panose="02040503050406030204" pitchFamily="18" charset="0"/>
                            </a:rPr>
                            <m:t>l</m:t>
                          </m:r>
                          <m:r>
                            <a:rPr lang="en-US" sz="2800">
                              <a:solidFill>
                                <a:prstClr val="black"/>
                              </a:solidFill>
                              <a:latin typeface="Cambria Math" panose="02040503050406030204" pitchFamily="18" charset="0"/>
                            </a:rPr>
                            <m:t>+2]</m:t>
                          </m:r>
                        </m:sup>
                      </m:sSup>
                    </m:oMath>
                  </m:oMathPara>
                </a14:m>
                <a:endParaRPr lang="en-US" sz="2800" dirty="0">
                  <a:solidFill>
                    <a:prstClr val="black"/>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7772400" y="2853530"/>
                <a:ext cx="1065163" cy="542393"/>
              </a:xfrm>
              <a:prstGeom prst="rect">
                <a:avLst/>
              </a:prstGeom>
              <a:blipFill rotWithShape="1">
                <a:blip r:embed="rId16"/>
                <a:stretch>
                  <a:fillRect/>
                </a:stretch>
              </a:blipFill>
            </p:spPr>
            <p:txBody>
              <a:bodyPr/>
              <a:lstStyle/>
              <a:p>
                <a:r>
                  <a:rPr lang="en-US">
                    <a:noFill/>
                  </a:rPr>
                  <a:t> </a:t>
                </a:r>
              </a:p>
            </p:txBody>
          </p:sp>
        </mc:Fallback>
      </mc:AlternateContent>
      <p:cxnSp>
        <p:nvCxnSpPr>
          <p:cNvPr id="48" name="Straight Arrow Connector 47"/>
          <p:cNvCxnSpPr/>
          <p:nvPr/>
        </p:nvCxnSpPr>
        <p:spPr>
          <a:xfrm flipV="1">
            <a:off x="982883" y="3156926"/>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4" idx="1"/>
          </p:cNvCxnSpPr>
          <p:nvPr/>
        </p:nvCxnSpPr>
        <p:spPr>
          <a:xfrm>
            <a:off x="2679270" y="3123387"/>
            <a:ext cx="362311" cy="920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114823" y="3162402"/>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43623" y="3162402"/>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391422" y="3166575"/>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121054" y="2479817"/>
            <a:ext cx="0" cy="690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21054" y="2498767"/>
            <a:ext cx="50187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146809" y="2455866"/>
            <a:ext cx="0" cy="67710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452310" y="5715007"/>
                <a:ext cx="8000182" cy="551957"/>
              </a:xfrm>
              <a:prstGeom prst="rect">
                <a:avLst/>
              </a:prstGeom>
              <a:noFill/>
            </p:spPr>
            <p:txBody>
              <a:bodyPr wrap="square" lIns="91021" tIns="45513" rIns="91021" bIns="45513" rtlCol="0">
                <a:spAutoFit/>
              </a:bodyPr>
              <a:lstStyle/>
              <a:p>
                <a:pPr defTabSz="910194"/>
                <a14:m>
                  <m:oMath xmlns:m="http://schemas.openxmlformats.org/officeDocument/2006/math">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panose="02040503050406030204" pitchFamily="18" charset="0"/>
                          </a:rPr>
                          <m:t>𝐚</m:t>
                        </m:r>
                      </m:e>
                      <m:sup>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𝐥</m:t>
                        </m:r>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𝟐</m:t>
                        </m:r>
                        <m:r>
                          <a:rPr lang="en-US" sz="2600" b="1">
                            <a:solidFill>
                              <a:srgbClr val="7030A0"/>
                            </a:solidFill>
                            <a:latin typeface="Cambria Math" panose="02040503050406030204" pitchFamily="18" charset="0"/>
                          </a:rPr>
                          <m:t>]</m:t>
                        </m:r>
                      </m:sup>
                    </m:sSup>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𝐠</m:t>
                    </m:r>
                    <m:d>
                      <m:dPr>
                        <m:ctrlPr>
                          <a:rPr lang="en-US" sz="2600" b="1" i="1">
                            <a:solidFill>
                              <a:srgbClr val="7030A0"/>
                            </a:solidFill>
                            <a:latin typeface="Cambria Math" panose="02040503050406030204" pitchFamily="18" charset="0"/>
                          </a:rPr>
                        </m:ctrlPr>
                      </m:dPr>
                      <m:e>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panose="02040503050406030204" pitchFamily="18" charset="0"/>
                              </a:rPr>
                              <m:t>𝐳</m:t>
                            </m:r>
                          </m:e>
                          <m:sup>
                            <m:d>
                              <m:dPr>
                                <m:begChr m:val="["/>
                                <m:endChr m:val="]"/>
                                <m:ctrlPr>
                                  <a:rPr lang="en-US" sz="2600" b="1" i="1">
                                    <a:solidFill>
                                      <a:srgbClr val="7030A0"/>
                                    </a:solidFill>
                                    <a:latin typeface="Cambria Math" panose="02040503050406030204" pitchFamily="18" charset="0"/>
                                  </a:rPr>
                                </m:ctrlPr>
                              </m:dPr>
                              <m:e>
                                <m:r>
                                  <a:rPr lang="en-US" sz="2600" b="1">
                                    <a:solidFill>
                                      <a:srgbClr val="7030A0"/>
                                    </a:solidFill>
                                    <a:latin typeface="Cambria Math" panose="02040503050406030204" pitchFamily="18" charset="0"/>
                                  </a:rPr>
                                  <m:t>𝐥</m:t>
                                </m:r>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𝟐</m:t>
                                </m:r>
                              </m:e>
                            </m:d>
                          </m:sup>
                        </m:sSup>
                        <m:r>
                          <a:rPr lang="en-US" sz="2600" b="1">
                            <a:solidFill>
                              <a:srgbClr val="7030A0"/>
                            </a:solidFill>
                            <a:latin typeface="Cambria Math" panose="02040503050406030204" pitchFamily="18" charset="0"/>
                          </a:rPr>
                          <m:t>+</m:t>
                        </m:r>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panose="02040503050406030204" pitchFamily="18" charset="0"/>
                              </a:rPr>
                              <m:t>𝐚</m:t>
                            </m:r>
                          </m:e>
                          <m:sup>
                            <m:d>
                              <m:dPr>
                                <m:begChr m:val="["/>
                                <m:endChr m:val="]"/>
                                <m:ctrlPr>
                                  <a:rPr lang="en-US" sz="2600" b="1" i="1">
                                    <a:solidFill>
                                      <a:srgbClr val="7030A0"/>
                                    </a:solidFill>
                                    <a:latin typeface="Cambria Math" panose="02040503050406030204" pitchFamily="18" charset="0"/>
                                  </a:rPr>
                                </m:ctrlPr>
                              </m:dPr>
                              <m:e>
                                <m:r>
                                  <a:rPr lang="en-US" sz="2600" b="1">
                                    <a:solidFill>
                                      <a:srgbClr val="7030A0"/>
                                    </a:solidFill>
                                    <a:latin typeface="Cambria Math" panose="02040503050406030204" pitchFamily="18" charset="0"/>
                                  </a:rPr>
                                  <m:t>𝐥</m:t>
                                </m:r>
                              </m:e>
                            </m:d>
                          </m:sup>
                        </m:sSup>
                      </m:e>
                    </m:d>
                    <m:r>
                      <a:rPr lang="en-US" sz="2600" b="1">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a:rPr>
                          <m:t>𝐠</m:t>
                        </m:r>
                        <m:r>
                          <a:rPr lang="en-US" sz="2600" b="1">
                            <a:solidFill>
                              <a:srgbClr val="7030A0"/>
                            </a:solidFill>
                            <a:latin typeface="Cambria Math"/>
                          </a:rPr>
                          <m:t>(</m:t>
                        </m:r>
                        <m:r>
                          <a:rPr lang="en-US" sz="2600" b="1">
                            <a:solidFill>
                              <a:srgbClr val="7030A0"/>
                            </a:solidFill>
                            <a:latin typeface="Cambria Math"/>
                          </a:rPr>
                          <m:t>𝐖</m:t>
                        </m:r>
                      </m:e>
                      <m:sup>
                        <m:r>
                          <a:rPr lang="en-US" sz="2600" b="1">
                            <a:solidFill>
                              <a:srgbClr val="7030A0"/>
                            </a:solidFill>
                            <a:latin typeface="Cambria Math"/>
                          </a:rPr>
                          <m:t>[</m:t>
                        </m:r>
                        <m:r>
                          <a:rPr lang="en-US" sz="2600" b="1">
                            <a:solidFill>
                              <a:srgbClr val="7030A0"/>
                            </a:solidFill>
                            <a:latin typeface="Cambria Math"/>
                          </a:rPr>
                          <m:t>𝐥</m:t>
                        </m:r>
                        <m:r>
                          <a:rPr lang="en-US" sz="2600" b="1">
                            <a:solidFill>
                              <a:srgbClr val="7030A0"/>
                            </a:solidFill>
                            <a:latin typeface="Cambria Math"/>
                          </a:rPr>
                          <m:t>+</m:t>
                        </m:r>
                        <m:r>
                          <a:rPr lang="en-US" sz="2600" b="1">
                            <a:solidFill>
                              <a:srgbClr val="7030A0"/>
                            </a:solidFill>
                            <a:latin typeface="Cambria Math"/>
                          </a:rPr>
                          <m:t>𝟐</m:t>
                        </m:r>
                        <m:r>
                          <a:rPr lang="en-US" sz="2600" b="1">
                            <a:solidFill>
                              <a:srgbClr val="7030A0"/>
                            </a:solidFill>
                            <a:latin typeface="Cambria Math"/>
                          </a:rPr>
                          <m:t>]</m:t>
                        </m:r>
                      </m:sup>
                    </m:sSup>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a:rPr>
                          <m:t>𝐚</m:t>
                        </m:r>
                      </m:e>
                      <m:sup>
                        <m:r>
                          <a:rPr lang="en-US" sz="2600" b="1">
                            <a:solidFill>
                              <a:srgbClr val="7030A0"/>
                            </a:solidFill>
                            <a:latin typeface="Cambria Math"/>
                          </a:rPr>
                          <m:t>[</m:t>
                        </m:r>
                        <m:r>
                          <a:rPr lang="en-US" sz="2600" b="1">
                            <a:solidFill>
                              <a:srgbClr val="7030A0"/>
                            </a:solidFill>
                            <a:latin typeface="Cambria Math"/>
                          </a:rPr>
                          <m:t>𝐥</m:t>
                        </m:r>
                        <m:r>
                          <a:rPr lang="en-US" sz="2600" b="1">
                            <a:solidFill>
                              <a:srgbClr val="7030A0"/>
                            </a:solidFill>
                            <a:latin typeface="Cambria Math"/>
                          </a:rPr>
                          <m:t>+</m:t>
                        </m:r>
                        <m:r>
                          <a:rPr lang="en-US" sz="2600" b="1">
                            <a:solidFill>
                              <a:srgbClr val="7030A0"/>
                            </a:solidFill>
                            <a:latin typeface="Cambria Math"/>
                          </a:rPr>
                          <m:t>𝟏</m:t>
                        </m:r>
                        <m:r>
                          <a:rPr lang="en-US" sz="2600" b="1">
                            <a:solidFill>
                              <a:srgbClr val="7030A0"/>
                            </a:solidFill>
                            <a:latin typeface="Cambria Math"/>
                          </a:rPr>
                          <m:t>]</m:t>
                        </m:r>
                      </m:sup>
                    </m:sSup>
                    <m:r>
                      <a:rPr lang="en-US" sz="2600" b="1">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a:rPr>
                          <m:t>𝐛</m:t>
                        </m:r>
                      </m:e>
                      <m:sup>
                        <m:r>
                          <a:rPr lang="en-US" sz="2600" b="1">
                            <a:solidFill>
                              <a:srgbClr val="7030A0"/>
                            </a:solidFill>
                            <a:latin typeface="Cambria Math"/>
                          </a:rPr>
                          <m:t>[</m:t>
                        </m:r>
                        <m:r>
                          <a:rPr lang="en-US" sz="2600" b="1">
                            <a:solidFill>
                              <a:srgbClr val="7030A0"/>
                            </a:solidFill>
                            <a:latin typeface="Cambria Math"/>
                          </a:rPr>
                          <m:t>𝐥</m:t>
                        </m:r>
                        <m:r>
                          <a:rPr lang="en-US" sz="2600" b="1">
                            <a:solidFill>
                              <a:srgbClr val="7030A0"/>
                            </a:solidFill>
                            <a:latin typeface="Cambria Math"/>
                          </a:rPr>
                          <m:t>+</m:t>
                        </m:r>
                        <m:r>
                          <a:rPr lang="en-US" sz="2600" b="1">
                            <a:solidFill>
                              <a:srgbClr val="7030A0"/>
                            </a:solidFill>
                            <a:latin typeface="Cambria Math"/>
                          </a:rPr>
                          <m:t>𝟐</m:t>
                        </m:r>
                        <m:r>
                          <a:rPr lang="en-US" sz="2600" b="1">
                            <a:solidFill>
                              <a:srgbClr val="7030A0"/>
                            </a:solidFill>
                            <a:latin typeface="Cambria Math"/>
                          </a:rPr>
                          <m:t>]</m:t>
                        </m:r>
                      </m:sup>
                    </m:sSup>
                    <m:r>
                      <a:rPr lang="en-US" sz="2600" b="1">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a:rPr>
                          <m:t>𝐚</m:t>
                        </m:r>
                      </m:e>
                      <m:sup>
                        <m:d>
                          <m:dPr>
                            <m:begChr m:val="["/>
                            <m:endChr m:val="]"/>
                            <m:ctrlPr>
                              <a:rPr lang="en-US" sz="2600" b="1" i="1">
                                <a:solidFill>
                                  <a:srgbClr val="7030A0"/>
                                </a:solidFill>
                                <a:latin typeface="Cambria Math" panose="02040503050406030204" pitchFamily="18" charset="0"/>
                              </a:rPr>
                            </m:ctrlPr>
                          </m:dPr>
                          <m:e>
                            <m:r>
                              <a:rPr lang="en-US" sz="2600" b="1">
                                <a:solidFill>
                                  <a:srgbClr val="7030A0"/>
                                </a:solidFill>
                                <a:latin typeface="Cambria Math"/>
                              </a:rPr>
                              <m:t>𝐥</m:t>
                            </m:r>
                          </m:e>
                        </m:d>
                      </m:sup>
                    </m:sSup>
                  </m:oMath>
                </a14:m>
                <a:r>
                  <a:rPr lang="en-US" sz="2600" b="1" dirty="0">
                    <a:solidFill>
                      <a:srgbClr val="7030A0"/>
                    </a:solidFill>
                  </a:rPr>
                  <a:t>) </a:t>
                </a:r>
              </a:p>
            </p:txBody>
          </p:sp>
        </mc:Choice>
        <mc:Fallback xmlns="">
          <p:sp>
            <p:nvSpPr>
              <p:cNvPr id="61" name="TextBox 60"/>
              <p:cNvSpPr txBox="1">
                <a:spLocks noRot="1" noChangeAspect="1" noMove="1" noResize="1" noEditPoints="1" noAdjustHandles="1" noChangeArrowheads="1" noChangeShapeType="1" noTextEdit="1"/>
              </p:cNvSpPr>
              <p:nvPr/>
            </p:nvSpPr>
            <p:spPr>
              <a:xfrm>
                <a:off x="452265" y="5715000"/>
                <a:ext cx="8000181" cy="552202"/>
              </a:xfrm>
              <a:prstGeom prst="rect">
                <a:avLst/>
              </a:prstGeom>
              <a:blipFill rotWithShape="1">
                <a:blip r:embed="rId17"/>
                <a:stretch>
                  <a:fillRect t="-2222" r="-1828" b="-23333"/>
                </a:stretch>
              </a:blipFill>
            </p:spPr>
            <p:txBody>
              <a:bodyPr/>
              <a:lstStyle/>
              <a:p>
                <a:r>
                  <a:rPr lang="en-US">
                    <a:noFill/>
                  </a:rPr>
                  <a:t> </a:t>
                </a:r>
              </a:p>
            </p:txBody>
          </p:sp>
        </mc:Fallback>
      </mc:AlternateContent>
      <p:sp>
        <p:nvSpPr>
          <p:cNvPr id="65" name="TextBox 64"/>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spTree>
    <p:extLst>
      <p:ext uri="{BB962C8B-B14F-4D97-AF65-F5344CB8AC3E}">
        <p14:creationId xmlns:p14="http://schemas.microsoft.com/office/powerpoint/2010/main" val="37539496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2590800" y="1600244"/>
            <a:ext cx="6477001" cy="4525963"/>
          </a:xfrm>
        </p:spPr>
        <p:txBody>
          <a:bodyPr>
            <a:normAutofit/>
          </a:bodyPr>
          <a:lstStyle/>
          <a:p>
            <a:pPr marL="0" indent="0" fontAlgn="base">
              <a:buNone/>
            </a:pPr>
            <a:r>
              <a:rPr lang="en-US" sz="2600" b="1" dirty="0">
                <a:cs typeface="Arial"/>
              </a:rPr>
              <a:t>Full </a:t>
            </a:r>
            <a:r>
              <a:rPr lang="en-US" sz="2600" b="1" dirty="0" err="1">
                <a:cs typeface="Arial"/>
              </a:rPr>
              <a:t>ResNet</a:t>
            </a:r>
            <a:r>
              <a:rPr lang="en-US" sz="2600" b="1" dirty="0">
                <a:cs typeface="Arial"/>
              </a:rPr>
              <a:t> architecture:</a:t>
            </a:r>
          </a:p>
          <a:p>
            <a:pPr fontAlgn="base"/>
            <a:r>
              <a:rPr lang="en-US" sz="2600" dirty="0">
                <a:cs typeface="Arial"/>
              </a:rPr>
              <a:t>Stack residual blocks</a:t>
            </a:r>
          </a:p>
          <a:p>
            <a:pPr fontAlgn="base"/>
            <a:r>
              <a:rPr lang="en-US" sz="2600" dirty="0">
                <a:cs typeface="Arial"/>
              </a:rPr>
              <a:t>Every residual block has two 3x3 conv layers</a:t>
            </a:r>
          </a:p>
          <a:p>
            <a:pPr fontAlgn="base"/>
            <a:r>
              <a:rPr lang="en-US" sz="2600" dirty="0">
                <a:cs typeface="Arial"/>
              </a:rPr>
              <a:t>Periodically, double # of filters and </a:t>
            </a:r>
            <a:r>
              <a:rPr lang="en-US" sz="2600" dirty="0" err="1">
                <a:cs typeface="Arial"/>
              </a:rPr>
              <a:t>downsample</a:t>
            </a:r>
            <a:r>
              <a:rPr lang="en-US" sz="2600" dirty="0">
                <a:cs typeface="Arial"/>
              </a:rPr>
              <a:t> spatially using stride 2 (in each dimension)</a:t>
            </a:r>
          </a:p>
          <a:p>
            <a:pPr fontAlgn="base"/>
            <a:r>
              <a:rPr lang="en-US" sz="2600" dirty="0">
                <a:cs typeface="Arial"/>
              </a:rPr>
              <a:t>Additional conv layer at the beginning</a:t>
            </a:r>
          </a:p>
          <a:p>
            <a:pPr fontAlgn="base"/>
            <a:r>
              <a:rPr lang="en-US" sz="2600" dirty="0">
                <a:cs typeface="Arial"/>
              </a:rPr>
              <a:t>No FC layers at the end (only FC 1000 to output classes)</a:t>
            </a:r>
          </a:p>
          <a:p>
            <a:pPr marL="0" indent="0" fontAlgn="base">
              <a:buNone/>
            </a:pPr>
            <a:endParaRPr lang="en-US" sz="2600" dirty="0">
              <a:cs typeface="Arial"/>
            </a:endParaRP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pic>
        <p:nvPicPr>
          <p:cNvPr id="7" name="Slide"/>
          <p:cNvPicPr>
            <a:picLocks noChangeAspect="1"/>
          </p:cNvPicPr>
          <p:nvPr/>
        </p:nvPicPr>
        <p:blipFill rotWithShape="1">
          <a:blip r:embed="rId3"/>
          <a:srcRect l="85376" t="118" b="10684"/>
          <a:stretch/>
        </p:blipFill>
        <p:spPr>
          <a:xfrm>
            <a:off x="258555" y="228601"/>
            <a:ext cx="1798850" cy="6171544"/>
          </a:xfrm>
          <a:prstGeom prst="rect">
            <a:avLst/>
          </a:prstGeom>
          <a:ln>
            <a:solidFill>
              <a:schemeClr val="tx1"/>
            </a:solidFill>
          </a:ln>
        </p:spPr>
      </p:pic>
      <p:sp>
        <p:nvSpPr>
          <p:cNvPr id="9" name="Rectangle 8"/>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22922699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2590800" y="1600244"/>
            <a:ext cx="6477001" cy="4525963"/>
          </a:xfrm>
        </p:spPr>
        <p:txBody>
          <a:bodyPr>
            <a:normAutofit/>
          </a:bodyPr>
          <a:lstStyle/>
          <a:p>
            <a:pPr fontAlgn="base"/>
            <a:r>
              <a:rPr lang="en-US" sz="2600" dirty="0">
                <a:cs typeface="Arial"/>
              </a:rPr>
              <a:t>Total depths of 34, 50, 101, or 152 layers for ImageNet</a:t>
            </a:r>
          </a:p>
          <a:p>
            <a:pPr fontAlgn="base"/>
            <a:r>
              <a:rPr lang="en-US" sz="2600" dirty="0">
                <a:cs typeface="Arial"/>
              </a:rPr>
              <a:t>For deeper networks (ResNet-50+), use “bottleneck” layer to improve efficiency (similar to </a:t>
            </a:r>
            <a:r>
              <a:rPr lang="en-US" sz="2600" dirty="0" err="1">
                <a:cs typeface="Arial"/>
              </a:rPr>
              <a:t>GoogLeNet</a:t>
            </a:r>
            <a:r>
              <a:rPr lang="en-US" sz="2600" dirty="0">
                <a:cs typeface="Arial"/>
              </a:rPr>
              <a:t>)</a:t>
            </a:r>
          </a:p>
          <a:p>
            <a:pPr marL="0" indent="0" fontAlgn="base">
              <a:buNone/>
            </a:pPr>
            <a:endParaRPr lang="en-US" sz="2600" dirty="0">
              <a:cs typeface="Arial"/>
            </a:endParaRPr>
          </a:p>
          <a:p>
            <a:pPr marL="0" indent="0" fontAlgn="base">
              <a:buNone/>
            </a:pPr>
            <a:endParaRPr lang="en-US" sz="2600" dirty="0">
              <a:cs typeface="Arial"/>
            </a:endParaRP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pic>
        <p:nvPicPr>
          <p:cNvPr id="7" name="Slide"/>
          <p:cNvPicPr>
            <a:picLocks noChangeAspect="1"/>
          </p:cNvPicPr>
          <p:nvPr/>
        </p:nvPicPr>
        <p:blipFill rotWithShape="1">
          <a:blip r:embed="rId3"/>
          <a:srcRect l="85376" t="118" b="10684"/>
          <a:stretch/>
        </p:blipFill>
        <p:spPr>
          <a:xfrm>
            <a:off x="258555" y="228601"/>
            <a:ext cx="1798850" cy="6171544"/>
          </a:xfrm>
          <a:prstGeom prst="rect">
            <a:avLst/>
          </a:prstGeom>
          <a:ln>
            <a:solidFill>
              <a:schemeClr val="tx1"/>
            </a:solidFill>
          </a:ln>
        </p:spPr>
      </p:pic>
      <p:sp>
        <p:nvSpPr>
          <p:cNvPr id="9" name="Rectangle 8"/>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27576643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152400" y="1600244"/>
            <a:ext cx="8915401" cy="4525963"/>
          </a:xfrm>
        </p:spPr>
        <p:txBody>
          <a:bodyPr>
            <a:normAutofit/>
          </a:bodyPr>
          <a:lstStyle/>
          <a:p>
            <a:pPr marL="0" indent="0" fontAlgn="base">
              <a:buNone/>
            </a:pPr>
            <a:r>
              <a:rPr lang="en-US" sz="2600" b="1" dirty="0">
                <a:cs typeface="Arial"/>
              </a:rPr>
              <a:t>Experimental Results:</a:t>
            </a:r>
          </a:p>
          <a:p>
            <a:pPr fontAlgn="base"/>
            <a:r>
              <a:rPr lang="en-US" sz="2600" dirty="0">
                <a:cs typeface="Arial"/>
              </a:rPr>
              <a:t>Able to train very deep networks without degrading</a:t>
            </a:r>
          </a:p>
          <a:p>
            <a:pPr fontAlgn="base"/>
            <a:r>
              <a:rPr lang="en-US" sz="2600" dirty="0">
                <a:cs typeface="Arial"/>
              </a:rPr>
              <a:t>Deeper networks now achieve lower training errors as expected</a:t>
            </a:r>
          </a:p>
          <a:p>
            <a:pPr marL="0" indent="0" fontAlgn="base">
              <a:buNone/>
            </a:pPr>
            <a:endParaRPr lang="en-US" sz="2600" dirty="0">
              <a:cs typeface="Arial"/>
            </a:endParaRPr>
          </a:p>
          <a:p>
            <a:pPr marL="0" indent="0" fontAlgn="base">
              <a:buNone/>
            </a:pPr>
            <a:endParaRPr lang="en-US" sz="2600" dirty="0">
              <a:cs typeface="Arial"/>
            </a:endParaRP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sp>
        <p:nvSpPr>
          <p:cNvPr id="9" name="Rectangle 8"/>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39410637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ResNet</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marL="0" indent="0">
              <a:buNone/>
            </a:pPr>
            <a:r>
              <a:rPr lang="en-US" sz="2200" dirty="0"/>
              <a:t>Even better than human performance!</a:t>
            </a:r>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sp>
        <p:nvSpPr>
          <p:cNvPr id="7" name="TextBox 6"/>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spTree>
    <p:extLst>
      <p:ext uri="{BB962C8B-B14F-4D97-AF65-F5344CB8AC3E}">
        <p14:creationId xmlns:p14="http://schemas.microsoft.com/office/powerpoint/2010/main" val="24408475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Accuracy comparison</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a:buFontTx/>
              <a:buChar char="-"/>
            </a:pPr>
            <a:endParaRPr lang="en-US" sz="2200" dirty="0"/>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sp>
        <p:nvSpPr>
          <p:cNvPr id="8" name="Rectangle 7"/>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pic>
        <p:nvPicPr>
          <p:cNvPr id="9" name="Slide"/>
          <p:cNvPicPr>
            <a:picLocks noChangeAspect="1"/>
          </p:cNvPicPr>
          <p:nvPr/>
        </p:nvPicPr>
        <p:blipFill rotWithShape="1">
          <a:blip r:embed="rId3"/>
          <a:srcRect l="3333" t="14607" r="4354" b="24764"/>
          <a:stretch/>
        </p:blipFill>
        <p:spPr>
          <a:xfrm>
            <a:off x="380999" y="2209822"/>
            <a:ext cx="8441022" cy="3118475"/>
          </a:xfrm>
          <a:prstGeom prst="rect">
            <a:avLst/>
          </a:prstGeom>
        </p:spPr>
      </p:pic>
    </p:spTree>
    <p:extLst>
      <p:ext uri="{BB962C8B-B14F-4D97-AF65-F5344CB8AC3E}">
        <p14:creationId xmlns:p14="http://schemas.microsoft.com/office/powerpoint/2010/main" val="1805561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a:defPPr>
      </a:lstStyle>
    </a:spDef>
  </a:objectDefaults>
  <a:extraClrScheme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a:defPPr>
      </a:lstStyle>
    </a:spDef>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1346</TotalTime>
  <Words>10529</Words>
  <Application>Microsoft Office PowerPoint</Application>
  <PresentationFormat>On-screen Show (4:3)</PresentationFormat>
  <Paragraphs>1168</Paragraphs>
  <Slides>119</Slides>
  <Notes>51</Notes>
  <HiddenSlides>0</HiddenSlides>
  <MMClips>0</MMClips>
  <ScaleCrop>false</ScaleCrop>
  <HeadingPairs>
    <vt:vector size="6" baseType="variant">
      <vt:variant>
        <vt:lpstr>Fonts Used</vt:lpstr>
      </vt:variant>
      <vt:variant>
        <vt:i4>16</vt:i4>
      </vt:variant>
      <vt:variant>
        <vt:lpstr>Theme</vt:lpstr>
      </vt:variant>
      <vt:variant>
        <vt:i4>12</vt:i4>
      </vt:variant>
      <vt:variant>
        <vt:lpstr>Slide Titles</vt:lpstr>
      </vt:variant>
      <vt:variant>
        <vt:i4>119</vt:i4>
      </vt:variant>
    </vt:vector>
  </HeadingPairs>
  <TitlesOfParts>
    <vt:vector size="147" baseType="lpstr">
      <vt:lpstr>ＭＳ Ｐゴシック</vt:lpstr>
      <vt:lpstr>Arial</vt:lpstr>
      <vt:lpstr>Calibri</vt:lpstr>
      <vt:lpstr>Calibri Bold</vt:lpstr>
      <vt:lpstr>Cambria Math</vt:lpstr>
      <vt:lpstr>Century Schoolbook</vt:lpstr>
      <vt:lpstr>CommercialPi BT</vt:lpstr>
      <vt:lpstr>Consolas</vt:lpstr>
      <vt:lpstr>Courier New</vt:lpstr>
      <vt:lpstr>Garamond</vt:lpstr>
      <vt:lpstr>Gill Sans MT</vt:lpstr>
      <vt:lpstr>inherit</vt:lpstr>
      <vt:lpstr>Tahoma</vt:lpstr>
      <vt:lpstr>Times New Roman</vt:lpstr>
      <vt:lpstr>Wingdings</vt:lpstr>
      <vt:lpstr>ヒラギノ角ゴ Pro W3</vt:lpstr>
      <vt:lpstr>Office Theme</vt:lpstr>
      <vt:lpstr>1_Office Theme</vt:lpstr>
      <vt:lpstr>3_Office Theme</vt:lpstr>
      <vt:lpstr>5_Office Theme</vt:lpstr>
      <vt:lpstr>6_Office Theme</vt:lpstr>
      <vt:lpstr>7_Office Theme</vt:lpstr>
      <vt:lpstr>8_Office Theme</vt:lpstr>
      <vt:lpstr>9_Office Theme</vt:lpstr>
      <vt:lpstr>10_Office Theme</vt:lpstr>
      <vt:lpstr>11_Office Theme</vt:lpstr>
      <vt:lpstr>4_Office Theme</vt:lpstr>
      <vt:lpstr>2_Office Theme</vt:lpstr>
      <vt:lpstr>6.874, 6.802, 20.390, 20.490, HST.506 Computational Systems Biology Deep Learning in the Life Sciences</vt:lpstr>
      <vt:lpstr>Today: Convolutional Neural Networks (CNNs)</vt:lpstr>
      <vt:lpstr>1a. What do you see, and how?  Can we teach machines to see?</vt:lpstr>
      <vt:lpstr>What do you see?</vt:lpstr>
      <vt:lpstr>How do you see?</vt:lpstr>
      <vt:lpstr>What computers ‘see’: Images as Numbers</vt:lpstr>
      <vt:lpstr>1b. Classical machine vision roots in study of human/animal brains</vt:lpstr>
      <vt:lpstr>Inspiration: human/animal visual cortex</vt:lpstr>
      <vt:lpstr>Primitives: Neurons &amp; action potentials</vt:lpstr>
      <vt:lpstr>Abstraction layers: edges, bars, dir., shapes, objects, scenes</vt:lpstr>
      <vt:lpstr>General “learning machine”, reused widely</vt:lpstr>
      <vt:lpstr>Today: Convolutional Neural Networks (CNNs)</vt:lpstr>
      <vt:lpstr>2a. Spatial structure for image recognition</vt:lpstr>
      <vt:lpstr>Using Spatial Structure</vt:lpstr>
      <vt:lpstr>Using Spatial Structure</vt:lpstr>
      <vt:lpstr>Feature Extraction with Convolution</vt:lpstr>
      <vt:lpstr>Fully Connected Neural Network</vt:lpstr>
      <vt:lpstr>High Level Feature Detection</vt:lpstr>
      <vt:lpstr>Fully Connected Neural Network</vt:lpstr>
      <vt:lpstr>2b. Convolutions and filters</vt:lpstr>
      <vt:lpstr>Convolution operation is element wise multiply and add </vt:lpstr>
      <vt:lpstr>Producing Feature Maps</vt:lpstr>
      <vt:lpstr>PowerPoint Presentation</vt:lpstr>
      <vt:lpstr>PowerPoint Presentation</vt:lpstr>
      <vt:lpstr>X or X?</vt:lpstr>
      <vt:lpstr>PowerPoint Presentation</vt:lpstr>
      <vt:lpstr>Zero Padding Controls Output Size</vt:lpstr>
      <vt:lpstr>PowerPoint Presentation</vt:lpstr>
      <vt:lpstr>Today: Convolutional Neural Networks (CNNs)</vt:lpstr>
      <vt:lpstr>3a. Learning Visual Features de novo</vt:lpstr>
      <vt:lpstr>Key idea:  learn hierarchy of features  directly from the data (rather than hand-engineering them)</vt:lpstr>
      <vt:lpstr>Key idea: re-use parameters Convolution shares parameters Example 3x3 convolution on a 5x5 image</vt:lpstr>
      <vt:lpstr>Feature Extraction with Convolution</vt:lpstr>
      <vt:lpstr>LeNet-5</vt:lpstr>
      <vt:lpstr>LeNet-5</vt:lpstr>
      <vt:lpstr>LeNet-5</vt:lpstr>
      <vt:lpstr>Backpropagation of convolution</vt:lpstr>
      <vt:lpstr>3b. Convolutional Neural Networks (CNNs)</vt:lpstr>
      <vt:lpstr>PowerPoint Presentation</vt:lpstr>
      <vt:lpstr>Representation Learning in Deep CNNs</vt:lpstr>
      <vt:lpstr>CNNs for Classification</vt:lpstr>
      <vt:lpstr>PowerPoint Presentation</vt:lpstr>
      <vt:lpstr>Convolutional Layers: Local Connectivity</vt:lpstr>
      <vt:lpstr>Convolutional Layers: Local Connectivity</vt:lpstr>
      <vt:lpstr>CNNs: Spatial Arrangement of Output Volume</vt:lpstr>
      <vt:lpstr>Introducing Non-Linearity</vt:lpstr>
      <vt:lpstr>Pooling</vt:lpstr>
      <vt:lpstr>PowerPoint Presentation</vt:lpstr>
      <vt:lpstr>PowerPoint Presentation</vt:lpstr>
      <vt:lpstr>PowerPoint Presentation</vt:lpstr>
      <vt:lpstr>CNNs for Classification: Feature Learning</vt:lpstr>
      <vt:lpstr>CNNs for Classification: Class Probabilities</vt:lpstr>
      <vt:lpstr>Putting it all together</vt:lpstr>
      <vt:lpstr>Today: Convolutional Neural Networks (CNNs)</vt:lpstr>
      <vt:lpstr>4a. Real-world feature invariance is hard</vt:lpstr>
      <vt:lpstr>How can computers recognize objects? </vt:lpstr>
      <vt:lpstr>How can computers recognize objects? </vt:lpstr>
      <vt:lpstr>Feature invariance to perturbation is hard</vt:lpstr>
      <vt:lpstr>Next-generation models explode # of parameters</vt:lpstr>
      <vt:lpstr>LeNet-5</vt:lpstr>
      <vt:lpstr>ImageNet Large Scale Visual Recognition Challenge (ILSVRC) winners</vt:lpstr>
      <vt:lpstr>AlexNet</vt:lpstr>
      <vt:lpstr>ImageNet Large Scale Visual Recognition Challenge (ILSVRC) winners</vt:lpstr>
      <vt:lpstr>ImageNet Large Scale Visual Recognition Challenge (ILSVRC) winners</vt:lpstr>
      <vt:lpstr>AlexNet</vt:lpstr>
      <vt:lpstr>AlexNet</vt:lpstr>
      <vt:lpstr>AlexNet</vt:lpstr>
      <vt:lpstr>AlexNet</vt:lpstr>
      <vt:lpstr>AlexNet</vt:lpstr>
      <vt:lpstr>AlexNet</vt:lpstr>
      <vt:lpstr>AlexNet</vt:lpstr>
      <vt:lpstr>AlexNet</vt:lpstr>
      <vt:lpstr>ImageNet Large Scale Visual Recognition Challenge (ILSVRC) winners</vt:lpstr>
      <vt:lpstr>ImageNet Large Scale Visual Recognition Challenge (ILSVRC) winners</vt:lpstr>
      <vt:lpstr>VGGNet</vt:lpstr>
      <vt:lpstr>VGGNet</vt:lpstr>
      <vt:lpstr>VGGNet</vt:lpstr>
      <vt:lpstr>VGGNet</vt:lpstr>
      <vt:lpstr>PowerPoint Presentation</vt:lpstr>
      <vt:lpstr>VGGNet</vt:lpstr>
      <vt:lpstr>VGGNet</vt:lpstr>
      <vt:lpstr>ImageNet Large Scale Visual Recognition Challenge (ILSVRC) winners</vt:lpstr>
      <vt:lpstr>GoogleNet</vt:lpstr>
      <vt:lpstr>GoogleNet</vt:lpstr>
      <vt:lpstr>GoogleNet</vt:lpstr>
      <vt:lpstr>GoogleNet</vt:lpstr>
      <vt:lpstr>GoogleNet</vt:lpstr>
      <vt:lpstr>ImageNet Large Scale Visual Recognition Challenge (ILSVRC) winners</vt:lpstr>
      <vt:lpstr>ResNet</vt:lpstr>
      <vt:lpstr>ResNet</vt:lpstr>
      <vt:lpstr>ResNet</vt:lpstr>
      <vt:lpstr>ResNet</vt:lpstr>
      <vt:lpstr>ResNet</vt:lpstr>
      <vt:lpstr>ResNet</vt:lpstr>
      <vt:lpstr>ResNet</vt:lpstr>
      <vt:lpstr>ResNet</vt:lpstr>
      <vt:lpstr>ResNet</vt:lpstr>
      <vt:lpstr>ResNet</vt:lpstr>
      <vt:lpstr>Accuracy comparison</vt:lpstr>
      <vt:lpstr>Forward pass time and power consumption</vt:lpstr>
      <vt:lpstr>ImageNet Large Scale Visual Recognition Challenge (ILSVRC) winners</vt:lpstr>
      <vt:lpstr>Today: Convolutional Neural Networks (CNNs)</vt:lpstr>
      <vt:lpstr>Countless applications</vt:lpstr>
      <vt:lpstr>An Architecture for Many Applications</vt:lpstr>
      <vt:lpstr>Semantic Segmentation: Fully Convolutional Networks</vt:lpstr>
      <vt:lpstr>Facial Detection &amp; Recognition</vt:lpstr>
      <vt:lpstr>Self-Driving Cars</vt:lpstr>
      <vt:lpstr>Self-Driving Cars: Navigation from Visual Perception</vt:lpstr>
      <vt:lpstr>End-to-End Framework for Autonomous Navigation</vt:lpstr>
      <vt:lpstr>Automatic Colorization of Black and White Images </vt:lpstr>
      <vt:lpstr>Optimizing Images</vt:lpstr>
      <vt:lpstr>Up-scaling low-resolution images</vt:lpstr>
      <vt:lpstr>Medicine, Biology, Healthcare</vt:lpstr>
      <vt:lpstr>Breast Cancer Screening</vt:lpstr>
      <vt:lpstr>Semantic Segmentation: Biomedical Image Analysis</vt:lpstr>
      <vt:lpstr>DeepBind</vt:lpstr>
      <vt:lpstr>Predicting disease mutations</vt:lpstr>
      <vt:lpstr>Today: Convolutional Neural Networks (CNNs)</vt:lpstr>
      <vt:lpstr>Deep Learning for Computer Vision: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2020_L3_ComputerVision_watermark</dc:title>
  <dc:creator>Manolis Kellis</dc:creator>
  <cp:lastModifiedBy>Manolis Kellis</cp:lastModifiedBy>
  <cp:revision>93</cp:revision>
  <dcterms:created xsi:type="dcterms:W3CDTF">2020-02-09T03:54:02Z</dcterms:created>
  <dcterms:modified xsi:type="dcterms:W3CDTF">2020-02-12T22:11:08Z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2020-02-04T00:00:00Z</vt:filetime>
  </property>
  <property fmtid="{D5CDD505-2E9C-101B-9397-08002B2CF9AE}" pid="3" name="Creator">
    <vt:lpwstr>PowerPoint</vt:lpwstr>
  </property>
  <property fmtid="{D5CDD505-2E9C-101B-9397-08002B2CF9AE}" pid="4" name="LastSaved">
    <vt:filetime>2020-02-09T00:00:00Z</vt:filetime>
  </property>
</Properties>
</file>